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1"/>
  </p:sldMasterIdLst>
  <p:notesMasterIdLst>
    <p:notesMasterId r:id="rId14"/>
  </p:notesMasterIdLst>
  <p:sldIdLst>
    <p:sldId id="256" r:id="rId2"/>
    <p:sldId id="257" r:id="rId3"/>
    <p:sldId id="259" r:id="rId4"/>
    <p:sldId id="260" r:id="rId5"/>
    <p:sldId id="261" r:id="rId6"/>
    <p:sldId id="263" r:id="rId7"/>
    <p:sldId id="264" r:id="rId8"/>
    <p:sldId id="266" r:id="rId9"/>
    <p:sldId id="265" r:id="rId10"/>
    <p:sldId id="268" r:id="rId11"/>
    <p:sldId id="267"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82"/>
    <p:restoredTop sz="59356"/>
  </p:normalViewPr>
  <p:slideViewPr>
    <p:cSldViewPr snapToGrid="0">
      <p:cViewPr varScale="1">
        <p:scale>
          <a:sx n="64" d="100"/>
          <a:sy n="64" d="100"/>
        </p:scale>
        <p:origin x="2296" y="16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26CBA8-47B6-384A-81FD-E70E26C628D7}" type="datetimeFigureOut">
              <a:rPr lang="en-AU" smtClean="0"/>
              <a:t>27/10/2023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770378-4775-5640-AF83-6BA554C6161B}" type="slidenum">
              <a:rPr lang="en-AU" smtClean="0"/>
              <a:t>‹#›</a:t>
            </a:fld>
            <a:endParaRPr lang="en-AU"/>
          </a:p>
        </p:txBody>
      </p:sp>
    </p:spTree>
    <p:extLst>
      <p:ext uri="{BB962C8B-B14F-4D97-AF65-F5344CB8AC3E}">
        <p14:creationId xmlns:p14="http://schemas.microsoft.com/office/powerpoint/2010/main" val="3757908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D770378-4775-5640-AF83-6BA554C6161B}" type="slidenum">
              <a:rPr lang="en-AU" smtClean="0"/>
              <a:t>1</a:t>
            </a:fld>
            <a:endParaRPr lang="en-AU"/>
          </a:p>
        </p:txBody>
      </p:sp>
    </p:spTree>
    <p:extLst>
      <p:ext uri="{BB962C8B-B14F-4D97-AF65-F5344CB8AC3E}">
        <p14:creationId xmlns:p14="http://schemas.microsoft.com/office/powerpoint/2010/main" val="1347548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other option is to create a playlist that would be adjusted to the mood of the user. </a:t>
            </a:r>
            <a:br>
              <a:rPr lang="en-AU" dirty="0"/>
            </a:br>
            <a:br>
              <a:rPr lang="en-AU" dirty="0"/>
            </a:br>
            <a:r>
              <a:rPr lang="en-AU" dirty="0"/>
              <a:t>For this features, there are several APIs at play as well. </a:t>
            </a:r>
            <a:br>
              <a:rPr lang="en-AU" dirty="0"/>
            </a:br>
            <a:br>
              <a:rPr lang="en-AU" dirty="0"/>
            </a:br>
            <a:r>
              <a:rPr lang="en-AU" dirty="0"/>
              <a:t>The first one is the get recommendations endpoint, however this time the API’s functionality is enriched with additional parameters such as the desired genres of the songs, their danceability, and the energy of the songs. </a:t>
            </a:r>
            <a:br>
              <a:rPr lang="en-AU" dirty="0"/>
            </a:br>
            <a:br>
              <a:rPr lang="en-AU" dirty="0"/>
            </a:br>
            <a:r>
              <a:rPr lang="en-AU" dirty="0"/>
              <a:t>After that the ids of the songs are passed to the create a playlist endpoint which creates a playlist in the user’s library. </a:t>
            </a:r>
            <a:br>
              <a:rPr lang="en-AU" dirty="0"/>
            </a:br>
            <a:br>
              <a:rPr lang="en-AU" dirty="0"/>
            </a:br>
            <a:r>
              <a:rPr lang="en-AU" dirty="0"/>
              <a:t>Lastly, the id of the playlist is passed to the </a:t>
            </a:r>
            <a:r>
              <a:rPr lang="en-AU" dirty="0" err="1"/>
              <a:t>iFrame</a:t>
            </a:r>
            <a:r>
              <a:rPr lang="en-AU" dirty="0"/>
              <a:t> API to create an embed of the playlist and show it on the screen. </a:t>
            </a:r>
          </a:p>
        </p:txBody>
      </p:sp>
      <p:sp>
        <p:nvSpPr>
          <p:cNvPr id="4" name="Slide Number Placeholder 3"/>
          <p:cNvSpPr>
            <a:spLocks noGrp="1"/>
          </p:cNvSpPr>
          <p:nvPr>
            <p:ph type="sldNum" sz="quarter" idx="5"/>
          </p:nvPr>
        </p:nvSpPr>
        <p:spPr/>
        <p:txBody>
          <a:bodyPr/>
          <a:lstStyle/>
          <a:p>
            <a:fld id="{FD770378-4775-5640-AF83-6BA554C6161B}" type="slidenum">
              <a:rPr lang="en-AU" smtClean="0"/>
              <a:t>10</a:t>
            </a:fld>
            <a:endParaRPr lang="en-AU"/>
          </a:p>
        </p:txBody>
      </p:sp>
    </p:spTree>
    <p:extLst>
      <p:ext uri="{BB962C8B-B14F-4D97-AF65-F5344CB8AC3E}">
        <p14:creationId xmlns:p14="http://schemas.microsoft.com/office/powerpoint/2010/main" val="2667398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last feature is the actual ability to play songs. </a:t>
            </a:r>
            <a:br>
              <a:rPr lang="en-AU" dirty="0"/>
            </a:br>
            <a:br>
              <a:rPr lang="en-AU" dirty="0"/>
            </a:br>
            <a:r>
              <a:rPr lang="en-AU" dirty="0"/>
              <a:t>Since Spotify does not allow artist’s songs search based on their name, I had to come up with a way to extract the data in a different way.</a:t>
            </a:r>
            <a:br>
              <a:rPr lang="en-AU" dirty="0"/>
            </a:br>
            <a:br>
              <a:rPr lang="en-AU" dirty="0"/>
            </a:br>
            <a:r>
              <a:rPr lang="en-AU" dirty="0"/>
              <a:t>So, I decided to go in the following direction:</a:t>
            </a:r>
            <a:br>
              <a:rPr lang="en-AU" dirty="0"/>
            </a:br>
            <a:br>
              <a:rPr lang="en-AU" dirty="0"/>
            </a:br>
            <a:r>
              <a:rPr lang="en-AU" dirty="0"/>
              <a:t>When prompted, the user is encouraged to say what artist they wish to listen to. After that, the utterance is passed to a state where it is tokenized and since most of the time the name of the artist would be at the end of the sentence, the state looks either at the last word of it or at the last two, depending on the name of the artist. </a:t>
            </a:r>
            <a:br>
              <a:rPr lang="en-AU" dirty="0"/>
            </a:br>
            <a:br>
              <a:rPr lang="en-AU" dirty="0"/>
            </a:br>
            <a:r>
              <a:rPr lang="en-AU" dirty="0"/>
              <a:t>After that, the name is passed to the get artist API endpoint, which returns the artist’s id, which is passed to the next endpoint that fetches the artist’s albums. </a:t>
            </a:r>
            <a:br>
              <a:rPr lang="en-AU" dirty="0"/>
            </a:br>
            <a:br>
              <a:rPr lang="en-AU" dirty="0"/>
            </a:br>
            <a:r>
              <a:rPr lang="en-AU" dirty="0"/>
              <a:t>Next, the ids of all the albums are stored in a separate list which is passed into another state that shuffles them and picks one. Next step is to pass that selected id to the start/resume playback endpoint, which starts the playback of the album. </a:t>
            </a:r>
            <a:br>
              <a:rPr lang="en-AU" dirty="0"/>
            </a:br>
            <a:br>
              <a:rPr lang="en-AU" dirty="0"/>
            </a:br>
            <a:r>
              <a:rPr lang="en-AU" dirty="0"/>
              <a:t>After that, if required the user is able to pause the playback which leads to the activation of the pause endpoint that  pauses the playback and switches to another endpoint that obtains the id of the specific track that was playing and stores it. Consequently,  the user can either resume the playback or ask to play something else from the same artist or request a completely different artist. </a:t>
            </a:r>
          </a:p>
        </p:txBody>
      </p:sp>
      <p:sp>
        <p:nvSpPr>
          <p:cNvPr id="4" name="Slide Number Placeholder 3"/>
          <p:cNvSpPr>
            <a:spLocks noGrp="1"/>
          </p:cNvSpPr>
          <p:nvPr>
            <p:ph type="sldNum" sz="quarter" idx="5"/>
          </p:nvPr>
        </p:nvSpPr>
        <p:spPr/>
        <p:txBody>
          <a:bodyPr/>
          <a:lstStyle/>
          <a:p>
            <a:fld id="{FD770378-4775-5640-AF83-6BA554C6161B}" type="slidenum">
              <a:rPr lang="en-AU" smtClean="0"/>
              <a:t>11</a:t>
            </a:fld>
            <a:endParaRPr lang="en-AU"/>
          </a:p>
        </p:txBody>
      </p:sp>
    </p:spTree>
    <p:extLst>
      <p:ext uri="{BB962C8B-B14F-4D97-AF65-F5344CB8AC3E}">
        <p14:creationId xmlns:p14="http://schemas.microsoft.com/office/powerpoint/2010/main" val="442370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Alas, the project wouldn’t be a project if it didn’t face a couple of setbacks. </a:t>
            </a:r>
            <a:br>
              <a:rPr lang="en-AU" dirty="0"/>
            </a:br>
            <a:br>
              <a:rPr lang="en-AU" dirty="0"/>
            </a:br>
            <a:r>
              <a:rPr lang="en-AU" dirty="0"/>
              <a:t>On this slide, there are several problems presented. </a:t>
            </a:r>
            <a:br>
              <a:rPr lang="en-AU" dirty="0"/>
            </a:br>
            <a:br>
              <a:rPr lang="en-AU" dirty="0"/>
            </a:br>
            <a:r>
              <a:rPr lang="en-AU" dirty="0"/>
              <a:t>1. Lyrics Acquisition: Despite the fact that a new version of Spotify provides a user with song lyrics, the company obtains the texts from other providers, which means that Spotify does not have its own endpoint for lyric acquisition, and the lyrics providers charge users for their services, hence it is not free of charge, hence I don’t have this option. </a:t>
            </a:r>
          </a:p>
          <a:p>
            <a:endParaRPr lang="en-AU" dirty="0"/>
          </a:p>
          <a:p>
            <a:r>
              <a:rPr lang="en-AU" dirty="0"/>
              <a:t>2. NLU. At this stage of development, the program is reliable on the grammar which isn’t optimal for a smooth experience. </a:t>
            </a:r>
          </a:p>
          <a:p>
            <a:endParaRPr lang="en-AU" dirty="0"/>
          </a:p>
          <a:p>
            <a:r>
              <a:rPr lang="en-AU" dirty="0"/>
              <a:t>3. Multiple Language Support: the system is only able to communicate with a user in English, hence when a user wants to play a song title of which or the artist of which is not in English, chances are the system will not be able to recognize the input correctly. Moreover, in case of the recommendation or top 5 songs: if the title of the song in is any other language but English, the system will pronounce the title, but it will do it using English pronunciation rules, hence it is not able to detect the original language of the title. </a:t>
            </a:r>
          </a:p>
          <a:p>
            <a:endParaRPr lang="en-AU" dirty="0"/>
          </a:p>
          <a:p>
            <a:r>
              <a:rPr lang="en-AU" dirty="0"/>
              <a:t>4. Spotify Access token. Spotify uses a specific way of granting access to the user’s account in order to use the company’s endpoints. That entails that a user has to set up a separate developer account in order to obtain the client ID and the client Secret. These two codes are essential for the acquisition of the access token to use the APIs endpoints. Unfortunately, I was not able to figure out how to make the system request the token automatically. I manage to get the access token, but I must do it automatically by running two additional python programs, which isn’t optimal. </a:t>
            </a:r>
          </a:p>
          <a:p>
            <a:endParaRPr lang="en-AU" dirty="0"/>
          </a:p>
          <a:p>
            <a:r>
              <a:rPr lang="en-AU" dirty="0"/>
              <a:t>5. Better playback. At the moment of presenting the system, it is only able to play a random album of the specific artist. Ideally, I would broaden up its functionality by being able to ask it to play a specific album or a specific song from the album. </a:t>
            </a:r>
            <a:br>
              <a:rPr lang="en-AU" dirty="0"/>
            </a:br>
            <a:br>
              <a:rPr lang="en-AU" dirty="0"/>
            </a:br>
            <a:r>
              <a:rPr lang="en-AU" dirty="0"/>
              <a:t>5. And the last setback is the mood playlists. As of now, there are only two supported moods, which are happy and sad. However, the configuration of those playlists isn’t ideal. Sometimes the songs that end up in the playlist do not meet the expectations. And frankly speaking, I myself wouldn’t listen to what it put in those playlists. So ideally, I would come up with a way of polishing the personalisation of the playlists so that it meets the user’s expectations. </a:t>
            </a:r>
          </a:p>
        </p:txBody>
      </p:sp>
      <p:sp>
        <p:nvSpPr>
          <p:cNvPr id="4" name="Slide Number Placeholder 3"/>
          <p:cNvSpPr>
            <a:spLocks noGrp="1"/>
          </p:cNvSpPr>
          <p:nvPr>
            <p:ph type="sldNum" sz="quarter" idx="5"/>
          </p:nvPr>
        </p:nvSpPr>
        <p:spPr/>
        <p:txBody>
          <a:bodyPr/>
          <a:lstStyle/>
          <a:p>
            <a:fld id="{FD770378-4775-5640-AF83-6BA554C6161B}" type="slidenum">
              <a:rPr lang="en-AU" smtClean="0"/>
              <a:t>12</a:t>
            </a:fld>
            <a:endParaRPr lang="en-AU"/>
          </a:p>
        </p:txBody>
      </p:sp>
    </p:spTree>
    <p:extLst>
      <p:ext uri="{BB962C8B-B14F-4D97-AF65-F5344CB8AC3E}">
        <p14:creationId xmlns:p14="http://schemas.microsoft.com/office/powerpoint/2010/main" val="4011569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D1D5DB"/>
                </a:solidFill>
                <a:effectLst/>
                <a:latin typeface="Söhne"/>
              </a:rPr>
              <a:t>The project aims at  a more convenient and hassle-free music streaming experience by introducing voice control. </a:t>
            </a:r>
          </a:p>
          <a:p>
            <a:endParaRPr lang="en-US" b="0" i="0" u="none" strike="noStrike" dirty="0">
              <a:solidFill>
                <a:srgbClr val="D1D5DB"/>
              </a:solidFill>
              <a:effectLst/>
              <a:latin typeface="Söhne"/>
            </a:endParaRPr>
          </a:p>
          <a:p>
            <a:r>
              <a:rPr lang="en-US" b="0" i="0" u="none" strike="noStrike" dirty="0">
                <a:solidFill>
                  <a:srgbClr val="D1D5DB"/>
                </a:solidFill>
                <a:effectLst/>
                <a:latin typeface="Söhne"/>
              </a:rPr>
              <a:t>The voice control can be implemented for all users despite the fact if they have a paid or free account.</a:t>
            </a:r>
          </a:p>
          <a:p>
            <a:endParaRPr lang="en-US" b="0" i="0" u="none" strike="noStrike" dirty="0">
              <a:solidFill>
                <a:srgbClr val="D1D5DB"/>
              </a:solidFill>
              <a:effectLst/>
              <a:latin typeface="Söhne"/>
            </a:endParaRPr>
          </a:p>
          <a:p>
            <a:pPr algn="l"/>
            <a:r>
              <a:rPr lang="en-US" b="0" i="0" u="none" strike="noStrike" dirty="0">
                <a:solidFill>
                  <a:srgbClr val="D1D5DB"/>
                </a:solidFill>
                <a:effectLst/>
                <a:latin typeface="Söhne"/>
              </a:rPr>
              <a:t>The project introduces several key features to enrich Spotify usage:</a:t>
            </a:r>
          </a:p>
          <a:p>
            <a:pPr algn="l"/>
            <a:endParaRPr lang="en-US" b="0" i="0" u="none" strike="noStrike" dirty="0">
              <a:solidFill>
                <a:srgbClr val="D1D5DB"/>
              </a:solidFill>
              <a:effectLst/>
              <a:latin typeface="Söhne"/>
            </a:endParaRPr>
          </a:p>
          <a:p>
            <a:pPr algn="l">
              <a:buFont typeface="+mj-lt"/>
              <a:buAutoNum type="arabicPeriod"/>
            </a:pPr>
            <a:r>
              <a:rPr lang="en-US" b="1" i="0" u="none" strike="noStrike" dirty="0">
                <a:solidFill>
                  <a:srgbClr val="D1D5DB"/>
                </a:solidFill>
                <a:effectLst/>
                <a:latin typeface="Söhne"/>
              </a:rPr>
              <a:t>Music Control:</a:t>
            </a:r>
            <a:r>
              <a:rPr lang="en-US" b="0" i="0" u="none" strike="noStrike" dirty="0">
                <a:solidFill>
                  <a:srgbClr val="D1D5DB"/>
                </a:solidFill>
                <a:effectLst/>
                <a:latin typeface="Söhne"/>
              </a:rPr>
              <a:t> Control playback and navigate the music library using only your voice.</a:t>
            </a:r>
          </a:p>
          <a:p>
            <a:pPr algn="l">
              <a:buFont typeface="+mj-lt"/>
              <a:buAutoNum type="arabicPeriod"/>
            </a:pPr>
            <a:endParaRPr lang="en-US" b="0" i="0" u="none" strike="noStrike" dirty="0">
              <a:solidFill>
                <a:srgbClr val="D1D5DB"/>
              </a:solidFill>
              <a:effectLst/>
              <a:latin typeface="Söhne"/>
            </a:endParaRPr>
          </a:p>
          <a:p>
            <a:pPr algn="l">
              <a:buFont typeface="+mj-lt"/>
              <a:buAutoNum type="arabicPeriod"/>
            </a:pPr>
            <a:r>
              <a:rPr lang="en-US" b="1" i="0" u="none" strike="noStrike" dirty="0">
                <a:solidFill>
                  <a:srgbClr val="D1D5DB"/>
                </a:solidFill>
                <a:effectLst/>
                <a:latin typeface="Söhne"/>
              </a:rPr>
              <a:t>Recommendations:</a:t>
            </a:r>
            <a:r>
              <a:rPr lang="en-US" b="0" i="0" u="none" strike="noStrike" dirty="0">
                <a:solidFill>
                  <a:srgbClr val="D1D5DB"/>
                </a:solidFill>
                <a:effectLst/>
                <a:latin typeface="Söhne"/>
              </a:rPr>
              <a:t> Receive personalized music recommendations based on one’s listening history and preferences.</a:t>
            </a:r>
          </a:p>
          <a:p>
            <a:pPr algn="l">
              <a:buFont typeface="+mj-lt"/>
              <a:buAutoNum type="arabicPeriod"/>
            </a:pPr>
            <a:endParaRPr lang="en-US" b="0" i="0" u="none" strike="noStrike" dirty="0">
              <a:solidFill>
                <a:srgbClr val="D1D5DB"/>
              </a:solidFill>
              <a:effectLst/>
              <a:latin typeface="Söhne"/>
            </a:endParaRPr>
          </a:p>
          <a:p>
            <a:pPr algn="l">
              <a:buFont typeface="+mj-lt"/>
              <a:buAutoNum type="arabicPeriod"/>
            </a:pPr>
            <a:r>
              <a:rPr lang="en-US" b="1" i="0" u="none" strike="noStrike" dirty="0">
                <a:solidFill>
                  <a:srgbClr val="D1D5DB"/>
                </a:solidFill>
                <a:effectLst/>
                <a:latin typeface="Söhne"/>
              </a:rPr>
              <a:t>Playlist Creation:</a:t>
            </a:r>
            <a:r>
              <a:rPr lang="en-US" b="0" i="0" u="none" strike="noStrike" dirty="0">
                <a:solidFill>
                  <a:srgbClr val="D1D5DB"/>
                </a:solidFill>
                <a:effectLst/>
                <a:latin typeface="Söhne"/>
              </a:rPr>
              <a:t> Effortlessly create, edit, and manage your playlists</a:t>
            </a:r>
          </a:p>
          <a:p>
            <a:pPr algn="l">
              <a:buFont typeface="+mj-lt"/>
              <a:buAutoNum type="arabicPeriod"/>
            </a:pPr>
            <a:endParaRPr lang="en-US" b="0" i="0" u="none" strike="noStrike" dirty="0">
              <a:solidFill>
                <a:srgbClr val="D1D5DB"/>
              </a:solidFill>
              <a:effectLst/>
              <a:latin typeface="Söhne"/>
            </a:endParaRPr>
          </a:p>
          <a:p>
            <a:pPr algn="l">
              <a:buFont typeface="+mj-lt"/>
              <a:buAutoNum type="arabicPeriod"/>
            </a:pPr>
            <a:r>
              <a:rPr lang="en-US" b="1" i="0" u="none" strike="noStrike" dirty="0">
                <a:solidFill>
                  <a:srgbClr val="D1D5DB"/>
                </a:solidFill>
                <a:effectLst/>
                <a:latin typeface="Söhne"/>
              </a:rPr>
              <a:t>Top Songs: </a:t>
            </a:r>
            <a:r>
              <a:rPr lang="en-US" b="0" i="0" u="none" strike="noStrike" dirty="0">
                <a:solidFill>
                  <a:srgbClr val="D1D5DB"/>
                </a:solidFill>
                <a:effectLst/>
                <a:latin typeface="Söhne"/>
              </a:rPr>
              <a:t> To get the user’s top songs over a certain period of time </a:t>
            </a:r>
            <a:br>
              <a:rPr lang="en-US" b="0" i="0" u="none" strike="noStrike" dirty="0">
                <a:solidFill>
                  <a:srgbClr val="D1D5DB"/>
                </a:solidFill>
                <a:effectLst/>
                <a:latin typeface="Söhne"/>
              </a:rPr>
            </a:br>
            <a:endParaRPr lang="en-US" b="0" i="0" u="none" strike="noStrike" dirty="0">
              <a:solidFill>
                <a:srgbClr val="D1D5DB"/>
              </a:solidFill>
              <a:effectLst/>
              <a:latin typeface="Söhne"/>
            </a:endParaRPr>
          </a:p>
          <a:p>
            <a:pPr algn="l">
              <a:buFont typeface="+mj-lt"/>
              <a:buAutoNum type="arabicPeriod"/>
            </a:pPr>
            <a:r>
              <a:rPr lang="en-US" b="1" i="0" u="none" strike="noStrike" dirty="0">
                <a:solidFill>
                  <a:srgbClr val="D1D5DB"/>
                </a:solidFill>
                <a:effectLst/>
                <a:latin typeface="Söhne"/>
              </a:rPr>
              <a:t>Artist Information:</a:t>
            </a:r>
            <a:r>
              <a:rPr lang="en-US" b="0" i="0" u="none" strike="noStrike" dirty="0">
                <a:solidFill>
                  <a:srgbClr val="D1D5DB"/>
                </a:solidFill>
                <a:effectLst/>
                <a:latin typeface="Söhne"/>
              </a:rPr>
              <a:t> Dive deeper into  favorite artists' backgrounds, discographies</a:t>
            </a:r>
          </a:p>
          <a:p>
            <a:pPr algn="l">
              <a:buFont typeface="+mj-lt"/>
              <a:buAutoNum type="arabicPeriod"/>
            </a:pPr>
            <a:endParaRPr lang="en-US" b="0" i="0" u="none" strike="noStrike" dirty="0">
              <a:solidFill>
                <a:srgbClr val="D1D5DB"/>
              </a:solidFill>
              <a:effectLst/>
              <a:latin typeface="Söhne"/>
            </a:endParaRPr>
          </a:p>
          <a:p>
            <a:pPr algn="l">
              <a:buFont typeface="+mj-lt"/>
              <a:buAutoNum type="arabicPeriod"/>
            </a:pPr>
            <a:r>
              <a:rPr lang="en-US" b="1" i="0" u="none" strike="noStrike" dirty="0">
                <a:solidFill>
                  <a:srgbClr val="D1D5DB"/>
                </a:solidFill>
                <a:effectLst/>
                <a:latin typeface="Söhne"/>
              </a:rPr>
              <a:t>Multimodality:</a:t>
            </a:r>
            <a:r>
              <a:rPr lang="en-US" b="0" i="0" u="none" strike="noStrike" dirty="0">
                <a:solidFill>
                  <a:srgbClr val="D1D5DB"/>
                </a:solidFill>
                <a:effectLst/>
                <a:latin typeface="Söhne"/>
              </a:rPr>
              <a:t> Seamlessly switch between voice control and traditional touch inputs to suit your preferences.</a:t>
            </a:r>
          </a:p>
          <a:p>
            <a:r>
              <a:rPr lang="en-US" b="0" i="0" u="none" strike="noStrike" dirty="0">
                <a:solidFill>
                  <a:srgbClr val="D1D5DB"/>
                </a:solidFill>
                <a:effectLst/>
                <a:latin typeface="Söhne"/>
              </a:rPr>
              <a:t> </a:t>
            </a:r>
            <a:endParaRPr lang="en-AU" dirty="0"/>
          </a:p>
        </p:txBody>
      </p:sp>
      <p:sp>
        <p:nvSpPr>
          <p:cNvPr id="4" name="Slide Number Placeholder 3"/>
          <p:cNvSpPr>
            <a:spLocks noGrp="1"/>
          </p:cNvSpPr>
          <p:nvPr>
            <p:ph type="sldNum" sz="quarter" idx="5"/>
          </p:nvPr>
        </p:nvSpPr>
        <p:spPr/>
        <p:txBody>
          <a:bodyPr/>
          <a:lstStyle/>
          <a:p>
            <a:fld id="{FD770378-4775-5640-AF83-6BA554C6161B}" type="slidenum">
              <a:rPr lang="en-AU" smtClean="0"/>
              <a:t>2</a:t>
            </a:fld>
            <a:endParaRPr lang="en-AU"/>
          </a:p>
        </p:txBody>
      </p:sp>
    </p:spTree>
    <p:extLst>
      <p:ext uri="{BB962C8B-B14F-4D97-AF65-F5344CB8AC3E}">
        <p14:creationId xmlns:p14="http://schemas.microsoft.com/office/powerpoint/2010/main" val="1026749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primary objective is </a:t>
            </a:r>
            <a:r>
              <a:rPr lang="en-US" b="0" i="0" u="none" strike="noStrike" dirty="0">
                <a:solidFill>
                  <a:srgbClr val="D1D5DB"/>
                </a:solidFill>
                <a:effectLst/>
                <a:latin typeface="Söhne"/>
              </a:rPr>
              <a:t>to streamline and simplify the way users interact with their Spotify music library by harnessing the power of Natural Language Processing (NLP). This primary objective centers on making the user experience more intuitive and user-friendly.</a:t>
            </a:r>
          </a:p>
          <a:p>
            <a:endParaRPr lang="en-US" b="0" i="0" u="none" strike="noStrike" dirty="0">
              <a:solidFill>
                <a:srgbClr val="D1D5DB"/>
              </a:solidFill>
              <a:effectLst/>
              <a:latin typeface="Söhne"/>
            </a:endParaRPr>
          </a:p>
          <a:p>
            <a:r>
              <a:rPr lang="en-US" b="0" i="0" u="none" strike="noStrike" dirty="0">
                <a:solidFill>
                  <a:srgbClr val="D1D5DB"/>
                </a:solidFill>
                <a:effectLst/>
                <a:latin typeface="Söhne"/>
              </a:rPr>
              <a:t>In addition to improving ease of interaction, it is also </a:t>
            </a:r>
            <a:r>
              <a:rPr lang="en-US" b="0" i="0" u="none" strike="noStrike" dirty="0" err="1">
                <a:solidFill>
                  <a:srgbClr val="D1D5DB"/>
                </a:solidFill>
                <a:effectLst/>
                <a:latin typeface="Söhne"/>
              </a:rPr>
              <a:t>favoured</a:t>
            </a:r>
            <a:r>
              <a:rPr lang="en-US" b="0" i="0" u="none" strike="noStrike" dirty="0">
                <a:solidFill>
                  <a:srgbClr val="D1D5DB"/>
                </a:solidFill>
                <a:effectLst/>
                <a:latin typeface="Söhne"/>
              </a:rPr>
              <a:t> to expand the Spotify experience by </a:t>
            </a:r>
            <a:r>
              <a:rPr lang="en-US" b="0" i="0" u="none" strike="noStrike" dirty="0" err="1">
                <a:solidFill>
                  <a:srgbClr val="D1D5DB"/>
                </a:solidFill>
                <a:effectLst/>
                <a:latin typeface="Söhne"/>
              </a:rPr>
              <a:t>expoloring</a:t>
            </a:r>
            <a:r>
              <a:rPr lang="en-US" b="0" i="0" u="none" strike="noStrike" dirty="0">
                <a:solidFill>
                  <a:srgbClr val="D1D5DB"/>
                </a:solidFill>
                <a:effectLst/>
                <a:latin typeface="Söhne"/>
              </a:rPr>
              <a:t> features related to music. </a:t>
            </a:r>
          </a:p>
          <a:p>
            <a:endParaRPr lang="en-US" b="0" i="0" u="none" strike="noStrike" dirty="0">
              <a:solidFill>
                <a:srgbClr val="D1D5DB"/>
              </a:solidFill>
              <a:effectLst/>
              <a:latin typeface="Söhne"/>
            </a:endParaRPr>
          </a:p>
          <a:p>
            <a:r>
              <a:rPr lang="en-US" b="0" i="0" u="none" strike="noStrike" dirty="0">
                <a:solidFill>
                  <a:srgbClr val="D1D5DB"/>
                </a:solidFill>
                <a:effectLst/>
                <a:latin typeface="Söhne"/>
              </a:rPr>
              <a:t>The secondary objective is to integrate external services and data sources through the implementation of Application Programming Interfaces (APIs). This will further enrich the capabilities of the project, enabling seamless connections to other platforms, data sources, and services to enhance the overall user experience.</a:t>
            </a:r>
            <a:endParaRPr lang="en-AU" dirty="0"/>
          </a:p>
        </p:txBody>
      </p:sp>
      <p:sp>
        <p:nvSpPr>
          <p:cNvPr id="4" name="Slide Number Placeholder 3"/>
          <p:cNvSpPr>
            <a:spLocks noGrp="1"/>
          </p:cNvSpPr>
          <p:nvPr>
            <p:ph type="sldNum" sz="quarter" idx="5"/>
          </p:nvPr>
        </p:nvSpPr>
        <p:spPr/>
        <p:txBody>
          <a:bodyPr/>
          <a:lstStyle/>
          <a:p>
            <a:fld id="{FD770378-4775-5640-AF83-6BA554C6161B}" type="slidenum">
              <a:rPr lang="en-AU" smtClean="0"/>
              <a:t>3</a:t>
            </a:fld>
            <a:endParaRPr lang="en-AU"/>
          </a:p>
        </p:txBody>
      </p:sp>
    </p:spTree>
    <p:extLst>
      <p:ext uri="{BB962C8B-B14F-4D97-AF65-F5344CB8AC3E}">
        <p14:creationId xmlns:p14="http://schemas.microsoft.com/office/powerpoint/2010/main" val="2274736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control system is powered by three main API’s: Spotify API, </a:t>
            </a:r>
            <a:r>
              <a:rPr lang="en-AU" dirty="0" err="1"/>
              <a:t>ChatGPT</a:t>
            </a:r>
            <a:r>
              <a:rPr lang="en-AU" dirty="0"/>
              <a:t> API, and Azure API</a:t>
            </a:r>
          </a:p>
        </p:txBody>
      </p:sp>
      <p:sp>
        <p:nvSpPr>
          <p:cNvPr id="4" name="Slide Number Placeholder 3"/>
          <p:cNvSpPr>
            <a:spLocks noGrp="1"/>
          </p:cNvSpPr>
          <p:nvPr>
            <p:ph type="sldNum" sz="quarter" idx="5"/>
          </p:nvPr>
        </p:nvSpPr>
        <p:spPr/>
        <p:txBody>
          <a:bodyPr/>
          <a:lstStyle/>
          <a:p>
            <a:fld id="{FD770378-4775-5640-AF83-6BA554C6161B}" type="slidenum">
              <a:rPr lang="en-AU" smtClean="0"/>
              <a:t>4</a:t>
            </a:fld>
            <a:endParaRPr lang="en-AU"/>
          </a:p>
        </p:txBody>
      </p:sp>
    </p:spTree>
    <p:extLst>
      <p:ext uri="{BB962C8B-B14F-4D97-AF65-F5344CB8AC3E}">
        <p14:creationId xmlns:p14="http://schemas.microsoft.com/office/powerpoint/2010/main" val="1990436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Breaking down the functionality, </a:t>
            </a:r>
            <a:br>
              <a:rPr lang="en-AU" dirty="0"/>
            </a:br>
            <a:endParaRPr lang="en-AU" b="1" dirty="0"/>
          </a:p>
          <a:p>
            <a:r>
              <a:rPr lang="en-AU" b="1" dirty="0"/>
              <a:t>Azure API: </a:t>
            </a:r>
            <a:r>
              <a:rPr lang="en-AU" b="0" dirty="0"/>
              <a:t>the </a:t>
            </a:r>
            <a:r>
              <a:rPr lang="en-AU" b="0" dirty="0" err="1"/>
              <a:t>api</a:t>
            </a:r>
            <a:r>
              <a:rPr lang="en-AU" b="0" dirty="0"/>
              <a:t> is responsible for the system’s voice. </a:t>
            </a:r>
          </a:p>
          <a:p>
            <a:endParaRPr lang="en-AU" b="0" dirty="0"/>
          </a:p>
          <a:p>
            <a:r>
              <a:rPr lang="en-AU" b="1" dirty="0" err="1"/>
              <a:t>ChatGPT</a:t>
            </a:r>
            <a:r>
              <a:rPr lang="en-AU" b="1" dirty="0"/>
              <a:t> API: </a:t>
            </a:r>
            <a:r>
              <a:rPr lang="en-AU" b="0" dirty="0"/>
              <a:t>this one is responsible for obtaining the information about the artist. </a:t>
            </a:r>
          </a:p>
          <a:p>
            <a:endParaRPr lang="en-AU" b="0" dirty="0"/>
          </a:p>
          <a:p>
            <a:r>
              <a:rPr lang="en-AU" b="1" dirty="0"/>
              <a:t>Spotify API: </a:t>
            </a:r>
            <a:r>
              <a:rPr lang="en-AU" b="0" dirty="0"/>
              <a:t>lastly, the Spotify API takes the bigger action and brings forth such possibilities as song recommendation and user’s top songs acquisition, the creation of a personalised playlist, and the implementation of the song’s playback </a:t>
            </a:r>
          </a:p>
          <a:p>
            <a:endParaRPr lang="en-AU" b="0" dirty="0"/>
          </a:p>
          <a:p>
            <a:r>
              <a:rPr lang="en-AU" b="0" dirty="0"/>
              <a:t>And now speaking about every feature in particular,</a:t>
            </a:r>
            <a:endParaRPr lang="en-AU" b="1" dirty="0"/>
          </a:p>
        </p:txBody>
      </p:sp>
      <p:sp>
        <p:nvSpPr>
          <p:cNvPr id="4" name="Slide Number Placeholder 3"/>
          <p:cNvSpPr>
            <a:spLocks noGrp="1"/>
          </p:cNvSpPr>
          <p:nvPr>
            <p:ph type="sldNum" sz="quarter" idx="5"/>
          </p:nvPr>
        </p:nvSpPr>
        <p:spPr/>
        <p:txBody>
          <a:bodyPr/>
          <a:lstStyle/>
          <a:p>
            <a:fld id="{FD770378-4775-5640-AF83-6BA554C6161B}" type="slidenum">
              <a:rPr lang="en-AU" smtClean="0"/>
              <a:t>5</a:t>
            </a:fld>
            <a:endParaRPr lang="en-AU"/>
          </a:p>
        </p:txBody>
      </p:sp>
    </p:spTree>
    <p:extLst>
      <p:ext uri="{BB962C8B-B14F-4D97-AF65-F5344CB8AC3E}">
        <p14:creationId xmlns:p14="http://schemas.microsoft.com/office/powerpoint/2010/main" val="4192762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For the top 5 songs, I used an API that gets the user’s top items. After that I diced the data to extract the number of the songs that I was interested in, in my case, it was 5 and appended them on the screen for the user to see. </a:t>
            </a:r>
            <a:br>
              <a:rPr lang="en-AU" dirty="0"/>
            </a:br>
            <a:br>
              <a:rPr lang="en-AU" dirty="0"/>
            </a:br>
            <a:r>
              <a:rPr lang="en-AU" dirty="0"/>
              <a:t>The API takes several parameters and the ones that I used were the offset, time range and the type of the entities to return. </a:t>
            </a:r>
          </a:p>
        </p:txBody>
      </p:sp>
      <p:sp>
        <p:nvSpPr>
          <p:cNvPr id="4" name="Slide Number Placeholder 3"/>
          <p:cNvSpPr>
            <a:spLocks noGrp="1"/>
          </p:cNvSpPr>
          <p:nvPr>
            <p:ph type="sldNum" sz="quarter" idx="5"/>
          </p:nvPr>
        </p:nvSpPr>
        <p:spPr/>
        <p:txBody>
          <a:bodyPr/>
          <a:lstStyle/>
          <a:p>
            <a:fld id="{FD770378-4775-5640-AF83-6BA554C6161B}" type="slidenum">
              <a:rPr lang="en-AU" smtClean="0"/>
              <a:t>6</a:t>
            </a:fld>
            <a:endParaRPr lang="en-AU"/>
          </a:p>
        </p:txBody>
      </p:sp>
    </p:spTree>
    <p:extLst>
      <p:ext uri="{BB962C8B-B14F-4D97-AF65-F5344CB8AC3E}">
        <p14:creationId xmlns:p14="http://schemas.microsoft.com/office/powerpoint/2010/main" val="1668030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Next function is the obtaining of user’s recommendations. There was an API with a specific endpoint for that. The endpoint takes into account user’s top songs, shuffles them and append their id’s to a playlist which later on passed to the other part of the API that  fetches the songs that have the same characteristics as the songs that have been picked from the user. And after that, it picks the top 5 recommendations and presents them to the used. </a:t>
            </a:r>
            <a:br>
              <a:rPr lang="en-AU" dirty="0"/>
            </a:br>
            <a:br>
              <a:rPr lang="en-AU" dirty="0"/>
            </a:br>
            <a:r>
              <a:rPr lang="en-AU" dirty="0"/>
              <a:t>The parameters that I used were the limit of the items to get, time range and the desired genres of the tracks. </a:t>
            </a:r>
          </a:p>
        </p:txBody>
      </p:sp>
      <p:sp>
        <p:nvSpPr>
          <p:cNvPr id="4" name="Slide Number Placeholder 3"/>
          <p:cNvSpPr>
            <a:spLocks noGrp="1"/>
          </p:cNvSpPr>
          <p:nvPr>
            <p:ph type="sldNum" sz="quarter" idx="5"/>
          </p:nvPr>
        </p:nvSpPr>
        <p:spPr/>
        <p:txBody>
          <a:bodyPr/>
          <a:lstStyle/>
          <a:p>
            <a:fld id="{FD770378-4775-5640-AF83-6BA554C6161B}" type="slidenum">
              <a:rPr lang="en-AU" smtClean="0"/>
              <a:t>7</a:t>
            </a:fld>
            <a:endParaRPr lang="en-AU"/>
          </a:p>
        </p:txBody>
      </p:sp>
    </p:spTree>
    <p:extLst>
      <p:ext uri="{BB962C8B-B14F-4D97-AF65-F5344CB8AC3E}">
        <p14:creationId xmlns:p14="http://schemas.microsoft.com/office/powerpoint/2010/main" val="339503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If one desires to find more information about the user, there’s a </a:t>
            </a:r>
            <a:r>
              <a:rPr lang="en-AU" dirty="0" err="1"/>
              <a:t>chatGPT</a:t>
            </a:r>
            <a:r>
              <a:rPr lang="en-AU" dirty="0"/>
              <a:t> API that can help them with that. After the system asks the user to give it the name of the person they are interested in, the user is left with a choice to structure the question the way the feel comfortable with and the system is ought to handle it correctly. </a:t>
            </a:r>
          </a:p>
        </p:txBody>
      </p:sp>
      <p:sp>
        <p:nvSpPr>
          <p:cNvPr id="4" name="Slide Number Placeholder 3"/>
          <p:cNvSpPr>
            <a:spLocks noGrp="1"/>
          </p:cNvSpPr>
          <p:nvPr>
            <p:ph type="sldNum" sz="quarter" idx="5"/>
          </p:nvPr>
        </p:nvSpPr>
        <p:spPr/>
        <p:txBody>
          <a:bodyPr/>
          <a:lstStyle/>
          <a:p>
            <a:fld id="{FD770378-4775-5640-AF83-6BA554C6161B}" type="slidenum">
              <a:rPr lang="en-AU" smtClean="0"/>
              <a:t>8</a:t>
            </a:fld>
            <a:endParaRPr lang="en-AU"/>
          </a:p>
        </p:txBody>
      </p:sp>
    </p:spTree>
    <p:extLst>
      <p:ext uri="{BB962C8B-B14F-4D97-AF65-F5344CB8AC3E}">
        <p14:creationId xmlns:p14="http://schemas.microsoft.com/office/powerpoint/2010/main" val="3993108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Next feature is the creation of playlists. This part has two options. The first one is to create a playlist based on user’s top songs and recommendations. It works in the following way:</a:t>
            </a:r>
            <a:br>
              <a:rPr lang="en-AU" dirty="0"/>
            </a:br>
            <a:br>
              <a:rPr lang="en-AU" dirty="0"/>
            </a:br>
            <a:r>
              <a:rPr lang="en-AU" dirty="0"/>
              <a:t>First, the system uses the get user’s top items endpoint and gets a random number of songs, after that their ids are stored in a list which is passed to the get recommendations endpoint which in its turn gets songs that are like the songs that have been extracted from the previous endpoint. </a:t>
            </a:r>
            <a:br>
              <a:rPr lang="en-AU" dirty="0"/>
            </a:br>
            <a:br>
              <a:rPr lang="en-AU" dirty="0"/>
            </a:br>
            <a:r>
              <a:rPr lang="en-AU" dirty="0"/>
              <a:t>Then, the ids from both endpoints are passed into the third API endpoint that creates a playlist with those songs. After that the playlist is already in the user’s library.</a:t>
            </a:r>
            <a:br>
              <a:rPr lang="en-AU" dirty="0"/>
            </a:br>
            <a:br>
              <a:rPr lang="en-AU" dirty="0"/>
            </a:br>
            <a:r>
              <a:rPr lang="en-AU" dirty="0"/>
              <a:t>The end result is passed to the </a:t>
            </a:r>
            <a:r>
              <a:rPr lang="en-AU" dirty="0" err="1"/>
              <a:t>iFrame</a:t>
            </a:r>
            <a:r>
              <a:rPr lang="en-AU" dirty="0"/>
              <a:t> API which creates an embed to which the playlist is appointed to which helps to present the playlist on the screen and play it. </a:t>
            </a:r>
          </a:p>
        </p:txBody>
      </p:sp>
      <p:sp>
        <p:nvSpPr>
          <p:cNvPr id="4" name="Slide Number Placeholder 3"/>
          <p:cNvSpPr>
            <a:spLocks noGrp="1"/>
          </p:cNvSpPr>
          <p:nvPr>
            <p:ph type="sldNum" sz="quarter" idx="5"/>
          </p:nvPr>
        </p:nvSpPr>
        <p:spPr/>
        <p:txBody>
          <a:bodyPr/>
          <a:lstStyle/>
          <a:p>
            <a:fld id="{FD770378-4775-5640-AF83-6BA554C6161B}" type="slidenum">
              <a:rPr lang="en-AU" smtClean="0"/>
              <a:t>9</a:t>
            </a:fld>
            <a:endParaRPr lang="en-AU"/>
          </a:p>
        </p:txBody>
      </p:sp>
    </p:spTree>
    <p:extLst>
      <p:ext uri="{BB962C8B-B14F-4D97-AF65-F5344CB8AC3E}">
        <p14:creationId xmlns:p14="http://schemas.microsoft.com/office/powerpoint/2010/main" val="3330520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4F9-5EE7-47B7-B965-368EB53A4352}"/>
              </a:ext>
            </a:extLst>
          </p:cNvPr>
          <p:cNvSpPr>
            <a:spLocks noGrp="1"/>
          </p:cNvSpPr>
          <p:nvPr>
            <p:ph type="ctrTitle"/>
          </p:nvPr>
        </p:nvSpPr>
        <p:spPr>
          <a:xfrm>
            <a:off x="647700" y="1181099"/>
            <a:ext cx="6864724" cy="3581399"/>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7A4A1F1-374F-4FC8-89F7-83065EA4F5DD}"/>
              </a:ext>
            </a:extLst>
          </p:cNvPr>
          <p:cNvSpPr>
            <a:spLocks noGrp="1"/>
          </p:cNvSpPr>
          <p:nvPr>
            <p:ph type="subTitle" idx="1"/>
          </p:nvPr>
        </p:nvSpPr>
        <p:spPr>
          <a:xfrm>
            <a:off x="647700" y="5075227"/>
            <a:ext cx="6864724" cy="868374"/>
          </a:xfrm>
        </p:spPr>
        <p:txBody>
          <a:bodyPr>
            <a:norm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FB5CB5F-AE9B-4C02-B16F-C462CAFC1963}"/>
              </a:ext>
            </a:extLst>
          </p:cNvPr>
          <p:cNvSpPr>
            <a:spLocks noGrp="1"/>
          </p:cNvSpPr>
          <p:nvPr>
            <p:ph type="dt" sz="half" idx="10"/>
          </p:nvPr>
        </p:nvSpPr>
        <p:spPr/>
        <p:txBody>
          <a:bodyPr/>
          <a:lstStyle/>
          <a:p>
            <a:fld id="{D341B595-366B-43E2-A22E-EA6A78C03F06}" type="datetimeFigureOut">
              <a:rPr lang="en-US" smtClean="0"/>
              <a:t>10/27/23</a:t>
            </a:fld>
            <a:endParaRPr lang="en-US"/>
          </a:p>
        </p:txBody>
      </p:sp>
      <p:sp>
        <p:nvSpPr>
          <p:cNvPr id="5" name="Footer Placeholder 4">
            <a:extLst>
              <a:ext uri="{FF2B5EF4-FFF2-40B4-BE49-F238E27FC236}">
                <a16:creationId xmlns:a16="http://schemas.microsoft.com/office/drawing/2014/main" id="{4114B1CC-830B-4695-B174-D9E9100A8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CD43F-E516-4123-A6D8-DB72C3CC50B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079917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C0AF-44D0-4830-AF13-49B8522BE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B4D8C-6045-47B3-9A0C-F2215A904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9A9F1-F398-416A-A8C0-0A36D838DD15}"/>
              </a:ext>
            </a:extLst>
          </p:cNvPr>
          <p:cNvSpPr>
            <a:spLocks noGrp="1"/>
          </p:cNvSpPr>
          <p:nvPr>
            <p:ph type="dt" sz="half" idx="10"/>
          </p:nvPr>
        </p:nvSpPr>
        <p:spPr/>
        <p:txBody>
          <a:bodyPr/>
          <a:lstStyle/>
          <a:p>
            <a:fld id="{D341B595-366B-43E2-A22E-EA6A78C03F06}" type="datetimeFigureOut">
              <a:rPr lang="en-US" smtClean="0"/>
              <a:t>10/27/23</a:t>
            </a:fld>
            <a:endParaRPr lang="en-US"/>
          </a:p>
        </p:txBody>
      </p:sp>
      <p:sp>
        <p:nvSpPr>
          <p:cNvPr id="5" name="Footer Placeholder 4">
            <a:extLst>
              <a:ext uri="{FF2B5EF4-FFF2-40B4-BE49-F238E27FC236}">
                <a16:creationId xmlns:a16="http://schemas.microsoft.com/office/drawing/2014/main" id="{6E37F801-C9FB-4A34-8386-BA9FBACCB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05176-F6E9-4997-8355-74F2A4560A65}"/>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06393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BC807-13E1-4F3F-83FA-FD9BD24F3B1F}"/>
              </a:ext>
            </a:extLst>
          </p:cNvPr>
          <p:cNvSpPr>
            <a:spLocks noGrp="1"/>
          </p:cNvSpPr>
          <p:nvPr>
            <p:ph type="title" orient="vert"/>
          </p:nvPr>
        </p:nvSpPr>
        <p:spPr>
          <a:xfrm>
            <a:off x="8986520" y="647699"/>
            <a:ext cx="2291080" cy="52959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9B7E2EAA-155E-482E-A2B8-547653B253EE}"/>
              </a:ext>
            </a:extLst>
          </p:cNvPr>
          <p:cNvSpPr>
            <a:spLocks noGrp="1"/>
          </p:cNvSpPr>
          <p:nvPr>
            <p:ph type="body" orient="vert" idx="1"/>
          </p:nvPr>
        </p:nvSpPr>
        <p:spPr>
          <a:xfrm>
            <a:off x="652371" y="647699"/>
            <a:ext cx="8120789" cy="52959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A4BDC-BDD0-417D-AF7C-516EE556D7E4}"/>
              </a:ext>
            </a:extLst>
          </p:cNvPr>
          <p:cNvSpPr>
            <a:spLocks noGrp="1"/>
          </p:cNvSpPr>
          <p:nvPr>
            <p:ph type="dt" sz="half" idx="10"/>
          </p:nvPr>
        </p:nvSpPr>
        <p:spPr/>
        <p:txBody>
          <a:bodyPr/>
          <a:lstStyle/>
          <a:p>
            <a:fld id="{D341B595-366B-43E2-A22E-EA6A78C03F06}" type="datetimeFigureOut">
              <a:rPr lang="en-US" smtClean="0"/>
              <a:t>10/27/23</a:t>
            </a:fld>
            <a:endParaRPr lang="en-US"/>
          </a:p>
        </p:txBody>
      </p:sp>
      <p:sp>
        <p:nvSpPr>
          <p:cNvPr id="5" name="Footer Placeholder 4">
            <a:extLst>
              <a:ext uri="{FF2B5EF4-FFF2-40B4-BE49-F238E27FC236}">
                <a16:creationId xmlns:a16="http://schemas.microsoft.com/office/drawing/2014/main" id="{0EF663EC-23F9-4202-80F3-F8E550884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8402D-7367-485B-AEA6-5AB2B8209D1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582151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F197-4D72-4945-8068-57D52018E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81FA8-039D-4BAF-8AAB-7B6616AFE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D341B595-366B-43E2-A22E-EA6A78C03F06}" type="datetimeFigureOut">
              <a:rPr lang="en-US" smtClean="0"/>
              <a:t>10/27/23</a:t>
            </a:fld>
            <a:endParaRPr lang="en-US"/>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462759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96BE-9AF9-4E97-9204-5B672D797384}"/>
              </a:ext>
            </a:extLst>
          </p:cNvPr>
          <p:cNvSpPr>
            <a:spLocks noGrp="1"/>
          </p:cNvSpPr>
          <p:nvPr>
            <p:ph type="title"/>
          </p:nvPr>
        </p:nvSpPr>
        <p:spPr>
          <a:xfrm>
            <a:off x="1981200" y="2362200"/>
            <a:ext cx="7696200" cy="24003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5EDF98A-E8AE-4443-9A8C-CB35DEB2CE60}"/>
              </a:ext>
            </a:extLst>
          </p:cNvPr>
          <p:cNvSpPr>
            <a:spLocks noGrp="1"/>
          </p:cNvSpPr>
          <p:nvPr>
            <p:ph type="body" idx="1"/>
          </p:nvPr>
        </p:nvSpPr>
        <p:spPr>
          <a:xfrm>
            <a:off x="1981200" y="5067300"/>
            <a:ext cx="7696200" cy="876300"/>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7114B-35CB-40C5-BCC8-C5039524FFC1}"/>
              </a:ext>
            </a:extLst>
          </p:cNvPr>
          <p:cNvSpPr>
            <a:spLocks noGrp="1"/>
          </p:cNvSpPr>
          <p:nvPr>
            <p:ph type="dt" sz="half" idx="10"/>
          </p:nvPr>
        </p:nvSpPr>
        <p:spPr/>
        <p:txBody>
          <a:bodyPr/>
          <a:lstStyle/>
          <a:p>
            <a:fld id="{D341B595-366B-43E2-A22E-EA6A78C03F06}" type="datetimeFigureOut">
              <a:rPr lang="en-US" smtClean="0"/>
              <a:t>10/27/23</a:t>
            </a:fld>
            <a:endParaRPr lang="en-US"/>
          </a:p>
        </p:txBody>
      </p:sp>
      <p:sp>
        <p:nvSpPr>
          <p:cNvPr id="5" name="Footer Placeholder 4">
            <a:extLst>
              <a:ext uri="{FF2B5EF4-FFF2-40B4-BE49-F238E27FC236}">
                <a16:creationId xmlns:a16="http://schemas.microsoft.com/office/drawing/2014/main" id="{7A1AA324-982E-42C4-8002-5F236877C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1596-9353-4C1A-972E-6522F2B4204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371087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0BC9-7469-437A-B92B-0A2627E4B9B4}"/>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1B7D887-595C-4649-AF8E-E78307000D4A}"/>
              </a:ext>
            </a:extLst>
          </p:cNvPr>
          <p:cNvSpPr>
            <a:spLocks noGrp="1"/>
          </p:cNvSpPr>
          <p:nvPr>
            <p:ph sz="half" idx="1"/>
          </p:nvPr>
        </p:nvSpPr>
        <p:spPr>
          <a:xfrm>
            <a:off x="914400" y="1825625"/>
            <a:ext cx="49911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39FE29C-ED37-4DD9-949F-0024342619E1}"/>
              </a:ext>
            </a:extLst>
          </p:cNvPr>
          <p:cNvSpPr>
            <a:spLocks noGrp="1"/>
          </p:cNvSpPr>
          <p:nvPr>
            <p:ph sz="half" idx="2"/>
          </p:nvPr>
        </p:nvSpPr>
        <p:spPr>
          <a:xfrm>
            <a:off x="6248400" y="1825625"/>
            <a:ext cx="5029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6F6AA34-8CC0-4E5B-8396-0AC75633142B}"/>
              </a:ext>
            </a:extLst>
          </p:cNvPr>
          <p:cNvSpPr>
            <a:spLocks noGrp="1"/>
          </p:cNvSpPr>
          <p:nvPr>
            <p:ph type="dt" sz="half" idx="10"/>
          </p:nvPr>
        </p:nvSpPr>
        <p:spPr/>
        <p:txBody>
          <a:bodyPr/>
          <a:lstStyle/>
          <a:p>
            <a:fld id="{D341B595-366B-43E2-A22E-EA6A78C03F06}" type="datetimeFigureOut">
              <a:rPr lang="en-US" smtClean="0"/>
              <a:t>10/27/23</a:t>
            </a:fld>
            <a:endParaRPr lang="en-US"/>
          </a:p>
        </p:txBody>
      </p:sp>
      <p:sp>
        <p:nvSpPr>
          <p:cNvPr id="6" name="Footer Placeholder 5">
            <a:extLst>
              <a:ext uri="{FF2B5EF4-FFF2-40B4-BE49-F238E27FC236}">
                <a16:creationId xmlns:a16="http://schemas.microsoft.com/office/drawing/2014/main" id="{28DF7398-73FE-4D27-AFF9-91BEBFED3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00880-10EE-4115-8BBB-13DDF270DBD1}"/>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175187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3C9B-D20D-43FA-BA18-D50F86A9127E}"/>
              </a:ext>
            </a:extLst>
          </p:cNvPr>
          <p:cNvSpPr>
            <a:spLocks noGrp="1"/>
          </p:cNvSpPr>
          <p:nvPr>
            <p:ph type="title"/>
          </p:nvPr>
        </p:nvSpPr>
        <p:spPr>
          <a:xfrm>
            <a:off x="652371" y="647699"/>
            <a:ext cx="10625229" cy="115062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D52F00A-F4EE-40FC-9325-373840422D52}"/>
              </a:ext>
            </a:extLst>
          </p:cNvPr>
          <p:cNvSpPr>
            <a:spLocks noGrp="1"/>
          </p:cNvSpPr>
          <p:nvPr>
            <p:ph type="body" idx="1"/>
          </p:nvPr>
        </p:nvSpPr>
        <p:spPr>
          <a:xfrm>
            <a:off x="655863" y="1879599"/>
            <a:ext cx="5157787"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DD90-A306-4A8B-A54C-8033B7F7F0E9}"/>
              </a:ext>
            </a:extLst>
          </p:cNvPr>
          <p:cNvSpPr>
            <a:spLocks noGrp="1"/>
          </p:cNvSpPr>
          <p:nvPr>
            <p:ph sz="half" idx="2"/>
          </p:nvPr>
        </p:nvSpPr>
        <p:spPr>
          <a:xfrm>
            <a:off x="655863" y="2560955"/>
            <a:ext cx="5157787"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040E0AA-F8F8-4862-B27B-50FAF2F34DE0}"/>
              </a:ext>
            </a:extLst>
          </p:cNvPr>
          <p:cNvSpPr>
            <a:spLocks noGrp="1"/>
          </p:cNvSpPr>
          <p:nvPr>
            <p:ph type="body" sz="quarter" idx="3"/>
          </p:nvPr>
        </p:nvSpPr>
        <p:spPr>
          <a:xfrm>
            <a:off x="6094412" y="1879599"/>
            <a:ext cx="5183188"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EBDD6-EDA1-4CE7-9DDC-9D977E12DDAB}"/>
              </a:ext>
            </a:extLst>
          </p:cNvPr>
          <p:cNvSpPr>
            <a:spLocks noGrp="1"/>
          </p:cNvSpPr>
          <p:nvPr>
            <p:ph sz="quarter" idx="4"/>
          </p:nvPr>
        </p:nvSpPr>
        <p:spPr>
          <a:xfrm>
            <a:off x="6094412" y="2560955"/>
            <a:ext cx="5183188"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044487-D350-4434-A5C7-A96942FFC95E}"/>
              </a:ext>
            </a:extLst>
          </p:cNvPr>
          <p:cNvSpPr>
            <a:spLocks noGrp="1"/>
          </p:cNvSpPr>
          <p:nvPr>
            <p:ph type="dt" sz="half" idx="10"/>
          </p:nvPr>
        </p:nvSpPr>
        <p:spPr/>
        <p:txBody>
          <a:bodyPr/>
          <a:lstStyle/>
          <a:p>
            <a:fld id="{D341B595-366B-43E2-A22E-EA6A78C03F06}" type="datetimeFigureOut">
              <a:rPr lang="en-US" smtClean="0"/>
              <a:t>10/27/23</a:t>
            </a:fld>
            <a:endParaRPr lang="en-US"/>
          </a:p>
        </p:txBody>
      </p:sp>
      <p:sp>
        <p:nvSpPr>
          <p:cNvPr id="8" name="Footer Placeholder 7">
            <a:extLst>
              <a:ext uri="{FF2B5EF4-FFF2-40B4-BE49-F238E27FC236}">
                <a16:creationId xmlns:a16="http://schemas.microsoft.com/office/drawing/2014/main" id="{3389DC43-E591-42BF-82EE-E4887E4BC5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8CD421-2D00-41DD-A393-4739E389D95E}"/>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517674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9A8B-0FAF-431C-9657-9003FA0373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BA2A1-331D-40F8-867B-CE15011360A1}"/>
              </a:ext>
            </a:extLst>
          </p:cNvPr>
          <p:cNvSpPr>
            <a:spLocks noGrp="1"/>
          </p:cNvSpPr>
          <p:nvPr>
            <p:ph type="dt" sz="half" idx="10"/>
          </p:nvPr>
        </p:nvSpPr>
        <p:spPr/>
        <p:txBody>
          <a:bodyPr/>
          <a:lstStyle/>
          <a:p>
            <a:fld id="{D341B595-366B-43E2-A22E-EA6A78C03F06}" type="datetimeFigureOut">
              <a:rPr lang="en-US" smtClean="0"/>
              <a:t>10/27/23</a:t>
            </a:fld>
            <a:endParaRPr lang="en-US"/>
          </a:p>
        </p:txBody>
      </p:sp>
      <p:sp>
        <p:nvSpPr>
          <p:cNvPr id="4" name="Footer Placeholder 3">
            <a:extLst>
              <a:ext uri="{FF2B5EF4-FFF2-40B4-BE49-F238E27FC236}">
                <a16:creationId xmlns:a16="http://schemas.microsoft.com/office/drawing/2014/main" id="{850995C1-5121-47B6-AC6D-F60C0FF66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DBE022-9B54-431C-80D5-5D8F2AFCB92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939991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5B6E5-6347-41F6-85FC-3BF3652D1BC3}"/>
              </a:ext>
            </a:extLst>
          </p:cNvPr>
          <p:cNvSpPr>
            <a:spLocks noGrp="1"/>
          </p:cNvSpPr>
          <p:nvPr>
            <p:ph type="dt" sz="half" idx="10"/>
          </p:nvPr>
        </p:nvSpPr>
        <p:spPr/>
        <p:txBody>
          <a:bodyPr/>
          <a:lstStyle/>
          <a:p>
            <a:fld id="{D341B595-366B-43E2-A22E-EA6A78C03F06}" type="datetimeFigureOut">
              <a:rPr lang="en-US" smtClean="0"/>
              <a:t>10/27/23</a:t>
            </a:fld>
            <a:endParaRPr lang="en-US"/>
          </a:p>
        </p:txBody>
      </p:sp>
      <p:sp>
        <p:nvSpPr>
          <p:cNvPr id="3" name="Footer Placeholder 2">
            <a:extLst>
              <a:ext uri="{FF2B5EF4-FFF2-40B4-BE49-F238E27FC236}">
                <a16:creationId xmlns:a16="http://schemas.microsoft.com/office/drawing/2014/main" id="{1C6A93F6-45F8-4453-B5DC-B2F3D5D0B5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364E1-213B-4AF0-80D7-8101EFD5E41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880933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0B5D-E76D-4797-AD77-15625D675F3A}"/>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9744D8D-C9CF-43B2-905D-2368B17A539A}"/>
              </a:ext>
            </a:extLst>
          </p:cNvPr>
          <p:cNvSpPr>
            <a:spLocks noGrp="1"/>
          </p:cNvSpPr>
          <p:nvPr>
            <p:ph idx="1"/>
          </p:nvPr>
        </p:nvSpPr>
        <p:spPr>
          <a:xfrm>
            <a:off x="5540188" y="914400"/>
            <a:ext cx="5737412" cy="50291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1B4BF0C-D14C-46D7-ACDD-1885DDD883F1}"/>
              </a:ext>
            </a:extLst>
          </p:cNvPr>
          <p:cNvSpPr>
            <a:spLocks noGrp="1"/>
          </p:cNvSpPr>
          <p:nvPr>
            <p:ph type="body" sz="half" idx="2"/>
          </p:nvPr>
        </p:nvSpPr>
        <p:spPr>
          <a:xfrm>
            <a:off x="652372" y="2697479"/>
            <a:ext cx="4119654" cy="3246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D7D8D-72E7-4ABD-BB87-80BB49003104}"/>
              </a:ext>
            </a:extLst>
          </p:cNvPr>
          <p:cNvSpPr>
            <a:spLocks noGrp="1"/>
          </p:cNvSpPr>
          <p:nvPr>
            <p:ph type="dt" sz="half" idx="10"/>
          </p:nvPr>
        </p:nvSpPr>
        <p:spPr/>
        <p:txBody>
          <a:bodyPr/>
          <a:lstStyle/>
          <a:p>
            <a:fld id="{D341B595-366B-43E2-A22E-EA6A78C03F06}" type="datetimeFigureOut">
              <a:rPr lang="en-US" smtClean="0"/>
              <a:t>10/27/23</a:t>
            </a:fld>
            <a:endParaRPr lang="en-US"/>
          </a:p>
        </p:txBody>
      </p:sp>
      <p:sp>
        <p:nvSpPr>
          <p:cNvPr id="6" name="Footer Placeholder 5">
            <a:extLst>
              <a:ext uri="{FF2B5EF4-FFF2-40B4-BE49-F238E27FC236}">
                <a16:creationId xmlns:a16="http://schemas.microsoft.com/office/drawing/2014/main" id="{A9D9C1CE-C8CE-4364-A021-ADC2D6472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6FA33-09EF-495A-853E-63750CA37AC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918234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023E-952E-40DF-A101-74D22789D534}"/>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841E98DD-BF5D-4CCA-8C66-F2A6CE11271C}"/>
              </a:ext>
            </a:extLst>
          </p:cNvPr>
          <p:cNvSpPr>
            <a:spLocks noGrp="1"/>
          </p:cNvSpPr>
          <p:nvPr>
            <p:ph type="pic" idx="1"/>
          </p:nvPr>
        </p:nvSpPr>
        <p:spPr>
          <a:xfrm>
            <a:off x="5486400" y="914400"/>
            <a:ext cx="5791200" cy="50291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EC22A6-F2C2-4A88-BEE5-2D6CEB520EB9}"/>
              </a:ext>
            </a:extLst>
          </p:cNvPr>
          <p:cNvSpPr>
            <a:spLocks noGrp="1"/>
          </p:cNvSpPr>
          <p:nvPr>
            <p:ph type="body" sz="half" idx="2"/>
          </p:nvPr>
        </p:nvSpPr>
        <p:spPr>
          <a:xfrm>
            <a:off x="652372" y="2697480"/>
            <a:ext cx="4119654" cy="31715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1F755-C7AF-4C50-8CA8-828612A767B0}"/>
              </a:ext>
            </a:extLst>
          </p:cNvPr>
          <p:cNvSpPr>
            <a:spLocks noGrp="1"/>
          </p:cNvSpPr>
          <p:nvPr>
            <p:ph type="dt" sz="half" idx="10"/>
          </p:nvPr>
        </p:nvSpPr>
        <p:spPr/>
        <p:txBody>
          <a:bodyPr/>
          <a:lstStyle/>
          <a:p>
            <a:fld id="{D341B595-366B-43E2-A22E-EA6A78C03F06}" type="datetimeFigureOut">
              <a:rPr lang="en-US" smtClean="0"/>
              <a:t>10/27/23</a:t>
            </a:fld>
            <a:endParaRPr lang="en-US"/>
          </a:p>
        </p:txBody>
      </p:sp>
      <p:sp>
        <p:nvSpPr>
          <p:cNvPr id="6" name="Footer Placeholder 5">
            <a:extLst>
              <a:ext uri="{FF2B5EF4-FFF2-40B4-BE49-F238E27FC236}">
                <a16:creationId xmlns:a16="http://schemas.microsoft.com/office/drawing/2014/main" id="{C1EDE175-E818-477C-A3F6-7DD65C1268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0B8E3-DB91-440B-818F-71E4248BB10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769771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EB7D6-B8CB-49E3-874F-2255BEE82473}"/>
              </a:ext>
            </a:extLst>
          </p:cNvPr>
          <p:cNvSpPr>
            <a:spLocks noGrp="1"/>
          </p:cNvSpPr>
          <p:nvPr>
            <p:ph type="title"/>
          </p:nvPr>
        </p:nvSpPr>
        <p:spPr>
          <a:xfrm>
            <a:off x="652371" y="647700"/>
            <a:ext cx="10625229" cy="114705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FBEEAC5-A8AB-4FE8-A270-D70F7DED4A50}"/>
              </a:ext>
            </a:extLst>
          </p:cNvPr>
          <p:cNvSpPr>
            <a:spLocks noGrp="1"/>
          </p:cNvSpPr>
          <p:nvPr>
            <p:ph type="body" idx="1"/>
          </p:nvPr>
        </p:nvSpPr>
        <p:spPr>
          <a:xfrm>
            <a:off x="652371" y="2095500"/>
            <a:ext cx="10620855" cy="3848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7B6506C-52BF-4C05-AD31-7C08B80151CB}"/>
              </a:ext>
            </a:extLst>
          </p:cNvPr>
          <p:cNvSpPr>
            <a:spLocks noGrp="1"/>
          </p:cNvSpPr>
          <p:nvPr>
            <p:ph type="dt" sz="half" idx="2"/>
          </p:nvPr>
        </p:nvSpPr>
        <p:spPr>
          <a:xfrm>
            <a:off x="652371" y="6332538"/>
            <a:ext cx="3006492" cy="365125"/>
          </a:xfrm>
          <a:prstGeom prst="rect">
            <a:avLst/>
          </a:prstGeom>
        </p:spPr>
        <p:txBody>
          <a:bodyPr vert="horz" lIns="91440" tIns="45720" rIns="91440" bIns="45720" rtlCol="0" anchor="ctr"/>
          <a:lstStyle>
            <a:lvl1pPr algn="l">
              <a:defRPr sz="900" b="1" spc="100" baseline="0">
                <a:solidFill>
                  <a:schemeClr val="tx1"/>
                </a:solidFill>
              </a:defRPr>
            </a:lvl1pPr>
          </a:lstStyle>
          <a:p>
            <a:fld id="{D341B595-366B-43E2-A22E-EA6A78C03F06}" type="datetimeFigureOut">
              <a:rPr lang="en-US" smtClean="0"/>
              <a:t>10/27/23</a:t>
            </a:fld>
            <a:endParaRPr lang="en-US"/>
          </a:p>
        </p:txBody>
      </p:sp>
      <p:sp>
        <p:nvSpPr>
          <p:cNvPr id="5" name="Footer Placeholder 4">
            <a:extLst>
              <a:ext uri="{FF2B5EF4-FFF2-40B4-BE49-F238E27FC236}">
                <a16:creationId xmlns:a16="http://schemas.microsoft.com/office/drawing/2014/main" id="{F2534630-6C67-4A40-A499-CB025B2438CE}"/>
              </a:ext>
            </a:extLst>
          </p:cNvPr>
          <p:cNvSpPr>
            <a:spLocks noGrp="1"/>
          </p:cNvSpPr>
          <p:nvPr>
            <p:ph type="ftr" sz="quarter" idx="3"/>
          </p:nvPr>
        </p:nvSpPr>
        <p:spPr>
          <a:xfrm>
            <a:off x="8034169" y="6332538"/>
            <a:ext cx="3505459" cy="365125"/>
          </a:xfrm>
          <a:prstGeom prst="rect">
            <a:avLst/>
          </a:prstGeom>
        </p:spPr>
        <p:txBody>
          <a:bodyPr vert="horz" lIns="91440" tIns="45720" rIns="91440" bIns="45720" rtlCol="0" anchor="ctr"/>
          <a:lstStyle>
            <a:lvl1pPr algn="r">
              <a:defRPr sz="900" b="1"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E964E14B-0EE8-4015-809C-DD36B5459B82}"/>
              </a:ext>
            </a:extLst>
          </p:cNvPr>
          <p:cNvSpPr>
            <a:spLocks noGrp="1"/>
          </p:cNvSpPr>
          <p:nvPr>
            <p:ph type="sldNum" sz="quarter" idx="4"/>
          </p:nvPr>
        </p:nvSpPr>
        <p:spPr>
          <a:xfrm>
            <a:off x="11444747" y="6332538"/>
            <a:ext cx="539808" cy="365125"/>
          </a:xfrm>
          <a:prstGeom prst="rect">
            <a:avLst/>
          </a:prstGeom>
        </p:spPr>
        <p:txBody>
          <a:bodyPr vert="horz" lIns="91440" tIns="45720" rIns="91440" bIns="45720" rtlCol="0" anchor="ctr"/>
          <a:lstStyle>
            <a:lvl1pPr algn="r">
              <a:defRPr sz="900" b="1" spc="100" baseline="0">
                <a:solidFill>
                  <a:schemeClr val="tx1"/>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174645864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91" r:id="rId6"/>
    <p:sldLayoutId id="2147483686" r:id="rId7"/>
    <p:sldLayoutId id="2147483687" r:id="rId8"/>
    <p:sldLayoutId id="2147483688" r:id="rId9"/>
    <p:sldLayoutId id="2147483690" r:id="rId10"/>
    <p:sldLayoutId id="2147483689" r:id="rId11"/>
  </p:sldLayoutIdLst>
  <p:txStyles>
    <p:title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3B1410-D187-427C-B738-BA6AEEF75F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E1CC317-4E3D-11A3-580B-05D1DE154E42}"/>
              </a:ext>
            </a:extLst>
          </p:cNvPr>
          <p:cNvPicPr>
            <a:picLocks noChangeAspect="1"/>
          </p:cNvPicPr>
          <p:nvPr/>
        </p:nvPicPr>
        <p:blipFill rotWithShape="1">
          <a:blip r:embed="rId3"/>
          <a:srcRect t="8692" b="947"/>
          <a:stretch/>
        </p:blipFill>
        <p:spPr>
          <a:xfrm>
            <a:off x="0" y="10"/>
            <a:ext cx="12191980" cy="6857990"/>
          </a:xfrm>
          <a:prstGeom prst="rect">
            <a:avLst/>
          </a:prstGeom>
        </p:spPr>
      </p:pic>
      <p:sp>
        <p:nvSpPr>
          <p:cNvPr id="11"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34605" y="-299394"/>
            <a:ext cx="6858000" cy="7456788"/>
          </a:xfrm>
          <a:prstGeom prst="rect">
            <a:avLst/>
          </a:prstGeom>
          <a:gradFill>
            <a:gsLst>
              <a:gs pos="0">
                <a:srgbClr val="000000">
                  <a:alpha val="0"/>
                </a:srgbClr>
              </a:gs>
              <a:gs pos="89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8C1E6E-F37D-94FA-E4C6-02B552724A6B}"/>
              </a:ext>
            </a:extLst>
          </p:cNvPr>
          <p:cNvSpPr>
            <a:spLocks noGrp="1"/>
          </p:cNvSpPr>
          <p:nvPr>
            <p:ph type="ctrTitle"/>
          </p:nvPr>
        </p:nvSpPr>
        <p:spPr>
          <a:xfrm>
            <a:off x="7249886" y="914400"/>
            <a:ext cx="4294414" cy="3848100"/>
          </a:xfrm>
        </p:spPr>
        <p:txBody>
          <a:bodyPr>
            <a:normAutofit/>
          </a:bodyPr>
          <a:lstStyle/>
          <a:p>
            <a:pPr algn="r">
              <a:lnSpc>
                <a:spcPct val="110000"/>
              </a:lnSpc>
            </a:pPr>
            <a:br>
              <a:rPr lang="en-US" dirty="0">
                <a:solidFill>
                  <a:schemeClr val="bg1"/>
                </a:solidFill>
              </a:rPr>
            </a:br>
            <a:br>
              <a:rPr lang="en-US" sz="1800" dirty="0">
                <a:solidFill>
                  <a:schemeClr val="bg1"/>
                </a:solidFill>
              </a:rPr>
            </a:br>
            <a:r>
              <a:rPr lang="en-US" sz="1800" dirty="0">
                <a:solidFill>
                  <a:schemeClr val="bg1"/>
                </a:solidFill>
              </a:rPr>
              <a:t>Dialogue Systems Project</a:t>
            </a:r>
          </a:p>
        </p:txBody>
      </p:sp>
      <p:sp>
        <p:nvSpPr>
          <p:cNvPr id="3" name="Subtitle 2">
            <a:extLst>
              <a:ext uri="{FF2B5EF4-FFF2-40B4-BE49-F238E27FC236}">
                <a16:creationId xmlns:a16="http://schemas.microsoft.com/office/drawing/2014/main" id="{E0643077-D0FC-F09F-DE57-FD655CBE4283}"/>
              </a:ext>
            </a:extLst>
          </p:cNvPr>
          <p:cNvSpPr>
            <a:spLocks noGrp="1"/>
          </p:cNvSpPr>
          <p:nvPr>
            <p:ph type="subTitle" idx="1"/>
          </p:nvPr>
        </p:nvSpPr>
        <p:spPr>
          <a:xfrm>
            <a:off x="7249886" y="5075227"/>
            <a:ext cx="4294414" cy="906473"/>
          </a:xfrm>
        </p:spPr>
        <p:txBody>
          <a:bodyPr>
            <a:normAutofit/>
          </a:bodyPr>
          <a:lstStyle/>
          <a:p>
            <a:pPr algn="r"/>
            <a:r>
              <a:rPr lang="en-US" dirty="0">
                <a:solidFill>
                  <a:srgbClr val="FFFFFF"/>
                </a:solidFill>
              </a:rPr>
              <a:t>Student: Stas </a:t>
            </a:r>
            <a:r>
              <a:rPr lang="en-US" dirty="0" err="1">
                <a:solidFill>
                  <a:srgbClr val="FFFFFF"/>
                </a:solidFill>
              </a:rPr>
              <a:t>Hakkarainen</a:t>
            </a:r>
            <a:br>
              <a:rPr lang="en-US" dirty="0">
                <a:solidFill>
                  <a:srgbClr val="FFFFFF"/>
                </a:solidFill>
              </a:rPr>
            </a:br>
            <a:r>
              <a:rPr lang="en-US" dirty="0">
                <a:solidFill>
                  <a:srgbClr val="FFFFFF"/>
                </a:solidFill>
              </a:rPr>
              <a:t>Dialogue Systems II</a:t>
            </a:r>
          </a:p>
        </p:txBody>
      </p:sp>
      <p:sp>
        <p:nvSpPr>
          <p:cNvPr id="5" name="TextBox 4">
            <a:extLst>
              <a:ext uri="{FF2B5EF4-FFF2-40B4-BE49-F238E27FC236}">
                <a16:creationId xmlns:a16="http://schemas.microsoft.com/office/drawing/2014/main" id="{B0D62D91-D08B-79FF-8F02-AD14A6A1E616}"/>
              </a:ext>
            </a:extLst>
          </p:cNvPr>
          <p:cNvSpPr txBox="1"/>
          <p:nvPr/>
        </p:nvSpPr>
        <p:spPr>
          <a:xfrm>
            <a:off x="3459589" y="2838450"/>
            <a:ext cx="5937504" cy="646331"/>
          </a:xfrm>
          <a:prstGeom prst="rect">
            <a:avLst/>
          </a:prstGeom>
          <a:noFill/>
        </p:spPr>
        <p:txBody>
          <a:bodyPr wrap="square" rtlCol="0">
            <a:spAutoFit/>
          </a:bodyPr>
          <a:lstStyle/>
          <a:p>
            <a:r>
              <a:rPr lang="en-US" sz="3600" dirty="0">
                <a:solidFill>
                  <a:schemeClr val="bg1"/>
                </a:solidFill>
                <a:latin typeface="+mj-lt"/>
              </a:rPr>
              <a:t>Spotify Voice Control</a:t>
            </a:r>
            <a:endParaRPr lang="en-AU" sz="3600" dirty="0">
              <a:latin typeface="+mj-lt"/>
            </a:endParaRPr>
          </a:p>
        </p:txBody>
      </p:sp>
    </p:spTree>
    <p:extLst>
      <p:ext uri="{BB962C8B-B14F-4D97-AF65-F5344CB8AC3E}">
        <p14:creationId xmlns:p14="http://schemas.microsoft.com/office/powerpoint/2010/main" val="1053751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143D7B-5345-6F3A-1DB6-F6648B8EF7CB}"/>
              </a:ext>
            </a:extLst>
          </p:cNvPr>
          <p:cNvSpPr>
            <a:spLocks noGrp="1"/>
          </p:cNvSpPr>
          <p:nvPr>
            <p:ph type="ctrTitle"/>
          </p:nvPr>
        </p:nvSpPr>
        <p:spPr>
          <a:xfrm>
            <a:off x="0" y="1057672"/>
            <a:ext cx="4953000" cy="868375"/>
          </a:xfrm>
        </p:spPr>
        <p:txBody>
          <a:bodyPr>
            <a:normAutofit fontScale="90000"/>
          </a:bodyPr>
          <a:lstStyle/>
          <a:p>
            <a:r>
              <a:rPr lang="en-AU" dirty="0"/>
              <a:t>Mood-Based </a:t>
            </a:r>
            <a:br>
              <a:rPr lang="en-AU" dirty="0"/>
            </a:br>
            <a:r>
              <a:rPr lang="en-AU" dirty="0"/>
              <a:t>Playlist creation</a:t>
            </a:r>
          </a:p>
        </p:txBody>
      </p:sp>
      <p:sp>
        <p:nvSpPr>
          <p:cNvPr id="5" name="Subtitle 4">
            <a:extLst>
              <a:ext uri="{FF2B5EF4-FFF2-40B4-BE49-F238E27FC236}">
                <a16:creationId xmlns:a16="http://schemas.microsoft.com/office/drawing/2014/main" id="{BD8024FA-C0CB-9B69-3E7E-B179850D2684}"/>
              </a:ext>
            </a:extLst>
          </p:cNvPr>
          <p:cNvSpPr>
            <a:spLocks noGrp="1"/>
          </p:cNvSpPr>
          <p:nvPr>
            <p:ph type="subTitle" idx="1"/>
          </p:nvPr>
        </p:nvSpPr>
        <p:spPr>
          <a:xfrm>
            <a:off x="4953000" y="1734318"/>
            <a:ext cx="6864724" cy="5008537"/>
          </a:xfrm>
        </p:spPr>
        <p:txBody>
          <a:bodyPr/>
          <a:lstStyle/>
          <a:p>
            <a:pPr marL="285750" indent="-285750">
              <a:buFont typeface="Arial" panose="020B0604020202020204" pitchFamily="34" charset="0"/>
              <a:buChar char="•"/>
            </a:pPr>
            <a:r>
              <a:rPr lang="en-AU" dirty="0"/>
              <a:t>Creation of the playlist based on user’s mood or needs</a:t>
            </a:r>
            <a:br>
              <a:rPr lang="en-AU" dirty="0"/>
            </a:br>
            <a:endParaRPr lang="en-AU" dirty="0"/>
          </a:p>
          <a:p>
            <a:pPr marL="285750" indent="-285750">
              <a:buFont typeface="Arial" panose="020B0604020202020204" pitchFamily="34" charset="0"/>
              <a:buChar char="•"/>
            </a:pPr>
            <a:r>
              <a:rPr lang="en-AU" b="1" dirty="0"/>
              <a:t>Parameters:</a:t>
            </a:r>
            <a:br>
              <a:rPr lang="en-AU" b="1" dirty="0"/>
            </a:br>
            <a:r>
              <a:rPr lang="en-AU" dirty="0"/>
              <a:t>- limit – the number of songs put in the playlist (set to 70)</a:t>
            </a:r>
            <a:br>
              <a:rPr lang="en-AU" dirty="0"/>
            </a:br>
            <a:br>
              <a:rPr lang="en-AU" dirty="0"/>
            </a:br>
            <a:r>
              <a:rPr lang="en-AU" dirty="0"/>
              <a:t>- </a:t>
            </a:r>
            <a:r>
              <a:rPr lang="en-AU" dirty="0" err="1"/>
              <a:t>seed_genres</a:t>
            </a:r>
            <a:r>
              <a:rPr lang="en-AU" dirty="0"/>
              <a:t> – the genres used to create the playlist</a:t>
            </a:r>
            <a:br>
              <a:rPr lang="en-AU" dirty="0"/>
            </a:br>
            <a:br>
              <a:rPr lang="en-AU" dirty="0"/>
            </a:br>
            <a:r>
              <a:rPr lang="en-AU" dirty="0"/>
              <a:t>- min/</a:t>
            </a:r>
            <a:r>
              <a:rPr lang="en-AU" dirty="0" err="1"/>
              <a:t>max_danceability</a:t>
            </a:r>
            <a:r>
              <a:rPr lang="en-AU" dirty="0"/>
              <a:t> – filtration of songs that are instrumental</a:t>
            </a:r>
            <a:br>
              <a:rPr lang="en-AU" dirty="0"/>
            </a:br>
            <a:br>
              <a:rPr lang="en-AU" dirty="0"/>
            </a:br>
            <a:r>
              <a:rPr lang="en-AU" dirty="0"/>
              <a:t>- min/</a:t>
            </a:r>
            <a:r>
              <a:rPr lang="en-AU" dirty="0" err="1"/>
              <a:t>max_energy</a:t>
            </a:r>
            <a:r>
              <a:rPr lang="en-AU" dirty="0"/>
              <a:t> – filtration of low-paced songs</a:t>
            </a:r>
            <a:br>
              <a:rPr lang="en-AU" dirty="0"/>
            </a:br>
            <a:br>
              <a:rPr lang="en-AU" dirty="0"/>
            </a:br>
            <a:endParaRPr lang="en-AU" dirty="0"/>
          </a:p>
        </p:txBody>
      </p:sp>
    </p:spTree>
    <p:extLst>
      <p:ext uri="{BB962C8B-B14F-4D97-AF65-F5344CB8AC3E}">
        <p14:creationId xmlns:p14="http://schemas.microsoft.com/office/powerpoint/2010/main" val="386773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143D7B-5345-6F3A-1DB6-F6648B8EF7CB}"/>
              </a:ext>
            </a:extLst>
          </p:cNvPr>
          <p:cNvSpPr>
            <a:spLocks noGrp="1"/>
          </p:cNvSpPr>
          <p:nvPr>
            <p:ph type="ctrTitle"/>
          </p:nvPr>
        </p:nvSpPr>
        <p:spPr>
          <a:xfrm>
            <a:off x="0" y="556631"/>
            <a:ext cx="4953000" cy="868375"/>
          </a:xfrm>
        </p:spPr>
        <p:txBody>
          <a:bodyPr>
            <a:normAutofit/>
          </a:bodyPr>
          <a:lstStyle/>
          <a:p>
            <a:r>
              <a:rPr lang="en-AU" dirty="0"/>
              <a:t>Song Playback</a:t>
            </a:r>
          </a:p>
        </p:txBody>
      </p:sp>
      <p:sp>
        <p:nvSpPr>
          <p:cNvPr id="5" name="Subtitle 4">
            <a:extLst>
              <a:ext uri="{FF2B5EF4-FFF2-40B4-BE49-F238E27FC236}">
                <a16:creationId xmlns:a16="http://schemas.microsoft.com/office/drawing/2014/main" id="{BD8024FA-C0CB-9B69-3E7E-B179850D2684}"/>
              </a:ext>
            </a:extLst>
          </p:cNvPr>
          <p:cNvSpPr>
            <a:spLocks noGrp="1"/>
          </p:cNvSpPr>
          <p:nvPr>
            <p:ph type="subTitle" idx="1"/>
          </p:nvPr>
        </p:nvSpPr>
        <p:spPr>
          <a:xfrm>
            <a:off x="4953000" y="1678056"/>
            <a:ext cx="6864724" cy="5008537"/>
          </a:xfrm>
        </p:spPr>
        <p:txBody>
          <a:bodyPr/>
          <a:lstStyle/>
          <a:p>
            <a:pPr marL="285750" indent="-285750">
              <a:buFont typeface="Arial" panose="020B0604020202020204" pitchFamily="34" charset="0"/>
              <a:buChar char="•"/>
            </a:pPr>
            <a:r>
              <a:rPr lang="en-AU" b="1" dirty="0"/>
              <a:t>Combination of several APIs at once:</a:t>
            </a:r>
            <a:br>
              <a:rPr lang="en-AU" dirty="0"/>
            </a:br>
            <a:br>
              <a:rPr lang="en-AU" dirty="0"/>
            </a:br>
            <a:r>
              <a:rPr lang="en-AU" dirty="0"/>
              <a:t>- Get Artist </a:t>
            </a:r>
            <a:br>
              <a:rPr lang="en-AU" dirty="0"/>
            </a:br>
            <a:br>
              <a:rPr lang="en-AU" dirty="0"/>
            </a:br>
            <a:r>
              <a:rPr lang="en-AU" dirty="0"/>
              <a:t>- Get Artist’s Albums </a:t>
            </a:r>
            <a:br>
              <a:rPr lang="en-AU" dirty="0"/>
            </a:br>
            <a:br>
              <a:rPr lang="en-AU" dirty="0"/>
            </a:br>
            <a:r>
              <a:rPr lang="en-AU" dirty="0"/>
              <a:t>- Start/Resume Playback </a:t>
            </a:r>
            <a:br>
              <a:rPr lang="en-AU" dirty="0"/>
            </a:br>
            <a:br>
              <a:rPr lang="en-AU" dirty="0"/>
            </a:br>
            <a:r>
              <a:rPr lang="en-AU" dirty="0"/>
              <a:t>- Pause Playback </a:t>
            </a:r>
            <a:br>
              <a:rPr lang="en-AU" dirty="0"/>
            </a:br>
            <a:br>
              <a:rPr lang="en-AU" dirty="0"/>
            </a:br>
            <a:r>
              <a:rPr lang="en-AU" dirty="0"/>
              <a:t>- Get Currently Playing Track</a:t>
            </a:r>
          </a:p>
          <a:p>
            <a:endParaRPr lang="en-AU" dirty="0"/>
          </a:p>
        </p:txBody>
      </p:sp>
    </p:spTree>
    <p:extLst>
      <p:ext uri="{BB962C8B-B14F-4D97-AF65-F5344CB8AC3E}">
        <p14:creationId xmlns:p14="http://schemas.microsoft.com/office/powerpoint/2010/main" val="422369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17B2E-84D8-DD9F-7EE2-129035F6DB39}"/>
              </a:ext>
            </a:extLst>
          </p:cNvPr>
          <p:cNvSpPr>
            <a:spLocks noGrp="1"/>
          </p:cNvSpPr>
          <p:nvPr>
            <p:ph type="title"/>
          </p:nvPr>
        </p:nvSpPr>
        <p:spPr>
          <a:xfrm>
            <a:off x="652371" y="914400"/>
            <a:ext cx="4529229" cy="4152900"/>
          </a:xfrm>
        </p:spPr>
        <p:txBody>
          <a:bodyPr anchor="t">
            <a:normAutofit/>
          </a:bodyPr>
          <a:lstStyle/>
          <a:p>
            <a:r>
              <a:rPr lang="en-US"/>
              <a:t>Challenges</a:t>
            </a:r>
            <a:br>
              <a:rPr lang="en-US"/>
            </a:br>
            <a:r>
              <a:rPr lang="en-US"/>
              <a:t>&amp;</a:t>
            </a:r>
            <a:br>
              <a:rPr lang="en-US"/>
            </a:br>
            <a:r>
              <a:rPr lang="en-US"/>
              <a:t>Improvements</a:t>
            </a:r>
          </a:p>
        </p:txBody>
      </p:sp>
      <p:sp>
        <p:nvSpPr>
          <p:cNvPr id="3" name="Content Placeholder 2">
            <a:extLst>
              <a:ext uri="{FF2B5EF4-FFF2-40B4-BE49-F238E27FC236}">
                <a16:creationId xmlns:a16="http://schemas.microsoft.com/office/drawing/2014/main" id="{793AB7E2-D096-A9E5-3497-39CE56B82410}"/>
              </a:ext>
            </a:extLst>
          </p:cNvPr>
          <p:cNvSpPr>
            <a:spLocks noGrp="1"/>
          </p:cNvSpPr>
          <p:nvPr>
            <p:ph idx="1"/>
          </p:nvPr>
        </p:nvSpPr>
        <p:spPr>
          <a:xfrm>
            <a:off x="6096000" y="1628494"/>
            <a:ext cx="5181600" cy="5081695"/>
          </a:xfrm>
        </p:spPr>
        <p:txBody>
          <a:bodyPr>
            <a:normAutofit/>
          </a:bodyPr>
          <a:lstStyle/>
          <a:p>
            <a:pPr lvl="1"/>
            <a:r>
              <a:rPr lang="en-US" sz="2000" b="1" dirty="0"/>
              <a:t>Lyrics Acquisition </a:t>
            </a:r>
            <a:br>
              <a:rPr lang="en-US" sz="2000" b="1" dirty="0"/>
            </a:br>
            <a:endParaRPr lang="en-US" sz="2000" b="1" dirty="0"/>
          </a:p>
          <a:p>
            <a:pPr lvl="1"/>
            <a:r>
              <a:rPr lang="en-US" sz="2000" b="1" dirty="0"/>
              <a:t>NLU</a:t>
            </a:r>
            <a:br>
              <a:rPr lang="en-US" sz="2000" b="1" dirty="0"/>
            </a:br>
            <a:endParaRPr lang="en-US" sz="2000" b="1" dirty="0"/>
          </a:p>
          <a:p>
            <a:pPr lvl="1"/>
            <a:r>
              <a:rPr lang="en-US" sz="2000" b="1" dirty="0"/>
              <a:t>Multiple Language Support</a:t>
            </a:r>
            <a:br>
              <a:rPr lang="en-US" sz="2000" b="1" dirty="0"/>
            </a:br>
            <a:endParaRPr lang="en-US" sz="2000" b="1" dirty="0"/>
          </a:p>
          <a:p>
            <a:pPr lvl="1"/>
            <a:r>
              <a:rPr lang="en-US" sz="2000" b="1" dirty="0"/>
              <a:t>Access Token</a:t>
            </a:r>
            <a:br>
              <a:rPr lang="en-US" sz="2000" b="1" dirty="0"/>
            </a:br>
            <a:endParaRPr lang="en-US" sz="2000" b="1" dirty="0"/>
          </a:p>
          <a:p>
            <a:pPr lvl="1"/>
            <a:r>
              <a:rPr lang="en-US" sz="2000" b="1" dirty="0"/>
              <a:t>Better Playback</a:t>
            </a:r>
            <a:br>
              <a:rPr lang="en-US" sz="2000" b="1" dirty="0"/>
            </a:br>
            <a:endParaRPr lang="en-US" sz="2000" b="1" dirty="0"/>
          </a:p>
          <a:p>
            <a:pPr lvl="1"/>
            <a:r>
              <a:rPr lang="en-US" sz="2000" b="1" dirty="0"/>
              <a:t>Better Playlists  </a:t>
            </a:r>
          </a:p>
          <a:p>
            <a:pPr lvl="1"/>
            <a:endParaRPr lang="en-US" sz="2000" b="1" dirty="0"/>
          </a:p>
          <a:p>
            <a:pPr lvl="1"/>
            <a:endParaRPr lang="en-US" sz="2000" b="1" dirty="0"/>
          </a:p>
        </p:txBody>
      </p:sp>
      <p:sp>
        <p:nvSpPr>
          <p:cNvPr id="8" name="Date Placeholder 3">
            <a:extLst>
              <a:ext uri="{FF2B5EF4-FFF2-40B4-BE49-F238E27FC236}">
                <a16:creationId xmlns:a16="http://schemas.microsoft.com/office/drawing/2014/main" id="{190EBB63-6737-44F0-8650-BF095B609EC1}"/>
              </a:ext>
            </a:extLst>
          </p:cNvPr>
          <p:cNvSpPr>
            <a:spLocks noGrp="1"/>
          </p:cNvSpPr>
          <p:nvPr>
            <p:ph type="dt" sz="half" idx="10"/>
          </p:nvPr>
        </p:nvSpPr>
        <p:spPr>
          <a:xfrm>
            <a:off x="652371" y="6332538"/>
            <a:ext cx="3006492" cy="365125"/>
          </a:xfrm>
        </p:spPr>
        <p:txBody>
          <a:bodyPr>
            <a:normAutofit/>
          </a:bodyPr>
          <a:lstStyle/>
          <a:p>
            <a:pPr>
              <a:spcAft>
                <a:spcPts val="600"/>
              </a:spcAft>
            </a:pPr>
            <a:r>
              <a:rPr lang="en-US" dirty="0"/>
              <a:t>10/27/2023</a:t>
            </a:r>
          </a:p>
        </p:txBody>
      </p:sp>
      <p:sp>
        <p:nvSpPr>
          <p:cNvPr id="12" name="Slide Number Placeholder 5">
            <a:extLst>
              <a:ext uri="{FF2B5EF4-FFF2-40B4-BE49-F238E27FC236}">
                <a16:creationId xmlns:a16="http://schemas.microsoft.com/office/drawing/2014/main" id="{0F6C2FC2-1EAC-4A19-915E-364DE8BCB8E8}"/>
              </a:ext>
            </a:extLst>
          </p:cNvPr>
          <p:cNvSpPr>
            <a:spLocks noGrp="1"/>
          </p:cNvSpPr>
          <p:nvPr>
            <p:ph type="sldNum" sz="quarter" idx="12"/>
          </p:nvPr>
        </p:nvSpPr>
        <p:spPr>
          <a:xfrm>
            <a:off x="11444747" y="6332538"/>
            <a:ext cx="539808" cy="365125"/>
          </a:xfrm>
        </p:spPr>
        <p:txBody>
          <a:bodyPr>
            <a:normAutofit/>
          </a:bodyPr>
          <a:lstStyle/>
          <a:p>
            <a:pPr>
              <a:spcAft>
                <a:spcPts val="600"/>
              </a:spcAft>
            </a:pPr>
            <a:fld id="{45C5C030-0550-4584-9C82-E35DF7DBC581}" type="slidenum">
              <a:rPr lang="en-US" smtClean="0"/>
              <a:pPr>
                <a:spcAft>
                  <a:spcPts val="600"/>
                </a:spcAft>
              </a:pPr>
              <a:t>12</a:t>
            </a:fld>
            <a:endParaRPr lang="en-US"/>
          </a:p>
        </p:txBody>
      </p:sp>
    </p:spTree>
    <p:extLst>
      <p:ext uri="{BB962C8B-B14F-4D97-AF65-F5344CB8AC3E}">
        <p14:creationId xmlns:p14="http://schemas.microsoft.com/office/powerpoint/2010/main" val="3763138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17B2E-84D8-DD9F-7EE2-129035F6DB39}"/>
              </a:ext>
            </a:extLst>
          </p:cNvPr>
          <p:cNvSpPr>
            <a:spLocks noGrp="1"/>
          </p:cNvSpPr>
          <p:nvPr>
            <p:ph type="title"/>
          </p:nvPr>
        </p:nvSpPr>
        <p:spPr>
          <a:xfrm>
            <a:off x="652371" y="914400"/>
            <a:ext cx="3424329" cy="5029200"/>
          </a:xfrm>
        </p:spPr>
        <p:txBody>
          <a:bodyPr anchor="t">
            <a:normAutofit/>
          </a:bodyPr>
          <a:lstStyle/>
          <a:p>
            <a:r>
              <a:rPr lang="en-US" sz="3200" dirty="0"/>
              <a:t>Project Overview</a:t>
            </a:r>
          </a:p>
        </p:txBody>
      </p:sp>
      <p:sp>
        <p:nvSpPr>
          <p:cNvPr id="3" name="Content Placeholder 2">
            <a:extLst>
              <a:ext uri="{FF2B5EF4-FFF2-40B4-BE49-F238E27FC236}">
                <a16:creationId xmlns:a16="http://schemas.microsoft.com/office/drawing/2014/main" id="{793AB7E2-D096-A9E5-3497-39CE56B82410}"/>
              </a:ext>
            </a:extLst>
          </p:cNvPr>
          <p:cNvSpPr>
            <a:spLocks noGrp="1"/>
          </p:cNvSpPr>
          <p:nvPr>
            <p:ph idx="1"/>
          </p:nvPr>
        </p:nvSpPr>
        <p:spPr>
          <a:xfrm>
            <a:off x="4872868" y="914400"/>
            <a:ext cx="6404732" cy="5029200"/>
          </a:xfrm>
        </p:spPr>
        <p:txBody>
          <a:bodyPr>
            <a:normAutofit fontScale="92500" lnSpcReduction="20000"/>
          </a:bodyPr>
          <a:lstStyle/>
          <a:p>
            <a:r>
              <a:rPr lang="en-US" dirty="0"/>
              <a:t>User-friendly voice-controlled interface for Spotify</a:t>
            </a:r>
          </a:p>
          <a:p>
            <a:r>
              <a:rPr lang="en-US" dirty="0"/>
              <a:t>Convenience to music streaming</a:t>
            </a:r>
          </a:p>
          <a:p>
            <a:r>
              <a:rPr lang="en-US" dirty="0"/>
              <a:t>Enhanced accessibility and engagement </a:t>
            </a:r>
          </a:p>
          <a:p>
            <a:r>
              <a:rPr lang="en-US" dirty="0"/>
              <a:t>Applicable for anyone who has a Spotify account </a:t>
            </a:r>
          </a:p>
          <a:p>
            <a:endParaRPr lang="en-US" dirty="0"/>
          </a:p>
          <a:p>
            <a:r>
              <a:rPr lang="en-US" dirty="0"/>
              <a:t>Key Features:</a:t>
            </a:r>
          </a:p>
          <a:p>
            <a:pPr lvl="1"/>
            <a:r>
              <a:rPr lang="en-US" dirty="0"/>
              <a:t>Music Control </a:t>
            </a:r>
          </a:p>
          <a:p>
            <a:pPr lvl="1"/>
            <a:r>
              <a:rPr lang="en-US" dirty="0"/>
              <a:t>Recommendations </a:t>
            </a:r>
          </a:p>
          <a:p>
            <a:pPr lvl="1"/>
            <a:r>
              <a:rPr lang="en-US" dirty="0"/>
              <a:t>Simple Playlist Creation</a:t>
            </a:r>
          </a:p>
          <a:p>
            <a:pPr lvl="1"/>
            <a:r>
              <a:rPr lang="en-US" dirty="0"/>
              <a:t>Mood-Based Playlist Creation</a:t>
            </a:r>
          </a:p>
          <a:p>
            <a:pPr lvl="1"/>
            <a:r>
              <a:rPr lang="en-US" dirty="0"/>
              <a:t>Top Songs</a:t>
            </a:r>
          </a:p>
          <a:p>
            <a:pPr lvl="1"/>
            <a:r>
              <a:rPr lang="en-US" dirty="0"/>
              <a:t>Artist Information</a:t>
            </a:r>
          </a:p>
          <a:p>
            <a:pPr lvl="1"/>
            <a:r>
              <a:rPr lang="en-US" dirty="0"/>
              <a:t>Multimodality</a:t>
            </a:r>
          </a:p>
          <a:p>
            <a:pPr marL="0" indent="0">
              <a:buNone/>
            </a:pPr>
            <a:endParaRPr lang="en-US" b="1" dirty="0"/>
          </a:p>
        </p:txBody>
      </p:sp>
      <p:sp>
        <p:nvSpPr>
          <p:cNvPr id="8" name="Date Placeholder 3">
            <a:extLst>
              <a:ext uri="{FF2B5EF4-FFF2-40B4-BE49-F238E27FC236}">
                <a16:creationId xmlns:a16="http://schemas.microsoft.com/office/drawing/2014/main" id="{190EBB63-6737-44F0-8650-BF095B609EC1}"/>
              </a:ext>
            </a:extLst>
          </p:cNvPr>
          <p:cNvSpPr>
            <a:spLocks noGrp="1"/>
          </p:cNvSpPr>
          <p:nvPr>
            <p:ph type="dt" sz="half" idx="10"/>
          </p:nvPr>
        </p:nvSpPr>
        <p:spPr>
          <a:xfrm>
            <a:off x="652371" y="6332538"/>
            <a:ext cx="3006492" cy="365125"/>
          </a:xfrm>
        </p:spPr>
        <p:txBody>
          <a:bodyPr/>
          <a:lstStyle/>
          <a:p>
            <a:pPr>
              <a:spcAft>
                <a:spcPts val="600"/>
              </a:spcAft>
            </a:pPr>
            <a:r>
              <a:rPr lang="en-US" dirty="0"/>
              <a:t>10/27/2023</a:t>
            </a:r>
          </a:p>
        </p:txBody>
      </p:sp>
      <p:sp>
        <p:nvSpPr>
          <p:cNvPr id="12" name="Slide Number Placeholder 5">
            <a:extLst>
              <a:ext uri="{FF2B5EF4-FFF2-40B4-BE49-F238E27FC236}">
                <a16:creationId xmlns:a16="http://schemas.microsoft.com/office/drawing/2014/main" id="{0F6C2FC2-1EAC-4A19-915E-364DE8BCB8E8}"/>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2</a:t>
            </a:fld>
            <a:endParaRPr lang="en-US"/>
          </a:p>
        </p:txBody>
      </p:sp>
    </p:spTree>
    <p:extLst>
      <p:ext uri="{BB962C8B-B14F-4D97-AF65-F5344CB8AC3E}">
        <p14:creationId xmlns:p14="http://schemas.microsoft.com/office/powerpoint/2010/main" val="2363222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17B2E-84D8-DD9F-7EE2-129035F6DB39}"/>
              </a:ext>
            </a:extLst>
          </p:cNvPr>
          <p:cNvSpPr>
            <a:spLocks noGrp="1"/>
          </p:cNvSpPr>
          <p:nvPr>
            <p:ph type="title"/>
          </p:nvPr>
        </p:nvSpPr>
        <p:spPr>
          <a:xfrm>
            <a:off x="652371" y="914400"/>
            <a:ext cx="3424329" cy="5029200"/>
          </a:xfrm>
        </p:spPr>
        <p:txBody>
          <a:bodyPr anchor="t">
            <a:normAutofit/>
          </a:bodyPr>
          <a:lstStyle/>
          <a:p>
            <a:r>
              <a:rPr lang="en-US" sz="3200" dirty="0"/>
              <a:t>Objective</a:t>
            </a:r>
          </a:p>
        </p:txBody>
      </p:sp>
      <p:sp>
        <p:nvSpPr>
          <p:cNvPr id="3" name="Content Placeholder 2">
            <a:extLst>
              <a:ext uri="{FF2B5EF4-FFF2-40B4-BE49-F238E27FC236}">
                <a16:creationId xmlns:a16="http://schemas.microsoft.com/office/drawing/2014/main" id="{793AB7E2-D096-A9E5-3497-39CE56B82410}"/>
              </a:ext>
            </a:extLst>
          </p:cNvPr>
          <p:cNvSpPr>
            <a:spLocks noGrp="1"/>
          </p:cNvSpPr>
          <p:nvPr>
            <p:ph idx="1"/>
          </p:nvPr>
        </p:nvSpPr>
        <p:spPr>
          <a:xfrm>
            <a:off x="4872868" y="914400"/>
            <a:ext cx="6404732" cy="5029200"/>
          </a:xfrm>
        </p:spPr>
        <p:txBody>
          <a:bodyPr>
            <a:normAutofit/>
          </a:bodyPr>
          <a:lstStyle/>
          <a:p>
            <a:pPr marL="0" indent="0">
              <a:buNone/>
            </a:pPr>
            <a:r>
              <a:rPr lang="en-US" b="1" dirty="0"/>
              <a:t>Primary Objective:</a:t>
            </a:r>
          </a:p>
          <a:p>
            <a:pPr marL="0" indent="0">
              <a:buNone/>
            </a:pPr>
            <a:r>
              <a:rPr lang="en-US" b="1" dirty="0"/>
              <a:t>	- Make the interaction with one’s Spotify 	   music library easier via NLP</a:t>
            </a:r>
          </a:p>
          <a:p>
            <a:pPr marL="0" indent="0">
              <a:buNone/>
            </a:pPr>
            <a:r>
              <a:rPr lang="en-US" b="1" dirty="0"/>
              <a:t>	- Implementation of additional features 	   connected to music</a:t>
            </a:r>
          </a:p>
          <a:p>
            <a:pPr marL="0" indent="0">
              <a:buNone/>
            </a:pPr>
            <a:endParaRPr lang="en-US" b="1" dirty="0"/>
          </a:p>
          <a:p>
            <a:pPr marL="0" indent="0">
              <a:buNone/>
            </a:pPr>
            <a:r>
              <a:rPr lang="en-US" b="1" dirty="0"/>
              <a:t>Secondary Objective:</a:t>
            </a:r>
          </a:p>
          <a:p>
            <a:pPr marL="0" indent="0">
              <a:buNone/>
            </a:pPr>
            <a:r>
              <a:rPr lang="en-US" b="1" dirty="0"/>
              <a:t>	- Implementations of APIs</a:t>
            </a:r>
          </a:p>
        </p:txBody>
      </p:sp>
      <p:sp>
        <p:nvSpPr>
          <p:cNvPr id="8" name="Date Placeholder 3">
            <a:extLst>
              <a:ext uri="{FF2B5EF4-FFF2-40B4-BE49-F238E27FC236}">
                <a16:creationId xmlns:a16="http://schemas.microsoft.com/office/drawing/2014/main" id="{190EBB63-6737-44F0-8650-BF095B609EC1}"/>
              </a:ext>
            </a:extLst>
          </p:cNvPr>
          <p:cNvSpPr>
            <a:spLocks noGrp="1"/>
          </p:cNvSpPr>
          <p:nvPr>
            <p:ph type="dt" sz="half" idx="10"/>
          </p:nvPr>
        </p:nvSpPr>
        <p:spPr>
          <a:xfrm>
            <a:off x="652371" y="6332538"/>
            <a:ext cx="3006492" cy="365125"/>
          </a:xfrm>
        </p:spPr>
        <p:txBody>
          <a:bodyPr/>
          <a:lstStyle/>
          <a:p>
            <a:pPr>
              <a:spcAft>
                <a:spcPts val="600"/>
              </a:spcAft>
            </a:pPr>
            <a:r>
              <a:rPr lang="en-US" dirty="0"/>
              <a:t>10/27/2023</a:t>
            </a:r>
          </a:p>
        </p:txBody>
      </p:sp>
      <p:sp>
        <p:nvSpPr>
          <p:cNvPr id="12" name="Slide Number Placeholder 5">
            <a:extLst>
              <a:ext uri="{FF2B5EF4-FFF2-40B4-BE49-F238E27FC236}">
                <a16:creationId xmlns:a16="http://schemas.microsoft.com/office/drawing/2014/main" id="{0F6C2FC2-1EAC-4A19-915E-364DE8BCB8E8}"/>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3</a:t>
            </a:fld>
            <a:endParaRPr lang="en-US"/>
          </a:p>
        </p:txBody>
      </p:sp>
    </p:spTree>
    <p:extLst>
      <p:ext uri="{BB962C8B-B14F-4D97-AF65-F5344CB8AC3E}">
        <p14:creationId xmlns:p14="http://schemas.microsoft.com/office/powerpoint/2010/main" val="1746158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17B2E-84D8-DD9F-7EE2-129035F6DB39}"/>
              </a:ext>
            </a:extLst>
          </p:cNvPr>
          <p:cNvSpPr>
            <a:spLocks noGrp="1"/>
          </p:cNvSpPr>
          <p:nvPr>
            <p:ph type="title"/>
          </p:nvPr>
        </p:nvSpPr>
        <p:spPr>
          <a:xfrm>
            <a:off x="247973" y="914400"/>
            <a:ext cx="3828727" cy="5029200"/>
          </a:xfrm>
        </p:spPr>
        <p:txBody>
          <a:bodyPr anchor="t">
            <a:normAutofit/>
          </a:bodyPr>
          <a:lstStyle/>
          <a:p>
            <a:r>
              <a:rPr lang="en-US" sz="3200" dirty="0"/>
              <a:t>ARCHITECTURE</a:t>
            </a:r>
          </a:p>
        </p:txBody>
      </p:sp>
      <p:sp>
        <p:nvSpPr>
          <p:cNvPr id="3" name="Content Placeholder 2">
            <a:extLst>
              <a:ext uri="{FF2B5EF4-FFF2-40B4-BE49-F238E27FC236}">
                <a16:creationId xmlns:a16="http://schemas.microsoft.com/office/drawing/2014/main" id="{793AB7E2-D096-A9E5-3497-39CE56B82410}"/>
              </a:ext>
            </a:extLst>
          </p:cNvPr>
          <p:cNvSpPr>
            <a:spLocks noGrp="1"/>
          </p:cNvSpPr>
          <p:nvPr>
            <p:ph idx="1"/>
          </p:nvPr>
        </p:nvSpPr>
        <p:spPr>
          <a:xfrm>
            <a:off x="1095379" y="2720378"/>
            <a:ext cx="2354480" cy="523220"/>
          </a:xfrm>
        </p:spPr>
        <p:txBody>
          <a:bodyPr>
            <a:normAutofit fontScale="92500" lnSpcReduction="10000"/>
          </a:bodyPr>
          <a:lstStyle/>
          <a:p>
            <a:pPr marL="0" indent="0" algn="ctr">
              <a:buNone/>
            </a:pPr>
            <a:r>
              <a:rPr lang="en-US" sz="2800" b="1" dirty="0"/>
              <a:t>Spotify API </a:t>
            </a:r>
          </a:p>
        </p:txBody>
      </p:sp>
      <p:sp>
        <p:nvSpPr>
          <p:cNvPr id="8" name="Date Placeholder 3">
            <a:extLst>
              <a:ext uri="{FF2B5EF4-FFF2-40B4-BE49-F238E27FC236}">
                <a16:creationId xmlns:a16="http://schemas.microsoft.com/office/drawing/2014/main" id="{190EBB63-6737-44F0-8650-BF095B609EC1}"/>
              </a:ext>
            </a:extLst>
          </p:cNvPr>
          <p:cNvSpPr>
            <a:spLocks noGrp="1"/>
          </p:cNvSpPr>
          <p:nvPr>
            <p:ph type="dt" sz="half" idx="10"/>
          </p:nvPr>
        </p:nvSpPr>
        <p:spPr>
          <a:xfrm>
            <a:off x="652371" y="6332538"/>
            <a:ext cx="3006492" cy="365125"/>
          </a:xfrm>
        </p:spPr>
        <p:txBody>
          <a:bodyPr/>
          <a:lstStyle/>
          <a:p>
            <a:pPr>
              <a:spcAft>
                <a:spcPts val="600"/>
              </a:spcAft>
            </a:pPr>
            <a:r>
              <a:rPr lang="en-US" dirty="0"/>
              <a:t>10/27/2023</a:t>
            </a:r>
          </a:p>
        </p:txBody>
      </p:sp>
      <p:sp>
        <p:nvSpPr>
          <p:cNvPr id="12" name="Slide Number Placeholder 5">
            <a:extLst>
              <a:ext uri="{FF2B5EF4-FFF2-40B4-BE49-F238E27FC236}">
                <a16:creationId xmlns:a16="http://schemas.microsoft.com/office/drawing/2014/main" id="{0F6C2FC2-1EAC-4A19-915E-364DE8BCB8E8}"/>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4</a:t>
            </a:fld>
            <a:endParaRPr lang="en-US"/>
          </a:p>
        </p:txBody>
      </p:sp>
      <p:sp>
        <p:nvSpPr>
          <p:cNvPr id="4" name="TextBox 3">
            <a:extLst>
              <a:ext uri="{FF2B5EF4-FFF2-40B4-BE49-F238E27FC236}">
                <a16:creationId xmlns:a16="http://schemas.microsoft.com/office/drawing/2014/main" id="{9D7EBC1A-1F86-A3F5-28BF-B597F6BB2501}"/>
              </a:ext>
            </a:extLst>
          </p:cNvPr>
          <p:cNvSpPr txBox="1"/>
          <p:nvPr/>
        </p:nvSpPr>
        <p:spPr>
          <a:xfrm>
            <a:off x="4809641" y="2720378"/>
            <a:ext cx="2572718" cy="523220"/>
          </a:xfrm>
          <a:prstGeom prst="rect">
            <a:avLst/>
          </a:prstGeom>
          <a:noFill/>
        </p:spPr>
        <p:txBody>
          <a:bodyPr wrap="square" rtlCol="0">
            <a:spAutoFit/>
          </a:bodyPr>
          <a:lstStyle/>
          <a:p>
            <a:pPr algn="ctr"/>
            <a:r>
              <a:rPr lang="en-US" sz="2800" b="1" dirty="0"/>
              <a:t>CHATGPT API</a:t>
            </a:r>
          </a:p>
        </p:txBody>
      </p:sp>
      <p:sp>
        <p:nvSpPr>
          <p:cNvPr id="5" name="TextBox 4">
            <a:extLst>
              <a:ext uri="{FF2B5EF4-FFF2-40B4-BE49-F238E27FC236}">
                <a16:creationId xmlns:a16="http://schemas.microsoft.com/office/drawing/2014/main" id="{7CF08679-9D77-2838-E586-F89CE25FE471}"/>
              </a:ext>
            </a:extLst>
          </p:cNvPr>
          <p:cNvSpPr txBox="1"/>
          <p:nvPr/>
        </p:nvSpPr>
        <p:spPr>
          <a:xfrm>
            <a:off x="8679050" y="2658385"/>
            <a:ext cx="2293749" cy="523220"/>
          </a:xfrm>
          <a:prstGeom prst="rect">
            <a:avLst/>
          </a:prstGeom>
          <a:noFill/>
        </p:spPr>
        <p:txBody>
          <a:bodyPr wrap="square" rtlCol="0">
            <a:spAutoFit/>
          </a:bodyPr>
          <a:lstStyle/>
          <a:p>
            <a:pPr algn="ctr"/>
            <a:r>
              <a:rPr lang="en-US" sz="2800" b="1" dirty="0"/>
              <a:t>Azure API</a:t>
            </a:r>
          </a:p>
        </p:txBody>
      </p:sp>
      <p:pic>
        <p:nvPicPr>
          <p:cNvPr id="7" name="Picture 6" descr="A black and white logo&#10;&#10;Description automatically generated">
            <a:extLst>
              <a:ext uri="{FF2B5EF4-FFF2-40B4-BE49-F238E27FC236}">
                <a16:creationId xmlns:a16="http://schemas.microsoft.com/office/drawing/2014/main" id="{57444A86-6A7A-89E9-9BD2-A278F3CB7368}"/>
              </a:ext>
            </a:extLst>
          </p:cNvPr>
          <p:cNvPicPr>
            <a:picLocks noChangeAspect="1"/>
          </p:cNvPicPr>
          <p:nvPr/>
        </p:nvPicPr>
        <p:blipFill>
          <a:blip r:embed="rId3"/>
          <a:stretch>
            <a:fillRect/>
          </a:stretch>
        </p:blipFill>
        <p:spPr>
          <a:xfrm>
            <a:off x="495975" y="3429000"/>
            <a:ext cx="3553288" cy="1237724"/>
          </a:xfrm>
          <a:prstGeom prst="rect">
            <a:avLst/>
          </a:prstGeom>
        </p:spPr>
      </p:pic>
      <p:pic>
        <p:nvPicPr>
          <p:cNvPr id="10" name="Picture 9" descr="A logo with a green background&#10;&#10;Description automatically generated">
            <a:extLst>
              <a:ext uri="{FF2B5EF4-FFF2-40B4-BE49-F238E27FC236}">
                <a16:creationId xmlns:a16="http://schemas.microsoft.com/office/drawing/2014/main" id="{DE215EEF-F1D4-35C4-BAE0-A41C28B83AA7}"/>
              </a:ext>
            </a:extLst>
          </p:cNvPr>
          <p:cNvPicPr>
            <a:picLocks noChangeAspect="1"/>
          </p:cNvPicPr>
          <p:nvPr/>
        </p:nvPicPr>
        <p:blipFill>
          <a:blip r:embed="rId4"/>
          <a:stretch>
            <a:fillRect/>
          </a:stretch>
        </p:blipFill>
        <p:spPr>
          <a:xfrm>
            <a:off x="4980445" y="3309466"/>
            <a:ext cx="2231110" cy="1357258"/>
          </a:xfrm>
          <a:prstGeom prst="rect">
            <a:avLst/>
          </a:prstGeom>
        </p:spPr>
      </p:pic>
      <p:pic>
        <p:nvPicPr>
          <p:cNvPr id="13" name="Picture 12" descr="A blue logo with a black background&#10;&#10;Description automatically generated">
            <a:extLst>
              <a:ext uri="{FF2B5EF4-FFF2-40B4-BE49-F238E27FC236}">
                <a16:creationId xmlns:a16="http://schemas.microsoft.com/office/drawing/2014/main" id="{08E6F721-9EC4-9011-B7F7-BB3BFD0C55AA}"/>
              </a:ext>
            </a:extLst>
          </p:cNvPr>
          <p:cNvPicPr>
            <a:picLocks noChangeAspect="1"/>
          </p:cNvPicPr>
          <p:nvPr/>
        </p:nvPicPr>
        <p:blipFill>
          <a:blip r:embed="rId5"/>
          <a:stretch>
            <a:fillRect/>
          </a:stretch>
        </p:blipFill>
        <p:spPr>
          <a:xfrm>
            <a:off x="9231532" y="3235424"/>
            <a:ext cx="1431300" cy="1431300"/>
          </a:xfrm>
          <a:prstGeom prst="rect">
            <a:avLst/>
          </a:prstGeom>
        </p:spPr>
      </p:pic>
    </p:spTree>
    <p:extLst>
      <p:ext uri="{BB962C8B-B14F-4D97-AF65-F5344CB8AC3E}">
        <p14:creationId xmlns:p14="http://schemas.microsoft.com/office/powerpoint/2010/main" val="1746768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17B2E-84D8-DD9F-7EE2-129035F6DB39}"/>
              </a:ext>
            </a:extLst>
          </p:cNvPr>
          <p:cNvSpPr>
            <a:spLocks noGrp="1"/>
          </p:cNvSpPr>
          <p:nvPr>
            <p:ph type="title"/>
          </p:nvPr>
        </p:nvSpPr>
        <p:spPr>
          <a:xfrm>
            <a:off x="652371" y="914400"/>
            <a:ext cx="3424329" cy="5029200"/>
          </a:xfrm>
        </p:spPr>
        <p:txBody>
          <a:bodyPr anchor="t">
            <a:normAutofit/>
          </a:bodyPr>
          <a:lstStyle/>
          <a:p>
            <a:r>
              <a:rPr lang="en-US" sz="3200" dirty="0"/>
              <a:t>Features</a:t>
            </a:r>
          </a:p>
        </p:txBody>
      </p:sp>
      <p:sp>
        <p:nvSpPr>
          <p:cNvPr id="3" name="Content Placeholder 2">
            <a:extLst>
              <a:ext uri="{FF2B5EF4-FFF2-40B4-BE49-F238E27FC236}">
                <a16:creationId xmlns:a16="http://schemas.microsoft.com/office/drawing/2014/main" id="{793AB7E2-D096-A9E5-3497-39CE56B82410}"/>
              </a:ext>
            </a:extLst>
          </p:cNvPr>
          <p:cNvSpPr>
            <a:spLocks noGrp="1"/>
          </p:cNvSpPr>
          <p:nvPr>
            <p:ph idx="1"/>
          </p:nvPr>
        </p:nvSpPr>
        <p:spPr>
          <a:xfrm>
            <a:off x="4872868" y="914400"/>
            <a:ext cx="6404732" cy="5029200"/>
          </a:xfrm>
        </p:spPr>
        <p:txBody>
          <a:bodyPr>
            <a:normAutofit/>
          </a:bodyPr>
          <a:lstStyle/>
          <a:p>
            <a:r>
              <a:rPr lang="en-US" b="1" dirty="0"/>
              <a:t>Azure API:</a:t>
            </a:r>
          </a:p>
          <a:p>
            <a:pPr lvl="1"/>
            <a:r>
              <a:rPr lang="en-US" b="1" dirty="0"/>
              <a:t>System’s voice</a:t>
            </a:r>
          </a:p>
          <a:p>
            <a:pPr marL="457200" lvl="1" indent="0">
              <a:buNone/>
            </a:pPr>
            <a:endParaRPr lang="en-US" b="1" dirty="0"/>
          </a:p>
          <a:p>
            <a:r>
              <a:rPr lang="en-US" b="1" dirty="0" err="1"/>
              <a:t>ChatGPT</a:t>
            </a:r>
            <a:r>
              <a:rPr lang="en-US" b="1" dirty="0"/>
              <a:t> API:</a:t>
            </a:r>
          </a:p>
          <a:p>
            <a:pPr lvl="1"/>
            <a:r>
              <a:rPr lang="en-US" b="1" dirty="0"/>
              <a:t>Artist Information</a:t>
            </a:r>
          </a:p>
          <a:p>
            <a:endParaRPr lang="en-US" b="1" dirty="0"/>
          </a:p>
          <a:p>
            <a:r>
              <a:rPr lang="en-US" b="1" dirty="0"/>
              <a:t>Spotify API:</a:t>
            </a:r>
          </a:p>
          <a:p>
            <a:pPr lvl="1"/>
            <a:r>
              <a:rPr lang="en-US" b="1" dirty="0"/>
              <a:t>Recommendations</a:t>
            </a:r>
          </a:p>
          <a:p>
            <a:pPr lvl="1"/>
            <a:r>
              <a:rPr lang="en-US" b="1" dirty="0"/>
              <a:t>User’s Top Songs</a:t>
            </a:r>
          </a:p>
          <a:p>
            <a:pPr lvl="1"/>
            <a:r>
              <a:rPr lang="en-AU" b="1" dirty="0"/>
              <a:t>Personalised</a:t>
            </a:r>
            <a:r>
              <a:rPr lang="en-US" b="1" dirty="0"/>
              <a:t> Playlist</a:t>
            </a:r>
          </a:p>
          <a:p>
            <a:pPr lvl="1"/>
            <a:r>
              <a:rPr lang="en-US" b="1" dirty="0"/>
              <a:t>Playback</a:t>
            </a:r>
          </a:p>
          <a:p>
            <a:pPr lvl="1"/>
            <a:endParaRPr lang="en-US" b="1" dirty="0"/>
          </a:p>
        </p:txBody>
      </p:sp>
      <p:sp>
        <p:nvSpPr>
          <p:cNvPr id="8" name="Date Placeholder 3">
            <a:extLst>
              <a:ext uri="{FF2B5EF4-FFF2-40B4-BE49-F238E27FC236}">
                <a16:creationId xmlns:a16="http://schemas.microsoft.com/office/drawing/2014/main" id="{190EBB63-6737-44F0-8650-BF095B609EC1}"/>
              </a:ext>
            </a:extLst>
          </p:cNvPr>
          <p:cNvSpPr>
            <a:spLocks noGrp="1"/>
          </p:cNvSpPr>
          <p:nvPr>
            <p:ph type="dt" sz="half" idx="10"/>
          </p:nvPr>
        </p:nvSpPr>
        <p:spPr>
          <a:xfrm>
            <a:off x="652371" y="6332538"/>
            <a:ext cx="3006492" cy="365125"/>
          </a:xfrm>
        </p:spPr>
        <p:txBody>
          <a:bodyPr/>
          <a:lstStyle/>
          <a:p>
            <a:pPr>
              <a:spcAft>
                <a:spcPts val="600"/>
              </a:spcAft>
            </a:pPr>
            <a:r>
              <a:rPr lang="en-US" dirty="0"/>
              <a:t>10/27/2023</a:t>
            </a:r>
          </a:p>
        </p:txBody>
      </p:sp>
      <p:sp>
        <p:nvSpPr>
          <p:cNvPr id="12" name="Slide Number Placeholder 5">
            <a:extLst>
              <a:ext uri="{FF2B5EF4-FFF2-40B4-BE49-F238E27FC236}">
                <a16:creationId xmlns:a16="http://schemas.microsoft.com/office/drawing/2014/main" id="{0F6C2FC2-1EAC-4A19-915E-364DE8BCB8E8}"/>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5</a:t>
            </a:fld>
            <a:endParaRPr lang="en-US"/>
          </a:p>
        </p:txBody>
      </p:sp>
    </p:spTree>
    <p:extLst>
      <p:ext uri="{BB962C8B-B14F-4D97-AF65-F5344CB8AC3E}">
        <p14:creationId xmlns:p14="http://schemas.microsoft.com/office/powerpoint/2010/main" val="47746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143D7B-5345-6F3A-1DB6-F6648B8EF7CB}"/>
              </a:ext>
            </a:extLst>
          </p:cNvPr>
          <p:cNvSpPr>
            <a:spLocks noGrp="1"/>
          </p:cNvSpPr>
          <p:nvPr>
            <p:ph type="ctrTitle"/>
          </p:nvPr>
        </p:nvSpPr>
        <p:spPr>
          <a:xfrm>
            <a:off x="0" y="556631"/>
            <a:ext cx="2898388" cy="868375"/>
          </a:xfrm>
        </p:spPr>
        <p:txBody>
          <a:bodyPr/>
          <a:lstStyle/>
          <a:p>
            <a:r>
              <a:rPr lang="en-AU" dirty="0"/>
              <a:t>Top 5</a:t>
            </a:r>
          </a:p>
        </p:txBody>
      </p:sp>
      <p:sp>
        <p:nvSpPr>
          <p:cNvPr id="5" name="Subtitle 4">
            <a:extLst>
              <a:ext uri="{FF2B5EF4-FFF2-40B4-BE49-F238E27FC236}">
                <a16:creationId xmlns:a16="http://schemas.microsoft.com/office/drawing/2014/main" id="{BD8024FA-C0CB-9B69-3E7E-B179850D2684}"/>
              </a:ext>
            </a:extLst>
          </p:cNvPr>
          <p:cNvSpPr>
            <a:spLocks noGrp="1"/>
          </p:cNvSpPr>
          <p:nvPr>
            <p:ph type="subTitle" idx="1"/>
          </p:nvPr>
        </p:nvSpPr>
        <p:spPr>
          <a:xfrm>
            <a:off x="5213552" y="1181099"/>
            <a:ext cx="6864724" cy="5008537"/>
          </a:xfrm>
        </p:spPr>
        <p:txBody>
          <a:bodyPr/>
          <a:lstStyle/>
          <a:p>
            <a:pPr marL="285750" indent="-285750">
              <a:buFont typeface="Arial" panose="020B0604020202020204" pitchFamily="34" charset="0"/>
              <a:buChar char="•"/>
            </a:pPr>
            <a:r>
              <a:rPr lang="en-AU" b="1" dirty="0"/>
              <a:t>Get User’s Top Items: </a:t>
            </a:r>
            <a:br>
              <a:rPr lang="en-AU" dirty="0"/>
            </a:br>
            <a:r>
              <a:rPr lang="en-AU" dirty="0"/>
              <a:t>- Tracks</a:t>
            </a:r>
            <a:br>
              <a:rPr lang="en-AU" dirty="0"/>
            </a:br>
            <a:r>
              <a:rPr lang="en-AU" dirty="0"/>
              <a:t>- Name of the Artist</a:t>
            </a:r>
            <a:br>
              <a:rPr lang="en-AU" dirty="0"/>
            </a:br>
            <a:r>
              <a:rPr lang="en-AU" dirty="0"/>
              <a:t>- Album</a:t>
            </a:r>
            <a:br>
              <a:rPr lang="en-AU" dirty="0"/>
            </a:br>
            <a:r>
              <a:rPr lang="en-AU" dirty="0"/>
              <a:t>- Genre</a:t>
            </a:r>
            <a:br>
              <a:rPr lang="en-AU" dirty="0"/>
            </a:br>
            <a:r>
              <a:rPr lang="en-AU" dirty="0"/>
              <a:t>- Track Cover</a:t>
            </a:r>
            <a:br>
              <a:rPr lang="en-AU" dirty="0"/>
            </a:br>
            <a:endParaRPr lang="en-AU" dirty="0"/>
          </a:p>
          <a:p>
            <a:pPr marL="285750" indent="-285750">
              <a:buFont typeface="Arial" panose="020B0604020202020204" pitchFamily="34" charset="0"/>
              <a:buChar char="•"/>
            </a:pPr>
            <a:r>
              <a:rPr lang="en-AU" b="1" dirty="0"/>
              <a:t>Parameters:</a:t>
            </a:r>
            <a:br>
              <a:rPr lang="en-AU" dirty="0"/>
            </a:br>
            <a:r>
              <a:rPr lang="en-AU" dirty="0"/>
              <a:t>- Offset – the number of items to return (set to 5)</a:t>
            </a:r>
            <a:br>
              <a:rPr lang="en-AU" dirty="0"/>
            </a:br>
            <a:br>
              <a:rPr lang="en-AU" dirty="0"/>
            </a:br>
            <a:r>
              <a:rPr lang="en-AU" dirty="0"/>
              <a:t>- </a:t>
            </a:r>
            <a:r>
              <a:rPr lang="en-AU" dirty="0" err="1"/>
              <a:t>time_range</a:t>
            </a:r>
            <a:r>
              <a:rPr lang="en-AU" dirty="0"/>
              <a:t> – Over what time frame the affinities are computed (set to 6 months)</a:t>
            </a:r>
            <a:br>
              <a:rPr lang="en-AU" dirty="0"/>
            </a:br>
            <a:br>
              <a:rPr lang="en-AU" dirty="0"/>
            </a:br>
            <a:r>
              <a:rPr lang="en-AU" dirty="0"/>
              <a:t>- Type  - Entity to return (set to tracks)</a:t>
            </a:r>
          </a:p>
        </p:txBody>
      </p:sp>
    </p:spTree>
    <p:extLst>
      <p:ext uri="{BB962C8B-B14F-4D97-AF65-F5344CB8AC3E}">
        <p14:creationId xmlns:p14="http://schemas.microsoft.com/office/powerpoint/2010/main" val="701958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143D7B-5345-6F3A-1DB6-F6648B8EF7CB}"/>
              </a:ext>
            </a:extLst>
          </p:cNvPr>
          <p:cNvSpPr>
            <a:spLocks noGrp="1"/>
          </p:cNvSpPr>
          <p:nvPr>
            <p:ph type="ctrTitle"/>
          </p:nvPr>
        </p:nvSpPr>
        <p:spPr>
          <a:xfrm>
            <a:off x="0" y="556631"/>
            <a:ext cx="4953000" cy="868375"/>
          </a:xfrm>
        </p:spPr>
        <p:txBody>
          <a:bodyPr>
            <a:normAutofit fontScale="90000"/>
          </a:bodyPr>
          <a:lstStyle/>
          <a:p>
            <a:r>
              <a:rPr lang="en-AU" dirty="0"/>
              <a:t>Get Recommendations</a:t>
            </a:r>
          </a:p>
        </p:txBody>
      </p:sp>
      <p:sp>
        <p:nvSpPr>
          <p:cNvPr id="5" name="Subtitle 4">
            <a:extLst>
              <a:ext uri="{FF2B5EF4-FFF2-40B4-BE49-F238E27FC236}">
                <a16:creationId xmlns:a16="http://schemas.microsoft.com/office/drawing/2014/main" id="{BD8024FA-C0CB-9B69-3E7E-B179850D2684}"/>
              </a:ext>
            </a:extLst>
          </p:cNvPr>
          <p:cNvSpPr>
            <a:spLocks noGrp="1"/>
          </p:cNvSpPr>
          <p:nvPr>
            <p:ph type="subTitle" idx="1"/>
          </p:nvPr>
        </p:nvSpPr>
        <p:spPr>
          <a:xfrm>
            <a:off x="5213552" y="1181099"/>
            <a:ext cx="6864724" cy="5008537"/>
          </a:xfrm>
        </p:spPr>
        <p:txBody>
          <a:bodyPr/>
          <a:lstStyle/>
          <a:p>
            <a:pPr marL="285750" indent="-285750">
              <a:buFont typeface="Arial" panose="020B0604020202020204" pitchFamily="34" charset="0"/>
              <a:buChar char="•"/>
            </a:pPr>
            <a:r>
              <a:rPr lang="en-AU" b="1" dirty="0"/>
              <a:t>Get Recommendations:</a:t>
            </a:r>
            <a:br>
              <a:rPr lang="en-AU" dirty="0"/>
            </a:br>
            <a:r>
              <a:rPr lang="en-AU" dirty="0"/>
              <a:t>- Tracks</a:t>
            </a:r>
            <a:br>
              <a:rPr lang="en-AU" dirty="0"/>
            </a:br>
            <a:r>
              <a:rPr lang="en-AU" dirty="0"/>
              <a:t>- Name of the Artist</a:t>
            </a:r>
            <a:br>
              <a:rPr lang="en-AU" dirty="0"/>
            </a:br>
            <a:r>
              <a:rPr lang="en-AU" dirty="0"/>
              <a:t>- Album</a:t>
            </a:r>
            <a:br>
              <a:rPr lang="en-AU" dirty="0"/>
            </a:br>
            <a:r>
              <a:rPr lang="en-AU" dirty="0"/>
              <a:t>- Genre</a:t>
            </a:r>
            <a:br>
              <a:rPr lang="en-AU" dirty="0"/>
            </a:br>
            <a:r>
              <a:rPr lang="en-AU" dirty="0"/>
              <a:t>- Track Cover</a:t>
            </a:r>
            <a:br>
              <a:rPr lang="en-AU" dirty="0"/>
            </a:br>
            <a:endParaRPr lang="en-AU" dirty="0"/>
          </a:p>
          <a:p>
            <a:pPr marL="285750" indent="-285750">
              <a:buFont typeface="Arial" panose="020B0604020202020204" pitchFamily="34" charset="0"/>
              <a:buChar char="•"/>
            </a:pPr>
            <a:r>
              <a:rPr lang="en-AU" b="1" dirty="0"/>
              <a:t>Parameters:</a:t>
            </a:r>
            <a:br>
              <a:rPr lang="en-AU" dirty="0"/>
            </a:br>
            <a:r>
              <a:rPr lang="en-AU" dirty="0"/>
              <a:t>- limit – the desired number of recommended tracks</a:t>
            </a:r>
            <a:br>
              <a:rPr lang="en-AU" dirty="0"/>
            </a:br>
            <a:br>
              <a:rPr lang="en-AU" dirty="0"/>
            </a:br>
            <a:r>
              <a:rPr lang="en-AU" dirty="0"/>
              <a:t>- </a:t>
            </a:r>
            <a:r>
              <a:rPr lang="en-AU" dirty="0" err="1"/>
              <a:t>time_range</a:t>
            </a:r>
            <a:r>
              <a:rPr lang="en-AU" dirty="0"/>
              <a:t> – Over what time frame the affinities are computed (set to 6 months)</a:t>
            </a:r>
            <a:br>
              <a:rPr lang="en-AU" dirty="0"/>
            </a:br>
            <a:br>
              <a:rPr lang="en-AU" dirty="0"/>
            </a:br>
            <a:r>
              <a:rPr lang="en-AU" dirty="0"/>
              <a:t>- </a:t>
            </a:r>
            <a:r>
              <a:rPr lang="en-AU" dirty="0" err="1"/>
              <a:t>seed_genres</a:t>
            </a:r>
            <a:r>
              <a:rPr lang="en-AU" dirty="0"/>
              <a:t> – List of any genres available</a:t>
            </a:r>
          </a:p>
        </p:txBody>
      </p:sp>
    </p:spTree>
    <p:extLst>
      <p:ext uri="{BB962C8B-B14F-4D97-AF65-F5344CB8AC3E}">
        <p14:creationId xmlns:p14="http://schemas.microsoft.com/office/powerpoint/2010/main" val="3821670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143D7B-5345-6F3A-1DB6-F6648B8EF7CB}"/>
              </a:ext>
            </a:extLst>
          </p:cNvPr>
          <p:cNvSpPr>
            <a:spLocks noGrp="1"/>
          </p:cNvSpPr>
          <p:nvPr>
            <p:ph type="ctrTitle"/>
          </p:nvPr>
        </p:nvSpPr>
        <p:spPr>
          <a:xfrm>
            <a:off x="0" y="556631"/>
            <a:ext cx="4953000" cy="868375"/>
          </a:xfrm>
        </p:spPr>
        <p:txBody>
          <a:bodyPr>
            <a:normAutofit fontScale="90000"/>
          </a:bodyPr>
          <a:lstStyle/>
          <a:p>
            <a:r>
              <a:rPr lang="en-AU" dirty="0"/>
              <a:t>Artist information</a:t>
            </a:r>
          </a:p>
        </p:txBody>
      </p:sp>
      <p:sp>
        <p:nvSpPr>
          <p:cNvPr id="5" name="Subtitle 4">
            <a:extLst>
              <a:ext uri="{FF2B5EF4-FFF2-40B4-BE49-F238E27FC236}">
                <a16:creationId xmlns:a16="http://schemas.microsoft.com/office/drawing/2014/main" id="{BD8024FA-C0CB-9B69-3E7E-B179850D2684}"/>
              </a:ext>
            </a:extLst>
          </p:cNvPr>
          <p:cNvSpPr>
            <a:spLocks noGrp="1"/>
          </p:cNvSpPr>
          <p:nvPr>
            <p:ph type="subTitle" idx="1"/>
          </p:nvPr>
        </p:nvSpPr>
        <p:spPr>
          <a:xfrm>
            <a:off x="5213552" y="1181099"/>
            <a:ext cx="6864724" cy="5008537"/>
          </a:xfrm>
        </p:spPr>
        <p:txBody>
          <a:bodyPr/>
          <a:lstStyle/>
          <a:p>
            <a:br>
              <a:rPr lang="en-AU" dirty="0"/>
            </a:br>
            <a:endParaRPr lang="en-AU" dirty="0"/>
          </a:p>
          <a:p>
            <a:endParaRPr lang="en-AU" dirty="0"/>
          </a:p>
          <a:p>
            <a:pPr marL="285750" indent="-285750">
              <a:buFont typeface="Arial" panose="020B0604020202020204" pitchFamily="34" charset="0"/>
              <a:buChar char="•"/>
            </a:pPr>
            <a:r>
              <a:rPr lang="en-AU" dirty="0"/>
              <a:t>User is encouraged to tell the system the name of the artist/band </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 Returns a JSON with artist’s information limited to a certain number of characters. </a:t>
            </a:r>
          </a:p>
        </p:txBody>
      </p:sp>
    </p:spTree>
    <p:extLst>
      <p:ext uri="{BB962C8B-B14F-4D97-AF65-F5344CB8AC3E}">
        <p14:creationId xmlns:p14="http://schemas.microsoft.com/office/powerpoint/2010/main" val="2034763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143D7B-5345-6F3A-1DB6-F6648B8EF7CB}"/>
              </a:ext>
            </a:extLst>
          </p:cNvPr>
          <p:cNvSpPr>
            <a:spLocks noGrp="1"/>
          </p:cNvSpPr>
          <p:nvPr>
            <p:ph type="ctrTitle"/>
          </p:nvPr>
        </p:nvSpPr>
        <p:spPr>
          <a:xfrm>
            <a:off x="0" y="556631"/>
            <a:ext cx="4953000" cy="868375"/>
          </a:xfrm>
        </p:spPr>
        <p:txBody>
          <a:bodyPr>
            <a:normAutofit/>
          </a:bodyPr>
          <a:lstStyle/>
          <a:p>
            <a:r>
              <a:rPr lang="en-AU" dirty="0"/>
              <a:t>Create Playlist</a:t>
            </a:r>
          </a:p>
        </p:txBody>
      </p:sp>
      <p:sp>
        <p:nvSpPr>
          <p:cNvPr id="5" name="Subtitle 4">
            <a:extLst>
              <a:ext uri="{FF2B5EF4-FFF2-40B4-BE49-F238E27FC236}">
                <a16:creationId xmlns:a16="http://schemas.microsoft.com/office/drawing/2014/main" id="{BD8024FA-C0CB-9B69-3E7E-B179850D2684}"/>
              </a:ext>
            </a:extLst>
          </p:cNvPr>
          <p:cNvSpPr>
            <a:spLocks noGrp="1"/>
          </p:cNvSpPr>
          <p:nvPr>
            <p:ph type="subTitle" idx="1"/>
          </p:nvPr>
        </p:nvSpPr>
        <p:spPr>
          <a:xfrm>
            <a:off x="5213552" y="1181099"/>
            <a:ext cx="6864724" cy="5008537"/>
          </a:xfrm>
        </p:spPr>
        <p:txBody>
          <a:bodyPr/>
          <a:lstStyle/>
          <a:p>
            <a:br>
              <a:rPr lang="en-AU" dirty="0"/>
            </a:br>
            <a:endParaRPr lang="en-AU" dirty="0"/>
          </a:p>
          <a:p>
            <a:pPr marL="285750" indent="-285750">
              <a:buFont typeface="Arial" panose="020B0604020202020204" pitchFamily="34" charset="0"/>
              <a:buChar char="•"/>
            </a:pPr>
            <a:r>
              <a:rPr lang="en-AU" dirty="0"/>
              <a:t>.One of the fastest way of creating a simple playlist </a:t>
            </a:r>
            <a:br>
              <a:rPr lang="en-AU" dirty="0"/>
            </a:br>
            <a:endParaRPr lang="en-AU" dirty="0"/>
          </a:p>
          <a:p>
            <a:pPr marL="285750" indent="-285750">
              <a:buFont typeface="Arial" panose="020B0604020202020204" pitchFamily="34" charset="0"/>
              <a:buChar char="•"/>
            </a:pPr>
            <a:r>
              <a:rPr lang="en-AU" b="1" dirty="0"/>
              <a:t>Several APIs combined:</a:t>
            </a:r>
            <a:br>
              <a:rPr lang="en-AU" dirty="0"/>
            </a:br>
            <a:r>
              <a:rPr lang="en-AU" dirty="0"/>
              <a:t>- Get User’s Top Songs</a:t>
            </a:r>
            <a:br>
              <a:rPr lang="en-AU" dirty="0"/>
            </a:br>
            <a:br>
              <a:rPr lang="en-AU" dirty="0"/>
            </a:br>
            <a:r>
              <a:rPr lang="en-AU" dirty="0"/>
              <a:t>- Get User’s Recommendations</a:t>
            </a:r>
            <a:br>
              <a:rPr lang="en-AU" dirty="0"/>
            </a:br>
            <a:br>
              <a:rPr lang="en-AU" dirty="0"/>
            </a:br>
            <a:r>
              <a:rPr lang="en-AU" dirty="0"/>
              <a:t>- Playlist Creation</a:t>
            </a:r>
            <a:br>
              <a:rPr lang="en-AU" dirty="0"/>
            </a:br>
            <a:br>
              <a:rPr lang="en-AU" dirty="0"/>
            </a:br>
            <a:r>
              <a:rPr lang="en-AU" dirty="0"/>
              <a:t>- </a:t>
            </a:r>
            <a:r>
              <a:rPr lang="en-AU" dirty="0" err="1"/>
              <a:t>iFrame</a:t>
            </a:r>
            <a:r>
              <a:rPr lang="en-AU" dirty="0"/>
              <a:t> </a:t>
            </a:r>
          </a:p>
          <a:p>
            <a:pPr marL="285750" indent="-285750">
              <a:buFont typeface="Arial" panose="020B0604020202020204" pitchFamily="34" charset="0"/>
              <a:buChar char="•"/>
            </a:pPr>
            <a:r>
              <a:rPr lang="en-AU" b="1" dirty="0"/>
              <a:t>Output: </a:t>
            </a:r>
            <a:br>
              <a:rPr lang="en-AU" b="1" dirty="0"/>
            </a:br>
            <a:r>
              <a:rPr lang="en-AU" dirty="0"/>
              <a:t>- A playlist containing a various number of songs  added to user’s library </a:t>
            </a:r>
            <a:endParaRPr lang="en-AU" b="1" dirty="0"/>
          </a:p>
        </p:txBody>
      </p:sp>
    </p:spTree>
    <p:extLst>
      <p:ext uri="{BB962C8B-B14F-4D97-AF65-F5344CB8AC3E}">
        <p14:creationId xmlns:p14="http://schemas.microsoft.com/office/powerpoint/2010/main" val="2685545723"/>
      </p:ext>
    </p:extLst>
  </p:cSld>
  <p:clrMapOvr>
    <a:masterClrMapping/>
  </p:clrMapOvr>
</p:sld>
</file>

<file path=ppt/theme/theme1.xml><?xml version="1.0" encoding="utf-8"?>
<a:theme xmlns:a="http://schemas.openxmlformats.org/drawingml/2006/main" name="CitationVTI">
  <a:themeElements>
    <a:clrScheme name="AnalogousFromDarkSeedRightStep">
      <a:dk1>
        <a:srgbClr val="000000"/>
      </a:dk1>
      <a:lt1>
        <a:srgbClr val="FFFFFF"/>
      </a:lt1>
      <a:dk2>
        <a:srgbClr val="1B3023"/>
      </a:dk2>
      <a:lt2>
        <a:srgbClr val="F3F0F2"/>
      </a:lt2>
      <a:accent1>
        <a:srgbClr val="47B56E"/>
      </a:accent1>
      <a:accent2>
        <a:srgbClr val="3BB196"/>
      </a:accent2>
      <a:accent3>
        <a:srgbClr val="4DADC3"/>
      </a:accent3>
      <a:accent4>
        <a:srgbClr val="3B6AB1"/>
      </a:accent4>
      <a:accent5>
        <a:srgbClr val="4F4DC3"/>
      </a:accent5>
      <a:accent6>
        <a:srgbClr val="713EB3"/>
      </a:accent6>
      <a:hlink>
        <a:srgbClr val="998A33"/>
      </a:hlink>
      <a:folHlink>
        <a:srgbClr val="7F7F7F"/>
      </a:folHlink>
    </a:clrScheme>
    <a:fontScheme name="Grandview">
      <a:majorFont>
        <a:latin typeface="Grandview"/>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ationVTI" id="{4899D957-8B31-4AB5-A19D-CB0353FFB667}" vid="{430294D6-2412-4BD3-B567-F0976EA493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TotalTime>
  <Words>2224</Words>
  <Application>Microsoft Macintosh PowerPoint</Application>
  <PresentationFormat>Widescreen</PresentationFormat>
  <Paragraphs>137</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Grandview</vt:lpstr>
      <vt:lpstr>Grandview Display</vt:lpstr>
      <vt:lpstr>Söhne</vt:lpstr>
      <vt:lpstr>CitationVTI</vt:lpstr>
      <vt:lpstr>  Dialogue Systems Project</vt:lpstr>
      <vt:lpstr>Project Overview</vt:lpstr>
      <vt:lpstr>Objective</vt:lpstr>
      <vt:lpstr>ARCHITECTURE</vt:lpstr>
      <vt:lpstr>Features</vt:lpstr>
      <vt:lpstr>Top 5</vt:lpstr>
      <vt:lpstr>Get Recommendations</vt:lpstr>
      <vt:lpstr>Artist information</vt:lpstr>
      <vt:lpstr>Create Playlist</vt:lpstr>
      <vt:lpstr>Mood-Based  Playlist creation</vt:lpstr>
      <vt:lpstr>Song Playback</vt:lpstr>
      <vt:lpstr>Challenges &amp;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Dialogue Systems Project  Spotify Voice Control</dc:title>
  <dc:creator>Stanislav Hakkarainen</dc:creator>
  <cp:lastModifiedBy>Stanislav Hakkarainen</cp:lastModifiedBy>
  <cp:revision>14</cp:revision>
  <dcterms:created xsi:type="dcterms:W3CDTF">2023-10-17T10:35:25Z</dcterms:created>
  <dcterms:modified xsi:type="dcterms:W3CDTF">2023-10-27T11:21:42Z</dcterms:modified>
</cp:coreProperties>
</file>