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60" r:id="rId7"/>
    <p:sldId id="262" r:id="rId8"/>
    <p:sldId id="266" r:id="rId9"/>
    <p:sldId id="268" r:id="rId10"/>
    <p:sldId id="267" r:id="rId11"/>
    <p:sldId id="261" r:id="rId12"/>
    <p:sldId id="269" r:id="rId13"/>
    <p:sldId id="258" r:id="rId14"/>
  </p:sldIdLst>
  <p:sldSz cx="9144000" cy="5143500" type="screen16x9"/>
  <p:notesSz cx="6858000" cy="9144000"/>
  <p:embeddedFontLst>
    <p:embeddedFont>
      <p:font typeface="Work Sans" pitchFamily="2" charset="77"/>
      <p:regular r:id="rId16"/>
      <p:bold r:id="rId17"/>
      <p:italic r:id="rId18"/>
      <p:boldItalic r:id="rId19"/>
    </p:embeddedFont>
    <p:embeddedFont>
      <p:font typeface="Work Sans SemiBold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35" d="100"/>
          <a:sy n="135" d="100"/>
        </p:scale>
        <p:origin x="296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32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39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b0b9cd1a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b0b9cd1a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21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ME??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99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40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3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58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46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92bd0c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992bd0c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653725"/>
            <a:ext cx="9144000" cy="2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58703" y="1186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58700" y="2777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025" y="3757425"/>
            <a:ext cx="2352000" cy="6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8450" y="3898479"/>
            <a:ext cx="9144000" cy="22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90550" y="1343000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Work Sans"/>
              <a:buChar char="●"/>
              <a:defRPr sz="16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r="81587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5CBB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97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r="81587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D9D9D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with subtext">
  <p:cSld name="MAIN_POINT_1">
    <p:bg>
      <p:bgPr>
        <a:solidFill>
          <a:schemeClr val="accent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r="81587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D9D9D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Work Sans"/>
              <a:buChar char="●"/>
              <a:defRPr sz="1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○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■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●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○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■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●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○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■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8450" y="3898479"/>
            <a:ext cx="9144000" cy="222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3">
            <a:alphaModFix/>
          </a:blip>
          <a:srcRect r="81587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SemiBold"/>
              <a:buNone/>
              <a:defRPr sz="3000">
                <a:solidFill>
                  <a:srgbClr val="466BB0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Work Sans"/>
              <a:buChar char="●"/>
              <a:defRPr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penmesh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enmesh/open-sour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aspenmesh/open-sour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penshift.com/container-platform/4.9/networking/ovn_kubernetes_network_provider/converting-to-dual-stack.html" TargetMode="External"/><Relationship Id="rId4" Type="http://schemas.openxmlformats.org/officeDocument/2006/relationships/hyperlink" Target="https://docs.aws.amazon.com/vpc/latest/userguide/vpc-migrate-ipv6.html#vpc-migrate-assign-ipv6-addres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vpc/latest/userguide/vpc-migrate-ipv6.html#vpc-migrate-assign-ipv6-addre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.aspenmesh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858703" y="1186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DualStack</a:t>
            </a:r>
            <a:r>
              <a:rPr lang="en" dirty="0"/>
              <a:t> Networking</a:t>
            </a:r>
            <a:br>
              <a:rPr lang="en" dirty="0"/>
            </a:br>
            <a:r>
              <a:rPr lang="en" dirty="0"/>
              <a:t>Istio on AWS</a:t>
            </a:r>
            <a:endParaRPr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858700" y="2777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dirty="0"/>
              <a:t>Josh </a:t>
            </a:r>
            <a:r>
              <a:rPr lang="en-US" dirty="0" err="1"/>
              <a:t>Tischer</a:t>
            </a:r>
            <a:r>
              <a:rPr lang="en-US" dirty="0"/>
              <a:t> /      Aspen Mesh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C79703-EDF1-DA42-B8D3-613CE5C2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73" y="2857755"/>
            <a:ext cx="1455027" cy="59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Validate Public Access</a:t>
            </a:r>
            <a:endParaRPr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15136" y="927433"/>
            <a:ext cx="4557554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6900" lvl="1" indent="0">
              <a:buNone/>
            </a:pPr>
            <a:endParaRPr lang="en-US" sz="1000" dirty="0"/>
          </a:p>
          <a:p>
            <a:pPr marL="127000" indent="0">
              <a:buNone/>
            </a:pPr>
            <a:r>
              <a:rPr lang="en-US" sz="1200" dirty="0"/>
              <a:t>export INGRESS_PORT=$(</a:t>
            </a:r>
            <a:r>
              <a:rPr lang="en-US" sz="1200" dirty="0" err="1"/>
              <a:t>kubectl</a:t>
            </a:r>
            <a:r>
              <a:rPr lang="en-US" sz="1200" dirty="0"/>
              <a:t> -n </a:t>
            </a:r>
            <a:r>
              <a:rPr lang="en-US" sz="1200" dirty="0" err="1"/>
              <a:t>istio</a:t>
            </a:r>
            <a:r>
              <a:rPr lang="en-US" sz="1200" dirty="0"/>
              <a:t>-system get service </a:t>
            </a:r>
            <a:r>
              <a:rPr lang="en-US" sz="1200" dirty="0" err="1"/>
              <a:t>istio-ingressgateway</a:t>
            </a:r>
            <a:r>
              <a:rPr lang="en-US" sz="1200" dirty="0"/>
              <a:t> -o </a:t>
            </a:r>
            <a:r>
              <a:rPr lang="en-US" sz="1200" dirty="0" err="1"/>
              <a:t>jsonpath</a:t>
            </a:r>
            <a:r>
              <a:rPr lang="en-US" sz="1200" dirty="0"/>
              <a:t>='{.</a:t>
            </a:r>
            <a:r>
              <a:rPr lang="en-US" sz="1200" dirty="0" err="1"/>
              <a:t>spec.ports</a:t>
            </a:r>
            <a:r>
              <a:rPr lang="en-US" sz="1200" dirty="0"/>
              <a:t>[?(@.name=="http2")].port}’)</a:t>
            </a:r>
          </a:p>
          <a:p>
            <a:pPr marL="127000" indent="0">
              <a:buNone/>
            </a:pPr>
            <a:br>
              <a:rPr lang="en-US" sz="1200" dirty="0"/>
            </a:br>
            <a:r>
              <a:rPr lang="en-US" sz="1200" dirty="0"/>
              <a:t>export INGRESS_HOST=$(</a:t>
            </a:r>
            <a:r>
              <a:rPr lang="en-US" sz="1200" dirty="0" err="1"/>
              <a:t>kubectl</a:t>
            </a:r>
            <a:r>
              <a:rPr lang="en-US" sz="1200" dirty="0"/>
              <a:t> -n </a:t>
            </a:r>
            <a:r>
              <a:rPr lang="en-US" sz="1200" dirty="0" err="1"/>
              <a:t>istio</a:t>
            </a:r>
            <a:r>
              <a:rPr lang="en-US" sz="1200" dirty="0"/>
              <a:t>-system get service </a:t>
            </a:r>
            <a:r>
              <a:rPr lang="en-US" sz="1200" dirty="0" err="1"/>
              <a:t>istio-ingressgateway</a:t>
            </a:r>
            <a:r>
              <a:rPr lang="en-US" sz="1200" dirty="0"/>
              <a:t> -o </a:t>
            </a:r>
            <a:r>
              <a:rPr lang="en-US" sz="1200" dirty="0" err="1"/>
              <a:t>jsonpath</a:t>
            </a:r>
            <a:r>
              <a:rPr lang="en-US" sz="1200" dirty="0"/>
              <a:t>='{.</a:t>
            </a:r>
            <a:r>
              <a:rPr lang="en-US" sz="1200" dirty="0" err="1"/>
              <a:t>status.loadBalancer.ingress</a:t>
            </a:r>
            <a:r>
              <a:rPr lang="en-US" sz="1200" dirty="0"/>
              <a:t>[0].hostname}’)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echo $INGRESS_HOST:$INGRESS_PORT</a:t>
            </a:r>
          </a:p>
          <a:p>
            <a:pPr marL="127000" indent="0">
              <a:buNone/>
            </a:pPr>
            <a:r>
              <a:rPr lang="en-US" sz="1200" b="1" dirty="0"/>
              <a:t>a92bf429b…..elb.us-west-2.amazonaws.com:80</a:t>
            </a:r>
          </a:p>
          <a:p>
            <a:pPr marL="127000" indent="0">
              <a:buNone/>
            </a:pPr>
            <a:endParaRPr lang="en-US" sz="1200" b="1" dirty="0"/>
          </a:p>
          <a:p>
            <a:pPr marL="127000" indent="0">
              <a:buNone/>
            </a:pPr>
            <a:r>
              <a:rPr lang="en-US" sz="1200" dirty="0"/>
              <a:t>Also check </a:t>
            </a:r>
            <a:r>
              <a:rPr lang="en-US" sz="1200" dirty="0" err="1"/>
              <a:t>nslookup</a:t>
            </a:r>
            <a:r>
              <a:rPr lang="en-US" sz="1200" dirty="0"/>
              <a:t> -–type=</a:t>
            </a:r>
            <a:r>
              <a:rPr lang="en-US" sz="1200" dirty="0" err="1"/>
              <a:t>aaaa</a:t>
            </a:r>
            <a:r>
              <a:rPr lang="en-US" sz="1200" dirty="0"/>
              <a:t> for ipv6 </a:t>
            </a:r>
            <a:r>
              <a:rPr lang="en-US" sz="1200" dirty="0" err="1"/>
              <a:t>dns</a:t>
            </a:r>
            <a:endParaRPr lang="en-US" sz="12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9A2356E-4F3B-E048-8712-104BCBB4A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63"/>
          <a:stretch/>
        </p:blipFill>
        <p:spPr>
          <a:xfrm>
            <a:off x="5148104" y="927433"/>
            <a:ext cx="3979823" cy="35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6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Istio Ingress-Gateway on OpenShift issues</a:t>
            </a:r>
            <a:endParaRPr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90550" y="1132688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Google Shape;57;p10">
            <a:extLst>
              <a:ext uri="{FF2B5EF4-FFF2-40B4-BE49-F238E27FC236}">
                <a16:creationId xmlns:a16="http://schemas.microsoft.com/office/drawing/2014/main" id="{927F50B1-5596-8142-BC97-6B345E908C6E}"/>
              </a:ext>
            </a:extLst>
          </p:cNvPr>
          <p:cNvSpPr txBox="1">
            <a:spLocks/>
          </p:cNvSpPr>
          <p:nvPr/>
        </p:nvSpPr>
        <p:spPr>
          <a:xfrm>
            <a:off x="444246" y="972630"/>
            <a:ext cx="3387090" cy="3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Work Sans"/>
              <a:buChar char="●"/>
              <a:defRPr sz="1600" b="0" i="0" u="none" strike="noStrike" cap="none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27000" indent="0">
              <a:buFont typeface="Work Sans"/>
              <a:buNone/>
            </a:pPr>
            <a:r>
              <a:rPr lang="en-US" sz="1400" dirty="0"/>
              <a:t>OpenShift creates a Classic LB by default, which does not support </a:t>
            </a:r>
            <a:r>
              <a:rPr lang="en-US" sz="1400" dirty="0" err="1"/>
              <a:t>dualstack</a:t>
            </a:r>
            <a:r>
              <a:rPr lang="en-US" sz="1400" dirty="0"/>
              <a:t> </a:t>
            </a:r>
            <a:r>
              <a:rPr lang="en-US" sz="1400" dirty="0">
                <a:sym typeface="Wingdings" pitchFamily="2" charset="2"/>
              </a:rPr>
              <a:t></a:t>
            </a:r>
            <a:endParaRPr lang="en-US" sz="1400" dirty="0"/>
          </a:p>
          <a:p>
            <a:pPr marL="127000" indent="0">
              <a:buFont typeface="Work Sans"/>
              <a:buNone/>
            </a:pPr>
            <a:endParaRPr lang="en-US" sz="1400" dirty="0"/>
          </a:p>
          <a:p>
            <a:pPr marL="127000" indent="0">
              <a:buFont typeface="Work Sans"/>
              <a:buNone/>
            </a:pPr>
            <a:r>
              <a:rPr lang="en-US" sz="1400" dirty="0"/>
              <a:t>Istio overrides can change this to an NLB, but the dual stack mode is not yet supported and has to be manually upgraded.</a:t>
            </a:r>
          </a:p>
          <a:p>
            <a:pPr marL="127000" indent="0">
              <a:buFont typeface="Work Sans"/>
              <a:buNone/>
            </a:pPr>
            <a:endParaRPr lang="en-US" dirty="0"/>
          </a:p>
          <a:p>
            <a:pPr marL="127000" indent="0">
              <a:buFont typeface="Work Sans"/>
              <a:buNone/>
            </a:pPr>
            <a:endParaRPr lang="en-US" dirty="0"/>
          </a:p>
          <a:p>
            <a:pPr marL="127000" indent="0">
              <a:buFont typeface="Work Sans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A9C58AE-D028-3F4A-A04B-D8F33C41F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68" y="3099700"/>
            <a:ext cx="4991607" cy="134183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AC19FB-B783-2042-9D04-C28BB8F3B1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9018" b="-5335"/>
          <a:stretch/>
        </p:blipFill>
        <p:spPr>
          <a:xfrm>
            <a:off x="4087367" y="1054396"/>
            <a:ext cx="4991606" cy="20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5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4F93-5340-1F46-91F9-72AEA4C1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Istio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27BBD-B093-8448-B94D-F26A08809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Aspen Mesh and Intel are working on implementing dual-stack capability in Istio</a:t>
            </a:r>
          </a:p>
          <a:p>
            <a:pPr lvl="1"/>
            <a:r>
              <a:rPr lang="en-US" dirty="0"/>
              <a:t>We proposed an RFC based on our design, however, we are currently evaluating our next steps based on feedback</a:t>
            </a:r>
          </a:p>
          <a:p>
            <a:pPr lvl="2"/>
            <a:r>
              <a:rPr lang="en-US" dirty="0"/>
              <a:t>We are intending to be making changes in Envoy, but we are still in the (re-)design phase</a:t>
            </a:r>
          </a:p>
          <a:p>
            <a:pPr lvl="1"/>
            <a:r>
              <a:rPr lang="en-US" dirty="0"/>
              <a:t>We are committed to getting dual-stack implemented as it’s important to us and our customers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@Josh </a:t>
            </a:r>
            <a:r>
              <a:rPr lang="en" dirty="0" err="1"/>
              <a:t>Tischer</a:t>
            </a:r>
            <a:r>
              <a:rPr lang="en" dirty="0"/>
              <a:t> (Aspen Mesh)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hlinkClick r:id="rId3"/>
              </a:rPr>
              <a:t>https://</a:t>
            </a:r>
            <a:r>
              <a:rPr lang="en" u="sng" dirty="0" err="1">
                <a:hlinkClick r:id="rId3"/>
              </a:rPr>
              <a:t>aspenmesh.io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Prerequisites</a:t>
            </a:r>
            <a:endParaRPr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90550" y="1199900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27000" indent="0">
              <a:buNone/>
            </a:pPr>
            <a:r>
              <a:rPr lang="en-US" dirty="0"/>
              <a:t>To create a successful dual-stack cluster you need to be aware of the Kubernetes version its capabilities and the physical and virtual networking layers. </a:t>
            </a:r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Kubernetes 1.20 started allowing the simultaneous assignment of both IPv4 and IPv6 addresses to Services.</a:t>
            </a:r>
          </a:p>
          <a:p>
            <a:r>
              <a:rPr lang="en-US" dirty="0"/>
              <a:t>Underlay networking - refers to the physical network infrastructure</a:t>
            </a:r>
          </a:p>
          <a:p>
            <a:pPr lvl="1"/>
            <a:r>
              <a:rPr lang="en-US" dirty="0"/>
              <a:t>Bare Metal</a:t>
            </a:r>
          </a:p>
          <a:p>
            <a:pPr lvl="1"/>
            <a:r>
              <a:rPr lang="en-US" dirty="0"/>
              <a:t>Cloud Hosting (AWS, Azure, …)</a:t>
            </a:r>
          </a:p>
          <a:p>
            <a:r>
              <a:rPr lang="en-US" dirty="0"/>
              <a:t>Overlay networking – refers to the software driven virtualized networking, in this case Kubernetes network plugin or CNI </a:t>
            </a:r>
          </a:p>
          <a:p>
            <a:pPr lvl="1"/>
            <a:r>
              <a:rPr lang="en-US" sz="1300" dirty="0"/>
              <a:t>CNI that support IPv6 (Calico, </a:t>
            </a:r>
            <a:r>
              <a:rPr lang="en-US" sz="1300" dirty="0" err="1"/>
              <a:t>OVNKubernetes</a:t>
            </a:r>
            <a:r>
              <a:rPr lang="en-US" sz="1300" dirty="0"/>
              <a:t>, EKS**) </a:t>
            </a:r>
            <a:br>
              <a:rPr lang="en-US" sz="1300" dirty="0"/>
            </a:br>
            <a:r>
              <a:rPr lang="en-US" sz="1300" dirty="0"/>
              <a:t>EKS can support either IPv4 or IPv6 as of Jan 2022, not both</a:t>
            </a:r>
            <a:endParaRPr lang="en-US" dirty="0"/>
          </a:p>
          <a:p>
            <a:r>
              <a:rPr lang="en-US" dirty="0"/>
              <a:t>Application modifications to respond on IPv6 requests</a:t>
            </a:r>
          </a:p>
          <a:p>
            <a:pPr marL="12700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Istio Dual Stack</a:t>
            </a:r>
            <a:endParaRPr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90550" y="1067925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27000" indent="0">
              <a:buNone/>
            </a:pPr>
            <a:r>
              <a:rPr lang="en-US" dirty="0"/>
              <a:t>Aspen Mesh has been working on dual-stack features for Istio for the past year and is working with the community to open source this work.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For the majority of our development and testing effort we chose OpenShift as our platform.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We tested (and learned a lot about) the following</a:t>
            </a:r>
          </a:p>
          <a:p>
            <a:pPr marL="12700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Kubernetes Clusters </a:t>
            </a:r>
          </a:p>
          <a:p>
            <a:pPr lvl="1"/>
            <a:r>
              <a:rPr lang="en-US" dirty="0" err="1"/>
              <a:t>Openshift</a:t>
            </a:r>
            <a:r>
              <a:rPr lang="en-US" dirty="0"/>
              <a:t> 4.8+</a:t>
            </a:r>
          </a:p>
          <a:p>
            <a:pPr lvl="1"/>
            <a:r>
              <a:rPr lang="en-US" dirty="0"/>
              <a:t>Kind</a:t>
            </a:r>
          </a:p>
          <a:p>
            <a:pPr lvl="1"/>
            <a:r>
              <a:rPr lang="en-US" dirty="0" err="1"/>
              <a:t>KubeAdm</a:t>
            </a:r>
            <a:r>
              <a:rPr lang="en-US" dirty="0"/>
              <a:t> </a:t>
            </a:r>
          </a:p>
          <a:p>
            <a:r>
              <a:rPr lang="en-US" dirty="0"/>
              <a:t>Environments</a:t>
            </a:r>
          </a:p>
          <a:p>
            <a:pPr lvl="1"/>
            <a:r>
              <a:rPr lang="en-US" dirty="0"/>
              <a:t>BareMetal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Azure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0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OpenShift Setup on AWS</a:t>
            </a:r>
            <a:endParaRPr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90550" y="1199900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indent="0">
              <a:buNone/>
            </a:pPr>
            <a:r>
              <a:rPr lang="en-US" dirty="0"/>
              <a:t>There are several ways to setup OpenShift. We are focused on the Installer Provisioned Infrastructure deployed from their installer and client tools.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Our scripts work with </a:t>
            </a:r>
            <a:r>
              <a:rPr lang="en-US" dirty="0" err="1"/>
              <a:t>awscli</a:t>
            </a:r>
            <a:r>
              <a:rPr lang="en-US" dirty="0"/>
              <a:t> and the OpenShift installer to modify your AWS environment and OpenShift cluster</a:t>
            </a:r>
            <a:br>
              <a:rPr lang="en-US" dirty="0"/>
            </a:br>
            <a:endParaRPr lang="en-US" dirty="0"/>
          </a:p>
          <a:p>
            <a:pPr marL="127000" indent="0">
              <a:buNone/>
            </a:pPr>
            <a:endParaRPr lang="en-US" sz="1400" dirty="0"/>
          </a:p>
          <a:p>
            <a:pPr marL="127000" indent="0">
              <a:buNone/>
            </a:pPr>
            <a:r>
              <a:rPr lang="en-US" sz="1400" dirty="0"/>
              <a:t>All scripts mentioned can be found in our </a:t>
            </a:r>
            <a:r>
              <a:rPr lang="en-US" sz="1400" dirty="0">
                <a:hlinkClick r:id="rId3"/>
              </a:rPr>
              <a:t>github.com/aspenmesh/open-source</a:t>
            </a:r>
            <a:r>
              <a:rPr lang="en-US" sz="1400" dirty="0"/>
              <a:t> repo.</a:t>
            </a:r>
          </a:p>
        </p:txBody>
      </p:sp>
    </p:spTree>
    <p:extLst>
      <p:ext uri="{BB962C8B-B14F-4D97-AF65-F5344CB8AC3E}">
        <p14:creationId xmlns:p14="http://schemas.microsoft.com/office/powerpoint/2010/main" val="248957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/>
              <a:t>How to setup a Dual Stack OpenShift cluster in AWS</a:t>
            </a:r>
            <a:endParaRPr sz="2200"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90550" y="1078811"/>
            <a:ext cx="79617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200" dirty="0"/>
              <a:t>Clone our repo: git clone </a:t>
            </a:r>
            <a:r>
              <a:rPr lang="en-US" sz="1200" dirty="0">
                <a:hlinkClick r:id="rId3"/>
              </a:rPr>
              <a:t>git@github.com:aspenmesh/open-source</a:t>
            </a:r>
            <a:endParaRPr lang="en-US" sz="1200" dirty="0"/>
          </a:p>
          <a:p>
            <a:r>
              <a:rPr lang="en-US" sz="1200" dirty="0"/>
              <a:t>Change your directory: cd open-source/</a:t>
            </a:r>
            <a:r>
              <a:rPr lang="en-US" sz="1200" dirty="0" err="1"/>
              <a:t>aws</a:t>
            </a:r>
            <a:r>
              <a:rPr lang="en-US" sz="1200" dirty="0"/>
              <a:t>-dual-stack</a:t>
            </a:r>
          </a:p>
          <a:p>
            <a:r>
              <a:rPr lang="en-US" sz="1200" dirty="0"/>
              <a:t>Download the OpenShift Installer, Client and Pull-Secret to the _install_ directory</a:t>
            </a:r>
          </a:p>
          <a:p>
            <a:r>
              <a:rPr lang="en-US" sz="1200" dirty="0"/>
              <a:t>./</a:t>
            </a:r>
            <a:r>
              <a:rPr lang="en-US" sz="1200" dirty="0" err="1"/>
              <a:t>openshift-cluster.sh</a:t>
            </a:r>
            <a:r>
              <a:rPr lang="en-US" sz="1200" dirty="0"/>
              <a:t> &lt;cluster-name&gt;</a:t>
            </a:r>
          </a:p>
          <a:p>
            <a:pPr lvl="1"/>
            <a:r>
              <a:rPr lang="en-US" sz="1200" dirty="0"/>
              <a:t>This script creates the IPv4 AWS infrastructure and Kubernetes cluster on AWS</a:t>
            </a:r>
          </a:p>
          <a:p>
            <a:r>
              <a:rPr lang="en-US" sz="1200" dirty="0"/>
              <a:t>./</a:t>
            </a:r>
            <a:r>
              <a:rPr lang="en-US" sz="1200" dirty="0" err="1"/>
              <a:t>openshift</a:t>
            </a:r>
            <a:r>
              <a:rPr lang="en-US" sz="1200" dirty="0"/>
              <a:t>-upgrade-</a:t>
            </a:r>
            <a:r>
              <a:rPr lang="en-US" sz="1200" dirty="0" err="1"/>
              <a:t>aws.sh</a:t>
            </a:r>
            <a:r>
              <a:rPr lang="en-US" sz="1200" dirty="0"/>
              <a:t> &lt;cluster-name&gt; </a:t>
            </a:r>
          </a:p>
          <a:p>
            <a:pPr lvl="1"/>
            <a:r>
              <a:rPr lang="en-US" sz="1200" dirty="0"/>
              <a:t>The current installer creates an ipv4 cluster and AWS infrastructure. This scripts upgrades the underlay network in AWS for Dual Stack networking.</a:t>
            </a:r>
            <a:br>
              <a:rPr lang="en-US" sz="1200" dirty="0"/>
            </a:br>
            <a:r>
              <a:rPr lang="en-US" sz="1200" dirty="0"/>
              <a:t>** see </a:t>
            </a:r>
            <a:r>
              <a:rPr lang="en-US" sz="1200" dirty="0">
                <a:hlinkClick r:id="rId4"/>
              </a:rPr>
              <a:t>AWS guide</a:t>
            </a:r>
            <a:endParaRPr lang="en-US" sz="1200" dirty="0"/>
          </a:p>
          <a:p>
            <a:r>
              <a:rPr lang="en-US" sz="1200" dirty="0"/>
              <a:t>./</a:t>
            </a:r>
            <a:r>
              <a:rPr lang="en-US" sz="1200" dirty="0" err="1"/>
              <a:t>openshift</a:t>
            </a:r>
            <a:r>
              <a:rPr lang="en-US" sz="1200" dirty="0"/>
              <a:t>-upgrade-</a:t>
            </a:r>
            <a:r>
              <a:rPr lang="en-US" sz="1200" dirty="0" err="1"/>
              <a:t>cluster.sh</a:t>
            </a:r>
            <a:r>
              <a:rPr lang="en-US" sz="1200" dirty="0"/>
              <a:t> &lt;cluster-name&gt;</a:t>
            </a:r>
          </a:p>
          <a:p>
            <a:pPr lvl="1"/>
            <a:r>
              <a:rPr lang="en-US" sz="1200" dirty="0"/>
              <a:t>Converts the Kubernetes cluster ipv4 network add IPv6</a:t>
            </a:r>
            <a:br>
              <a:rPr lang="en-US" sz="1200" dirty="0"/>
            </a:br>
            <a:r>
              <a:rPr lang="en-US" sz="1200" dirty="0"/>
              <a:t>** see </a:t>
            </a:r>
            <a:r>
              <a:rPr lang="en-US" sz="1200" dirty="0">
                <a:hlinkClick r:id="rId5"/>
              </a:rPr>
              <a:t>OpenShift docs</a:t>
            </a:r>
            <a:endParaRPr lang="en-US" sz="1200" dirty="0"/>
          </a:p>
          <a:p>
            <a:r>
              <a:rPr lang="en-US" sz="1200" dirty="0"/>
              <a:t>./</a:t>
            </a:r>
            <a:r>
              <a:rPr lang="en-US" sz="1200" dirty="0" err="1"/>
              <a:t>openshift</a:t>
            </a:r>
            <a:r>
              <a:rPr lang="en-US" sz="1200" dirty="0"/>
              <a:t>-delete-</a:t>
            </a:r>
            <a:r>
              <a:rPr lang="en-US" sz="1200" dirty="0" err="1"/>
              <a:t>cluster.sh</a:t>
            </a:r>
            <a:endParaRPr lang="en-US" sz="1200" dirty="0"/>
          </a:p>
          <a:p>
            <a:pPr lvl="1"/>
            <a:r>
              <a:rPr lang="en-US" sz="1200" dirty="0"/>
              <a:t>Uses </a:t>
            </a:r>
            <a:r>
              <a:rPr lang="en-US" sz="1200" dirty="0" err="1"/>
              <a:t>metadata.json</a:t>
            </a:r>
            <a:r>
              <a:rPr lang="en-US" sz="1200" dirty="0"/>
              <a:t> file in the _install_ directory for cluster information</a:t>
            </a:r>
          </a:p>
          <a:p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Underlay (Physical) Networking on AWS</a:t>
            </a:r>
            <a:endParaRPr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90550" y="959541"/>
            <a:ext cx="3981450" cy="3293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indent="0">
              <a:buNone/>
            </a:pPr>
            <a:r>
              <a:rPr lang="en-US" dirty="0"/>
              <a:t>How to add IPv6 to an IPv4 network in AWS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Associate VPC and subnets with IPv6 CIDR blocks</a:t>
            </a:r>
          </a:p>
          <a:p>
            <a:r>
              <a:rPr lang="en-US" dirty="0"/>
              <a:t>Update route tables</a:t>
            </a:r>
          </a:p>
          <a:p>
            <a:r>
              <a:rPr lang="en-US" dirty="0"/>
              <a:t>Update Security group rules</a:t>
            </a:r>
          </a:p>
          <a:p>
            <a:r>
              <a:rPr lang="en-US" dirty="0"/>
              <a:t>Upgrade Load Balancer</a:t>
            </a:r>
          </a:p>
          <a:p>
            <a:r>
              <a:rPr lang="en-US" dirty="0"/>
              <a:t>Update EC2 Instances</a:t>
            </a:r>
          </a:p>
          <a:p>
            <a:pPr lvl="1"/>
            <a:r>
              <a:rPr lang="en-US" dirty="0"/>
              <a:t>Change instance types if needed</a:t>
            </a:r>
          </a:p>
          <a:p>
            <a:pPr lvl="1"/>
            <a:r>
              <a:rPr lang="en-US" dirty="0"/>
              <a:t>Assign IPv6 Address</a:t>
            </a:r>
          </a:p>
          <a:p>
            <a:pPr marL="1270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5C135-0D7D-CA42-B046-79E82E35C482}"/>
              </a:ext>
            </a:extLst>
          </p:cNvPr>
          <p:cNvSpPr txBox="1"/>
          <p:nvPr/>
        </p:nvSpPr>
        <p:spPr>
          <a:xfrm>
            <a:off x="590550" y="4293811"/>
            <a:ext cx="471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AWS Dual-Stack Guide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3744FD-89C0-CE47-AC9B-969B1FD37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42" y="998731"/>
            <a:ext cx="3655822" cy="2644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57645-67DC-D44E-8C36-AC77848C0CC6}"/>
              </a:ext>
            </a:extLst>
          </p:cNvPr>
          <p:cNvSpPr txBox="1"/>
          <p:nvPr/>
        </p:nvSpPr>
        <p:spPr>
          <a:xfrm>
            <a:off x="5058642" y="3651938"/>
            <a:ext cx="3655822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Work Sans" pitchFamily="2" charset="77"/>
              </a:rPr>
              <a:t>These steps are scripted for OpenShift but could easily be tweaked to run on any VPC</a:t>
            </a:r>
          </a:p>
          <a:p>
            <a:pPr algn="ctr"/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Work Sans" pitchFamily="2" charset="77"/>
              </a:rPr>
              <a:t>say for a cluster setup with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Work Sans" pitchFamily="2" charset="77"/>
              </a:rPr>
              <a:t>KubeAdm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Work Sans" pitchFamily="2" charset="77"/>
            </a:endParaRPr>
          </a:p>
          <a:p>
            <a:r>
              <a:rPr lang="en-US" sz="1200" dirty="0">
                <a:latin typeface="Work Sans" pitchFamily="2" charset="77"/>
              </a:rPr>
              <a:t>./</a:t>
            </a:r>
            <a:r>
              <a:rPr lang="en-US" sz="1200" dirty="0" err="1">
                <a:latin typeface="Work Sans" pitchFamily="2" charset="77"/>
              </a:rPr>
              <a:t>openshift</a:t>
            </a:r>
            <a:r>
              <a:rPr lang="en-US" sz="1200" dirty="0">
                <a:latin typeface="Work Sans" pitchFamily="2" charset="77"/>
              </a:rPr>
              <a:t>-upgrade-</a:t>
            </a:r>
            <a:r>
              <a:rPr lang="en-US" sz="1200" dirty="0" err="1">
                <a:latin typeface="Work Sans" pitchFamily="2" charset="77"/>
              </a:rPr>
              <a:t>aws.sh</a:t>
            </a:r>
            <a:r>
              <a:rPr lang="en-US" sz="1200" dirty="0">
                <a:latin typeface="Work Sans" pitchFamily="2" charset="77"/>
              </a:rPr>
              <a:t> test-</a:t>
            </a:r>
            <a:r>
              <a:rPr lang="en-US" sz="1200" dirty="0" err="1">
                <a:latin typeface="Work Sans" pitchFamily="2" charset="77"/>
              </a:rPr>
              <a:t>openshift</a:t>
            </a:r>
            <a:endParaRPr lang="en-US" sz="1200" dirty="0"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681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Overlay - Kubernetes Networking</a:t>
            </a:r>
            <a:endParaRPr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90551" y="1132687"/>
            <a:ext cx="3858902" cy="3448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indent="0">
              <a:buNone/>
            </a:pPr>
            <a:r>
              <a:rPr lang="en-US" dirty="0"/>
              <a:t>OpenShift</a:t>
            </a:r>
            <a:br>
              <a:rPr lang="en-US" dirty="0"/>
            </a:br>
            <a:endParaRPr lang="en-US" dirty="0"/>
          </a:p>
          <a:p>
            <a:r>
              <a:rPr lang="en-US" sz="1100" dirty="0"/>
              <a:t>Patch </a:t>
            </a:r>
            <a:r>
              <a:rPr lang="en-US" sz="1100" dirty="0" err="1"/>
              <a:t>network.config.openshift.io</a:t>
            </a:r>
            <a:r>
              <a:rPr lang="en-US" sz="1100" dirty="0"/>
              <a:t> to add IPv6 CIDR</a:t>
            </a:r>
          </a:p>
          <a:p>
            <a:r>
              <a:rPr lang="en-US" sz="1100" dirty="0"/>
              <a:t>Wait for network changes to roll out</a:t>
            </a:r>
            <a:br>
              <a:rPr lang="en-US" sz="1100" dirty="0"/>
            </a:br>
            <a:r>
              <a:rPr lang="en-US" sz="1100" dirty="0"/>
              <a:t>`</a:t>
            </a:r>
            <a:r>
              <a:rPr lang="en-US" sz="1100" dirty="0" err="1"/>
              <a:t>oc</a:t>
            </a:r>
            <a:r>
              <a:rPr lang="en-US" sz="1100" dirty="0"/>
              <a:t> wait --for=condition=progressing=false </a:t>
            </a:r>
            <a:r>
              <a:rPr lang="en-US" sz="1100" dirty="0" err="1"/>
              <a:t>clusteroperators</a:t>
            </a:r>
            <a:r>
              <a:rPr lang="en-US" sz="1100" dirty="0"/>
              <a:t>/network`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Google Shape;57;p10">
            <a:extLst>
              <a:ext uri="{FF2B5EF4-FFF2-40B4-BE49-F238E27FC236}">
                <a16:creationId xmlns:a16="http://schemas.microsoft.com/office/drawing/2014/main" id="{148DFD83-F274-5D48-AF80-129B629713B4}"/>
              </a:ext>
            </a:extLst>
          </p:cNvPr>
          <p:cNvSpPr txBox="1">
            <a:spLocks/>
          </p:cNvSpPr>
          <p:nvPr/>
        </p:nvSpPr>
        <p:spPr>
          <a:xfrm>
            <a:off x="4693348" y="1132686"/>
            <a:ext cx="3858902" cy="344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Work Sans"/>
              <a:buChar char="●"/>
              <a:defRPr sz="1600" b="0" i="0" u="none" strike="noStrike" cap="none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27000" indent="0">
              <a:buFont typeface="Work Sans"/>
              <a:buNone/>
            </a:pPr>
            <a:r>
              <a:rPr lang="en-US" sz="2600" dirty="0" err="1"/>
              <a:t>KubeAdm</a:t>
            </a:r>
            <a:r>
              <a:rPr lang="en-US" dirty="0"/>
              <a:t>: </a:t>
            </a:r>
          </a:p>
          <a:p>
            <a:pPr marL="127000" indent="0">
              <a:buFont typeface="Work Sans"/>
              <a:buNone/>
            </a:pPr>
            <a:br>
              <a:rPr lang="en-US" dirty="0"/>
            </a:br>
            <a:r>
              <a:rPr lang="en-US" sz="1800" dirty="0"/>
              <a:t>To configure IPv4/IPv6 dual-stack, set dual-stack cluster network assignments. </a:t>
            </a:r>
          </a:p>
          <a:p>
            <a:pPr marL="127000" indent="0">
              <a:buFont typeface="Work Sans"/>
              <a:buNone/>
            </a:pPr>
            <a:endParaRPr lang="en-US" sz="1800" dirty="0"/>
          </a:p>
          <a:p>
            <a:r>
              <a:rPr lang="en-US" sz="1800" dirty="0" err="1"/>
              <a:t>kube-apiserver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--service-cluster-</a:t>
            </a:r>
            <a:r>
              <a:rPr lang="en-US" sz="1800" dirty="0" err="1"/>
              <a:t>ip</a:t>
            </a:r>
            <a:r>
              <a:rPr lang="en-US" sz="1800" dirty="0"/>
              <a:t>-range=&lt;IPv4 CIDR&gt;,&lt;IPv6 CIDR&gt;</a:t>
            </a:r>
          </a:p>
          <a:p>
            <a:r>
              <a:rPr lang="en-US" sz="1800" dirty="0" err="1"/>
              <a:t>kube</a:t>
            </a:r>
            <a:r>
              <a:rPr lang="en-US" sz="1800" dirty="0"/>
              <a:t>-controller-manager:</a:t>
            </a:r>
          </a:p>
          <a:p>
            <a:pPr marL="596900" lvl="1" indent="0">
              <a:buNone/>
            </a:pPr>
            <a:r>
              <a:rPr lang="en-US" sz="1800" dirty="0"/>
              <a:t>--cluster-</a:t>
            </a:r>
            <a:r>
              <a:rPr lang="en-US" sz="1800" dirty="0" err="1"/>
              <a:t>cidr</a:t>
            </a:r>
            <a:r>
              <a:rPr lang="en-US" sz="1800" dirty="0"/>
              <a:t>=&lt;IPv4 CIDR&gt;,&lt;IPv6 CIDR&gt;</a:t>
            </a:r>
          </a:p>
          <a:p>
            <a:pPr marL="596900" lvl="1" indent="0">
              <a:buNone/>
            </a:pPr>
            <a:r>
              <a:rPr lang="en-US" sz="1800" dirty="0"/>
              <a:t>--service-cluster-</a:t>
            </a:r>
            <a:r>
              <a:rPr lang="en-US" sz="1800" dirty="0" err="1"/>
              <a:t>ip</a:t>
            </a:r>
            <a:r>
              <a:rPr lang="en-US" sz="1800" dirty="0"/>
              <a:t>-range=&lt;IPv4 CIDR&gt;,&lt;IPv6 CIDR&gt;</a:t>
            </a:r>
          </a:p>
          <a:p>
            <a:pPr marL="596900" lvl="1" indent="0">
              <a:buNone/>
            </a:pPr>
            <a:r>
              <a:rPr lang="en-US" sz="1800" dirty="0"/>
              <a:t>--node-cidr-mask-size-ipv4|--node-cidr-mask-size-ipv6 defaults to /24 for IPv4 and /64 for IPv6</a:t>
            </a:r>
          </a:p>
          <a:p>
            <a:r>
              <a:rPr lang="en-US" sz="1800" dirty="0" err="1"/>
              <a:t>kube</a:t>
            </a:r>
            <a:r>
              <a:rPr lang="en-US" sz="1800" dirty="0"/>
              <a:t>-proxy:</a:t>
            </a:r>
          </a:p>
          <a:p>
            <a:pPr marL="596900" lvl="1" indent="0">
              <a:buNone/>
            </a:pPr>
            <a:r>
              <a:rPr lang="en-US" sz="1800" dirty="0"/>
              <a:t>--cluster-</a:t>
            </a:r>
            <a:r>
              <a:rPr lang="en-US" sz="1800" dirty="0" err="1"/>
              <a:t>cidr</a:t>
            </a:r>
            <a:r>
              <a:rPr lang="en-US" sz="1800" dirty="0"/>
              <a:t>=&lt;IPv4 CIDR&gt;,&lt;IPv6 CIDR&gt;</a:t>
            </a:r>
          </a:p>
          <a:p>
            <a:r>
              <a:rPr lang="en-US" sz="1800" dirty="0" err="1"/>
              <a:t>kubelet</a:t>
            </a:r>
            <a:r>
              <a:rPr lang="en-US" sz="1800" dirty="0"/>
              <a:t>:</a:t>
            </a:r>
          </a:p>
          <a:p>
            <a:pPr marL="596900" lvl="1" indent="0">
              <a:buNone/>
            </a:pPr>
            <a:r>
              <a:rPr lang="en-US" sz="1800" dirty="0"/>
              <a:t>Manually assign .</a:t>
            </a:r>
            <a:r>
              <a:rPr lang="en-US" sz="1800" dirty="0" err="1"/>
              <a:t>status.addresses</a:t>
            </a:r>
            <a:r>
              <a:rPr lang="en-US" sz="1800" dirty="0"/>
              <a:t> for a node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6D3454-F43B-2E4D-B701-9CFB0EC06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28" y="2819347"/>
            <a:ext cx="2679443" cy="18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1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Install Aspen Mesh</a:t>
            </a:r>
            <a:endParaRPr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90550" y="947364"/>
            <a:ext cx="3981450" cy="3652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200" dirty="0"/>
              <a:t>Sign up for an account https://</a:t>
            </a:r>
            <a:r>
              <a:rPr lang="en-US" sz="1200" dirty="0" err="1"/>
              <a:t>aspenmesh.io</a:t>
            </a:r>
            <a:r>
              <a:rPr lang="en-US" sz="1200" dirty="0"/>
              <a:t>/invite/</a:t>
            </a:r>
          </a:p>
          <a:p>
            <a:r>
              <a:rPr lang="en-US" sz="1200" dirty="0"/>
              <a:t>Visit </a:t>
            </a:r>
            <a:r>
              <a:rPr lang="en-US" sz="1200" dirty="0">
                <a:hlinkClick r:id="rId3"/>
              </a:rPr>
              <a:t>https://my.aspenmesh.io/</a:t>
            </a:r>
            <a:endParaRPr lang="en-US" sz="1200" dirty="0"/>
          </a:p>
          <a:p>
            <a:r>
              <a:rPr lang="en-US" sz="1200" dirty="0"/>
              <a:t>Follow the documentation</a:t>
            </a:r>
          </a:p>
          <a:p>
            <a:r>
              <a:rPr lang="en-US" sz="1200" dirty="0"/>
              <a:t>Install 1.11.8-am2 </a:t>
            </a:r>
            <a:br>
              <a:rPr lang="en-US" sz="1200" dirty="0"/>
            </a:br>
            <a:r>
              <a:rPr lang="en-US" sz="1200" dirty="0"/>
              <a:t>(Istio + Dual Stack features)</a:t>
            </a:r>
            <a:br>
              <a:rPr lang="en-US" sz="1200" dirty="0"/>
            </a:br>
            <a:r>
              <a:rPr lang="en-US" sz="1200" dirty="0"/>
              <a:t>** sample overrides for OpenShift </a:t>
            </a:r>
          </a:p>
          <a:p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6F5E7C-79EE-9C4B-BA43-C660B8B26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980" y="794150"/>
            <a:ext cx="4447948" cy="38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6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Validate Pod Networking</a:t>
            </a:r>
            <a:endParaRPr dirty="0"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675392" y="927432"/>
            <a:ext cx="4557554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indent="0">
              <a:buNone/>
            </a:pPr>
            <a:r>
              <a:rPr lang="en-US" dirty="0"/>
              <a:t>`./test-dual-</a:t>
            </a:r>
            <a:r>
              <a:rPr lang="en-US" dirty="0" err="1"/>
              <a:t>stack.sh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>Installs a sleep pod and </a:t>
            </a:r>
            <a:r>
              <a:rPr lang="en-US" dirty="0" err="1"/>
              <a:t>httpbin</a:t>
            </a:r>
            <a:r>
              <a:rPr lang="en-US" dirty="0"/>
              <a:t> to dual-stack namespace and configures an </a:t>
            </a:r>
            <a:r>
              <a:rPr lang="en-US" dirty="0" err="1"/>
              <a:t>istio</a:t>
            </a:r>
            <a:r>
              <a:rPr lang="en-US" dirty="0"/>
              <a:t> gateway and virtual service</a:t>
            </a:r>
          </a:p>
          <a:p>
            <a:pPr marL="127000" indent="0">
              <a:buNone/>
            </a:pPr>
            <a:br>
              <a:rPr lang="en-US" dirty="0"/>
            </a:br>
            <a:r>
              <a:rPr lang="en-US" sz="1200" dirty="0" err="1"/>
              <a:t>sleeppod</a:t>
            </a:r>
            <a:r>
              <a:rPr lang="en-US" sz="1200" dirty="0"/>
              <a:t>=$(</a:t>
            </a:r>
            <a:r>
              <a:rPr lang="en-US" sz="1200" dirty="0" err="1"/>
              <a:t>oc</a:t>
            </a:r>
            <a:r>
              <a:rPr lang="en-US" sz="1200" dirty="0"/>
              <a:t> get pods --no-headers -o custom-columns=":</a:t>
            </a:r>
            <a:r>
              <a:rPr lang="en-US" sz="1200" dirty="0" err="1"/>
              <a:t>metadata.name</a:t>
            </a:r>
            <a:r>
              <a:rPr lang="en-US" sz="1200" dirty="0"/>
              <a:t>" --selector=app=sleep )</a:t>
            </a:r>
            <a:br>
              <a:rPr lang="en-US" sz="1200" dirty="0"/>
            </a:br>
            <a:r>
              <a:rPr lang="en-US" sz="1200" dirty="0" err="1"/>
              <a:t>oc</a:t>
            </a:r>
            <a:r>
              <a:rPr lang="en-US" sz="1200" dirty="0"/>
              <a:t> exec -it $</a:t>
            </a:r>
            <a:r>
              <a:rPr lang="en-US" sz="1200" dirty="0" err="1"/>
              <a:t>sleeppod</a:t>
            </a:r>
            <a:r>
              <a:rPr lang="en-US" sz="1200" dirty="0"/>
              <a:t> </a:t>
            </a:r>
            <a:r>
              <a:rPr lang="en-US" sz="1200" dirty="0" err="1"/>
              <a:t>sh</a:t>
            </a:r>
            <a:endParaRPr lang="en-US" sz="1200" dirty="0"/>
          </a:p>
          <a:p>
            <a:pPr marL="127000" indent="0">
              <a:buNone/>
            </a:pPr>
            <a:endParaRPr lang="en-US" sz="1200" dirty="0"/>
          </a:p>
          <a:p>
            <a:pPr marL="127000" indent="0">
              <a:buNone/>
            </a:pPr>
            <a:r>
              <a:rPr lang="en-US" sz="1200" dirty="0"/>
              <a:t>curl -I -6 httpbin:8000</a:t>
            </a:r>
            <a:br>
              <a:rPr lang="en-US" sz="1200" dirty="0"/>
            </a:br>
            <a:r>
              <a:rPr lang="en-US" sz="1200" dirty="0"/>
              <a:t>curl -I -4 httpbin:8000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5B8CF58-78C3-D044-BCAD-CE08A9CC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27" y="692090"/>
            <a:ext cx="3155688" cy="39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0021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5CBB88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5CBB88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939</Words>
  <Application>Microsoft Macintosh PowerPoint</Application>
  <PresentationFormat>On-screen Show (16:9)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Work Sans</vt:lpstr>
      <vt:lpstr>Arial</vt:lpstr>
      <vt:lpstr>Work Sans SemiBold</vt:lpstr>
      <vt:lpstr>Shift</vt:lpstr>
      <vt:lpstr>DualStack Networking Istio on AWS</vt:lpstr>
      <vt:lpstr>Prerequisites</vt:lpstr>
      <vt:lpstr>Istio Dual Stack</vt:lpstr>
      <vt:lpstr>OpenShift Setup on AWS</vt:lpstr>
      <vt:lpstr>How to setup a Dual Stack OpenShift cluster in AWS</vt:lpstr>
      <vt:lpstr>Underlay (Physical) Networking on AWS</vt:lpstr>
      <vt:lpstr>Overlay - Kubernetes Networking</vt:lpstr>
      <vt:lpstr>Install Aspen Mesh</vt:lpstr>
      <vt:lpstr>Validate Pod Networking</vt:lpstr>
      <vt:lpstr>Validate Public Access</vt:lpstr>
      <vt:lpstr>Istio Ingress-Gateway on OpenShift issues</vt:lpstr>
      <vt:lpstr>Open Source Istio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DualStack Networking Istio on AWS</dc:title>
  <cp:lastModifiedBy>Josh Tischer</cp:lastModifiedBy>
  <cp:revision>8</cp:revision>
  <dcterms:modified xsi:type="dcterms:W3CDTF">2022-04-08T20:17:15Z</dcterms:modified>
</cp:coreProperties>
</file>