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Work Sans" pitchFamily="2" charset="77"/>
      <p:regular r:id="rId14"/>
      <p:bold r:id="rId15"/>
      <p:italic r:id="rId16"/>
      <p:boldItalic r:id="rId17"/>
    </p:embeddedFont>
    <p:embeddedFont>
      <p:font typeface="Work Sans SemiBold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5"/>
    <p:restoredTop sz="83204"/>
  </p:normalViewPr>
  <p:slideViewPr>
    <p:cSldViewPr snapToGrid="0">
      <p:cViewPr varScale="1">
        <p:scale>
          <a:sx n="201" d="100"/>
          <a:sy n="201" d="100"/>
        </p:scale>
        <p:origin x="21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Capitalize consistency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6f7acd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56f7acd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b0b9cd1a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b0b9cd1a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</a:pPr>
            <a:r>
              <a:rPr lang="en" sz="1600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Open source contributor for the last 2 years</a:t>
            </a:r>
            <a:endParaRPr sz="1600" dirty="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</a:pPr>
            <a:r>
              <a:rPr lang="en" sz="1600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Co-lead of the Environments and Product Security Working Group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8f0242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18f0242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Open source contributor for the last 2 years</a:t>
            </a:r>
            <a:endParaRPr sz="16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Co-lead of the Environments and Product Security Working Group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56f7ac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56f7ac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8f0242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8f0242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8f0242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8f0242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Gateway node recommendations?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56f7acd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56f7acd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8f0242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8f0242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Disabling auto </a:t>
            </a:r>
            <a:r>
              <a:rPr lang="en-US" dirty="0" err="1"/>
              <a:t>mtls</a:t>
            </a:r>
            <a:r>
              <a:rPr lang="en-US" dirty="0"/>
              <a:t>, seems counter intuitive. Make sure you say why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8f02424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8f02424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653725"/>
            <a:ext cx="9144000" cy="2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58703" y="1186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25" y="3757425"/>
            <a:ext cx="2352000" cy="6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  <a:defRPr sz="16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5CBB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subtext">
  <p:cSld name="MAIN_POINT_1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Work Sans"/>
              <a:buChar char="●"/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Work Sans"/>
              <a:buChar char="●"/>
              <a:defRPr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penmesh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latest/docs/ops/best-practices/securit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latest/docs/releases/supported-releas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io.io/latest/docs/setup/additional-setup/cn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858703" y="1186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Beginner’s Guide to following Istio’s security best practices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Jacob Delgado /        Aspen Mesh</a:t>
            </a:r>
            <a:endParaRPr dirty="0"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19" y="2845450"/>
            <a:ext cx="1511950" cy="6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RequestAuthentication and AuthorizationPolicy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Too complicated to cover in a beginner section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Many users misunderstand how it works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To work properly, both a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RequestAuthentication</a:t>
            </a:r>
            <a:r>
              <a:rPr lang="en" dirty="0"/>
              <a:t> and an associated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AuthorizationPolicy</a:t>
            </a:r>
            <a:r>
              <a:rPr lang="en" dirty="0"/>
              <a:t> must be used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Only having a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RequestAuthentication</a:t>
            </a:r>
            <a:r>
              <a:rPr lang="en" dirty="0"/>
              <a:t> is NOT sufficient as only Authentication is performed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@Jacob Delgado (Aspen Mesh)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https://aspenmesh.io/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best practices</a:t>
            </a: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0550" y="132515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users, newcomers and experienced, using Istio are using many of the defaults installed with Helm and </a:t>
            </a:r>
            <a:r>
              <a:rPr lang="en" dirty="0" err="1"/>
              <a:t>istioctl</a:t>
            </a:r>
            <a:r>
              <a:rPr lang="en" dirty="0"/>
              <a:t>.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Adding security settings to a system after installation can be tedious and difficult for operators and developers alike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Some of these settings are default because of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Legacy reasons (e.g. possible migration issues)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Ease of onboarding users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No one-size fits all security posture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Many of the settings come from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https://istio.io/latest/docs/ops/best-practices/security/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There are others that are </a:t>
            </a:r>
            <a:r>
              <a:rPr lang="en" i="1" dirty="0"/>
              <a:t>opinionated</a:t>
            </a:r>
            <a:r>
              <a:rPr lang="en" dirty="0"/>
              <a:t> (and perhaps controversial!) that will be marked with *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not a comprehensive guide</a:t>
            </a:r>
            <a:endParaRPr dirty="0"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0550" y="132515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Istio and Kubernetes are complex pieces of software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Prefer being explicit over relying on default, sometimes “auto” capabilities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IT security practices vary from company to company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Compliance (e.g. PCI or GDPR)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Monitoring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Audits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Do not adopt these settings without testing as changes may result in outages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mTLS</a:t>
            </a:r>
            <a:r>
              <a:rPr lang="en" dirty="0"/>
              <a:t> should be the default traffic pattern in your service mesh*</a:t>
            </a:r>
            <a:endParaRPr dirty="0"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It is </a:t>
            </a:r>
            <a:r>
              <a:rPr lang="en" i="1" dirty="0"/>
              <a:t>possible</a:t>
            </a:r>
            <a:r>
              <a:rPr lang="en" dirty="0"/>
              <a:t> (although unlikely) to serve over plaintext.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By default, clients with sidecars, are configured to use </a:t>
            </a:r>
            <a:r>
              <a:rPr lang="en" b="1" dirty="0"/>
              <a:t>auto-MTLS </a:t>
            </a:r>
            <a:r>
              <a:rPr lang="en" dirty="0"/>
              <a:t>and servers with sidecars are set to be set in </a:t>
            </a:r>
            <a:r>
              <a:rPr lang="en" b="1" dirty="0"/>
              <a:t>PERMISSIVE</a:t>
            </a:r>
            <a:r>
              <a:rPr lang="en" dirty="0"/>
              <a:t> mode.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Permissive configures sidecars to serve over plaintext and </a:t>
            </a:r>
            <a:r>
              <a:rPr lang="en" dirty="0" err="1"/>
              <a:t>mTLS</a:t>
            </a:r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0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 err="1">
                <a:solidFill>
                  <a:srgbClr val="0000FF"/>
                </a:solidFill>
              </a:rPr>
              <a:t>apiVersion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security.istio.io</a:t>
            </a:r>
            <a:r>
              <a:rPr lang="en" sz="1250" dirty="0">
                <a:solidFill>
                  <a:srgbClr val="000000"/>
                </a:solidFill>
              </a:rPr>
              <a:t>/v1beta1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00FF"/>
                </a:solidFill>
              </a:rPr>
              <a:t>kind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PeerAuthentication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00FF"/>
                </a:solidFill>
              </a:rPr>
              <a:t>metadata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>
                <a:solidFill>
                  <a:srgbClr val="0000FF"/>
                </a:solidFill>
              </a:rPr>
              <a:t>name</a:t>
            </a:r>
            <a:r>
              <a:rPr lang="en" sz="1250" dirty="0">
                <a:solidFill>
                  <a:srgbClr val="000000"/>
                </a:solidFill>
              </a:rPr>
              <a:t>: default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>
                <a:solidFill>
                  <a:srgbClr val="0000FF"/>
                </a:solidFill>
              </a:rPr>
              <a:t>namespace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istio</a:t>
            </a:r>
            <a:r>
              <a:rPr lang="en" sz="1250" dirty="0">
                <a:solidFill>
                  <a:srgbClr val="000000"/>
                </a:solidFill>
              </a:rPr>
              <a:t>-system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00FF"/>
                </a:solidFill>
              </a:rPr>
              <a:t>spec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 err="1">
                <a:solidFill>
                  <a:schemeClr val="accent6"/>
                </a:solidFill>
              </a:rPr>
              <a:t>mtls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  </a:t>
            </a:r>
            <a:r>
              <a:rPr lang="en" sz="1250" b="1" dirty="0">
                <a:solidFill>
                  <a:schemeClr val="accent6"/>
                </a:solidFill>
              </a:rPr>
              <a:t>mode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b="1" u="sng" dirty="0">
                <a:solidFill>
                  <a:srgbClr val="000000"/>
                </a:solidFill>
              </a:rPr>
              <a:t>STRICT</a:t>
            </a:r>
            <a:endParaRPr sz="1250" b="1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—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 err="1">
                <a:solidFill>
                  <a:schemeClr val="accent6"/>
                </a:solidFill>
              </a:rPr>
              <a:t>apiVersion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networking.istio.io</a:t>
            </a:r>
            <a:r>
              <a:rPr lang="en" sz="1250" dirty="0">
                <a:solidFill>
                  <a:srgbClr val="000000"/>
                </a:solidFill>
              </a:rPr>
              <a:t>/v1alpha3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accent6"/>
                </a:solidFill>
              </a:rPr>
              <a:t>kind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DestinationRule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accent6"/>
                </a:solidFill>
              </a:rPr>
              <a:t>metadata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>
                <a:solidFill>
                  <a:schemeClr val="accent6"/>
                </a:solidFill>
              </a:rPr>
              <a:t>name</a:t>
            </a:r>
            <a:r>
              <a:rPr lang="en" sz="1250" dirty="0">
                <a:solidFill>
                  <a:srgbClr val="000000"/>
                </a:solidFill>
              </a:rPr>
              <a:t>: default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>
                <a:solidFill>
                  <a:schemeClr val="accent6"/>
                </a:solidFill>
              </a:rPr>
              <a:t>namespace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dirty="0" err="1">
                <a:solidFill>
                  <a:srgbClr val="000000"/>
                </a:solidFill>
              </a:rPr>
              <a:t>istio</a:t>
            </a:r>
            <a:r>
              <a:rPr lang="en" sz="1250" dirty="0">
                <a:solidFill>
                  <a:srgbClr val="000000"/>
                </a:solidFill>
              </a:rPr>
              <a:t>-system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accent6"/>
                </a:solidFill>
              </a:rPr>
              <a:t>spec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</a:t>
            </a:r>
            <a:r>
              <a:rPr lang="en" sz="1250" b="1" dirty="0" err="1">
                <a:solidFill>
                  <a:schemeClr val="accent6"/>
                </a:solidFill>
              </a:rPr>
              <a:t>trafficPolicy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  </a:t>
            </a:r>
            <a:r>
              <a:rPr lang="en" sz="1250" b="1" dirty="0" err="1">
                <a:solidFill>
                  <a:schemeClr val="accent6"/>
                </a:solidFill>
              </a:rPr>
              <a:t>tls</a:t>
            </a:r>
            <a:r>
              <a:rPr lang="en" sz="1250" dirty="0">
                <a:solidFill>
                  <a:srgbClr val="000000"/>
                </a:solidFill>
              </a:rPr>
              <a:t>:</a:t>
            </a:r>
            <a:endParaRPr sz="125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</a:rPr>
              <a:t>      </a:t>
            </a:r>
            <a:r>
              <a:rPr lang="en" sz="1250" b="1" dirty="0">
                <a:solidFill>
                  <a:schemeClr val="accent6"/>
                </a:solidFill>
              </a:rPr>
              <a:t>mode</a:t>
            </a:r>
            <a:r>
              <a:rPr lang="en" sz="1250" dirty="0">
                <a:solidFill>
                  <a:srgbClr val="000000"/>
                </a:solidFill>
              </a:rPr>
              <a:t>: </a:t>
            </a:r>
            <a:r>
              <a:rPr lang="en" sz="1250" b="1" u="sng" dirty="0">
                <a:solidFill>
                  <a:srgbClr val="000000"/>
                </a:solidFill>
              </a:rPr>
              <a:t>ISTIO_MUTUAL</a:t>
            </a:r>
            <a:endParaRPr sz="1250" b="1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Not all traffic is captured by Envoy for inbound and outbound connections</a:t>
            </a:r>
            <a:endParaRPr sz="230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Only TCP is captured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Limited support for http3 (UDP)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UDP and ICMP are not captured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Some ports are not captured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22 (SSH)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Ports specified by annotations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Ports used by the sidecar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For IPv4 clusters, IPv6 traffic is not intercepted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For dual-stack clusters, IPv4 traffic is intercepted, but not IPv6* (</a:t>
            </a:r>
            <a:r>
              <a:rPr lang="en" i="1" dirty="0"/>
              <a:t>dual-stack is NOT supported</a:t>
            </a:r>
            <a:r>
              <a:rPr lang="en" dirty="0"/>
              <a:t>)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2" dirty="0">
                <a:latin typeface="Courier New"/>
                <a:ea typeface="Courier New"/>
                <a:cs typeface="Courier New"/>
                <a:sym typeface="Courier New"/>
              </a:rPr>
              <a:t>Do not depend on Istio </a:t>
            </a:r>
            <a:r>
              <a:rPr lang="en" sz="1962" b="1" dirty="0">
                <a:latin typeface="Courier New"/>
                <a:ea typeface="Courier New"/>
                <a:cs typeface="Courier New"/>
                <a:sym typeface="Courier New"/>
              </a:rPr>
              <a:t>alone</a:t>
            </a:r>
            <a:r>
              <a:rPr lang="en" sz="1962" dirty="0">
                <a:latin typeface="Courier New"/>
                <a:ea typeface="Courier New"/>
                <a:cs typeface="Courier New"/>
                <a:sym typeface="Courier New"/>
              </a:rPr>
              <a:t> to secure traffic internally and externally of your service mesh.</a:t>
            </a:r>
            <a:endParaRPr sz="1962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Control traffic to and from your sidecars</a:t>
            </a:r>
            <a:endParaRPr sz="230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Use a layered approach to shaping and controlling traffic within your environment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Cloud/on-prem configuration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Gateway pods should run on nodes dedicated for gateway traffic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Use a network plugin that supports Kubernetes </a:t>
            </a:r>
            <a:r>
              <a:rPr lang="en" dirty="0" err="1"/>
              <a:t>NetworkPolicy</a:t>
            </a:r>
            <a:r>
              <a:rPr lang="en" dirty="0"/>
              <a:t> objects (e.g. Calico)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Limit ingress and egress traffic where possible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457200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 not depend on Istio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alone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to secure traffic internally and externally of your service mesh.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Control traffic from your service mesh and Kubernetes cluster</a:t>
            </a:r>
            <a:endParaRPr sz="2300"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Any service with a sidecar proxy is able to communicate with an external website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By changing this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REGISTRY_ONLY</a:t>
            </a:r>
            <a:r>
              <a:rPr lang="en" dirty="0"/>
              <a:t> some services may break if they are communicating with external services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ServiceEntry</a:t>
            </a:r>
            <a:r>
              <a:rPr lang="en" dirty="0" err="1"/>
              <a:t>s</a:t>
            </a:r>
            <a:r>
              <a:rPr lang="en" dirty="0"/>
              <a:t> must be created for each site your workloads can reach to externally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Redirect all outbound traffic through your egress gateway if possible</a:t>
            </a:r>
          </a:p>
          <a:p>
            <a:pPr lvl="1" indent="-330200"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Easier to monitor traffic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meshConfig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outboundTrafficPolicy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mode: REGISTRY_ONLY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FA9DB8EA-CB52-3248-900D-E639EAB64AEB}"/>
              </a:ext>
            </a:extLst>
          </p:cNvPr>
          <p:cNvSpPr/>
          <p:nvPr/>
        </p:nvSpPr>
        <p:spPr>
          <a:xfrm>
            <a:off x="4886400" y="2673350"/>
            <a:ext cx="3352800" cy="18923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Work Sans" pitchFamily="2" charset="77"/>
                <a:ea typeface="Courier New"/>
                <a:cs typeface="Courier New"/>
                <a:sym typeface="Courier New"/>
              </a:rPr>
              <a:t>This is useful for helping manage traffic, but should not be thought of as a firewall-like mechanism. Configure a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NetworkPolicy</a:t>
            </a:r>
            <a:r>
              <a:rPr lang="en-US" dirty="0">
                <a:latin typeface="Work Sans" pitchFamily="2" charset="77"/>
                <a:ea typeface="Courier New"/>
                <a:cs typeface="Courier New"/>
                <a:sym typeface="Courier New"/>
              </a:rPr>
              <a:t> and manage inbound/outbound rules for your VPC!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Disable automatic settings*</a:t>
            </a:r>
            <a:endParaRPr sz="230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Disable auto </a:t>
            </a:r>
            <a:r>
              <a:rPr lang="en" dirty="0" err="1"/>
              <a:t>mtls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But set </a:t>
            </a:r>
            <a:r>
              <a:rPr lang="en" dirty="0" err="1"/>
              <a:t>PeerAuthentication</a:t>
            </a:r>
            <a:r>
              <a:rPr lang="en" dirty="0"/>
              <a:t> and </a:t>
            </a:r>
            <a:r>
              <a:rPr lang="en" dirty="0" err="1"/>
              <a:t>DestinationRules</a:t>
            </a:r>
            <a:r>
              <a:rPr lang="en" dirty="0"/>
              <a:t> in </a:t>
            </a:r>
            <a:r>
              <a:rPr lang="en" dirty="0" err="1"/>
              <a:t>istio</a:t>
            </a:r>
            <a:r>
              <a:rPr lang="en" dirty="0"/>
              <a:t>-system namespace (see earlier slides)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Disable protocol sniffing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However, Istio will require Service port names to be properly prefixed to enable various functionality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7200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meshConfig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enableAutoMtls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 false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pilot: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enableProtocolSniffingForOutbound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 false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enableProtocolSniffingForInbound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 false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dirty="0"/>
              <a:t>Harden your environment</a:t>
            </a:r>
            <a:endParaRPr sz="23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Use Istio CNI plugin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Reduces the privileges necessary for Istio to intercept traffic to and from your sidecar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Use </a:t>
            </a:r>
            <a:r>
              <a:rPr lang="en" dirty="0" err="1"/>
              <a:t>distroless</a:t>
            </a:r>
            <a:r>
              <a:rPr lang="en" dirty="0"/>
              <a:t> images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Unfortunately, this can make advanced troubleshooting difficult as various tools aren’t available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Very little attack surface, security scanners are less noisy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dirty="0"/>
              <a:t>Keep up to date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https://istio.io/latest/docs/releases/supported-releases/</a:t>
            </a:r>
            <a:r>
              <a:rPr lang="en" dirty="0"/>
              <a:t> 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0" y="1343000"/>
            <a:ext cx="3981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95000"/>
              </a:lnSpc>
              <a:buNone/>
            </a:pPr>
            <a:r>
              <a:rPr lang="en" sz="1100" dirty="0">
                <a:latin typeface="Work Sans" pitchFamily="2" charset="77"/>
                <a:ea typeface="Courier New"/>
                <a:cs typeface="Courier New"/>
                <a:sym typeface="Courier New"/>
              </a:rPr>
              <a:t>See </a:t>
            </a:r>
            <a:r>
              <a:rPr lang="en-US" sz="1100" dirty="0">
                <a:latin typeface="Work Sans" pitchFamily="2" charset="77"/>
                <a:ea typeface="Courier New"/>
                <a:cs typeface="Courier New"/>
                <a:sym typeface="Courier New"/>
                <a:hlinkClick r:id="rId4"/>
              </a:rPr>
              <a:t>https://istio.io/latest/docs/setup/additional-setup/cni/</a:t>
            </a:r>
            <a:r>
              <a:rPr lang="en-US" sz="1100" dirty="0">
                <a:latin typeface="Work Sans" pitchFamily="2" charset="77"/>
                <a:ea typeface="Courier New"/>
                <a:cs typeface="Courier New"/>
                <a:sym typeface="Courier New"/>
              </a:rPr>
              <a:t> for reasons why CNI uses fewer privileges to work</a:t>
            </a:r>
          </a:p>
          <a:p>
            <a:pPr marL="0" lvl="0" indent="0">
              <a:lnSpc>
                <a:spcPct val="95000"/>
              </a:lnSpc>
              <a:buNone/>
            </a:pPr>
            <a:b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install.istio.io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/v1alpha1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kind: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IstioOperator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components: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dirty="0" err="1">
                <a:latin typeface="Courier New"/>
                <a:ea typeface="Courier New"/>
                <a:cs typeface="Courier New"/>
                <a:sym typeface="Courier New"/>
              </a:rPr>
              <a:t>cni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enabled: true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global: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tag: 1.13.2-distroless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5CBB88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878</Words>
  <Application>Microsoft Macintosh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Work Sans</vt:lpstr>
      <vt:lpstr>Work Sans SemiBold</vt:lpstr>
      <vt:lpstr>Arial</vt:lpstr>
      <vt:lpstr>Courier New</vt:lpstr>
      <vt:lpstr>Shift</vt:lpstr>
      <vt:lpstr>A Beginner’s Guide to following Istio’s security best practices</vt:lpstr>
      <vt:lpstr>Security best practices</vt:lpstr>
      <vt:lpstr>This is not a comprehensive guide</vt:lpstr>
      <vt:lpstr>mTLS should be the default traffic pattern in your service mesh*</vt:lpstr>
      <vt:lpstr>Not all traffic is captured by Envoy for inbound and outbound connections</vt:lpstr>
      <vt:lpstr>Control traffic to and from your sidecars</vt:lpstr>
      <vt:lpstr>Control traffic from your service mesh and Kubernetes cluster</vt:lpstr>
      <vt:lpstr>Disable automatic settings*</vt:lpstr>
      <vt:lpstr>Harden your environment</vt:lpstr>
      <vt:lpstr>RequestAuthentication and AuthorizationPolicy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Beginner’s Guide to following Istio’s security best practices</dc:title>
  <cp:lastModifiedBy>Jacob Delgado</cp:lastModifiedBy>
  <cp:revision>4</cp:revision>
  <dcterms:modified xsi:type="dcterms:W3CDTF">2022-04-11T21:52:29Z</dcterms:modified>
</cp:coreProperties>
</file>