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Raleway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5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aleway-italic.fntdata"/><Relationship Id="rId14" Type="http://schemas.openxmlformats.org/officeDocument/2006/relationships/slide" Target="slides/slide9.xml"/><Relationship Id="rId58" Type="http://schemas.openxmlformats.org/officeDocument/2006/relationships/font" Target="fonts/Raleway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de7b769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de7b769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103b7b8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103b7b8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de7b7696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de7b7696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de7b7696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de7b7696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31ff689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31ff689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3a62ca2d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3a62ca2d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3a62ca2d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3a62ca2d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df8acfa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df8acfa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e3fae11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e3fae11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e3fae11d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e3fae11d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3a62ca2d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3a62ca2d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e3fae11d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e3fae11d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3e3fae11d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3e3fae11d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e3fae11d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e3fae11d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2ce4d01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42ce4d01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f8e1ca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f8e1ca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3a62ca2d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3a62ca2d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f8e1cad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f8e1cad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f8e1cad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f8e1cad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3a62ca2d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3a62ca2d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e0c2c6b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e0c2c6b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3a62ca2d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3a62ca2d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d148fe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d148fe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cf7b4d2b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cf7b4d2b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cf7b4d2b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cf7b4d2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cf7b4d2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cf7b4d2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e3b960a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e3b960a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cf7b4d299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cf7b4d299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80f05411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80f05411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cf7b4d2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cf7b4d2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80f05411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80f0541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3a62ca2d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d3a62ca2d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8e1cad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f8e1cad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3a62ca2dc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3a62ca2d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3a62ca2dc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d3a62ca2dc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a7d35a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a7d35a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991eaa1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991eaa1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991eaa1d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991eaa1d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9db84b3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9db84b3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584af14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6584af14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8981625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8981625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6584af1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6584af1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f8e1cae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3f8e1cae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e7b769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de7b76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cf7b4d29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cf7b4d2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0e3b960a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0e3b960a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de7b769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de7b769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cf7b4d299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cf7b4d299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3a62ca2d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3a62ca2d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3133497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3133497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937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1697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1697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937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937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400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0388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1662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0091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2002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AA-SDT/TS-EAS-subteam-notes/wiki/Sub-Teams-and-Charges#current-standing-sub-teams" TargetMode="External"/><Relationship Id="rId4" Type="http://schemas.openxmlformats.org/officeDocument/2006/relationships/hyperlink" Target="https://github.com/SAA-SDT/TS-EAS-subteam-notes/wiki/Sub-Teams-and-Charges#current-standing-sub-teams" TargetMode="External"/><Relationship Id="rId5" Type="http://schemas.openxmlformats.org/officeDocument/2006/relationships/hyperlink" Target="mailto:ts-eas@archivists.org" TargetMode="External"/><Relationship Id="rId6" Type="http://schemas.openxmlformats.org/officeDocument/2006/relationships/hyperlink" Target="https://github.com/SAA-SDT/TS-EAS-subteam-notes/wiki/Meeting-Policies-and-Procedures" TargetMode="External"/><Relationship Id="rId7" Type="http://schemas.openxmlformats.org/officeDocument/2006/relationships/hyperlink" Target="https://github.com/joi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nnect.archivists.org/home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AA-SDT" TargetMode="External"/><Relationship Id="rId4" Type="http://schemas.openxmlformats.org/officeDocument/2006/relationships/hyperlink" Target="https://github.com/join" TargetMode="External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eac.staatsbibliothek-berlin.de/" TargetMode="External"/><Relationship Id="rId4" Type="http://schemas.openxmlformats.org/officeDocument/2006/relationships/hyperlink" Target="http://www.loc.gov/ead/" TargetMode="External"/><Relationship Id="rId5" Type="http://schemas.openxmlformats.org/officeDocument/2006/relationships/hyperlink" Target="https://listserv.loc.gov/cgi-bin/wa?A0=EAD" TargetMode="External"/><Relationship Id="rId6" Type="http://schemas.openxmlformats.org/officeDocument/2006/relationships/hyperlink" Target="http://listserv.loc.gov/cgi-bin/wa?SUBED1=ead&amp;amp;A=1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SAA-SDT/TS-EAS-subteam-notes/tree/master/eaccpf-subteam" TargetMode="External"/><Relationship Id="rId4" Type="http://schemas.openxmlformats.org/officeDocument/2006/relationships/hyperlink" Target="https://eac.staatsbibliothek-berlin.de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SAA-SDT/TS-EAS-subteam-notes/tree/master/functions-subteam/meeting-minute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SAA-SDT/TS-EAS-subteam-notes/tree/master/ead-subteam" TargetMode="External"/><Relationship Id="rId4" Type="http://schemas.openxmlformats.org/officeDocument/2006/relationships/hyperlink" Target="https://www.loc.gov/ead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orgs/SAA-SDT/project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TS-EAS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Tuesday 7th of October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6am PST / 7am MST / 8am CST / 9am EST/ 1 pm UTC / 2pm BST / 3pm CEST / 4pm EEST  / 6:30pm IST / 9pm CST / 11pm AEDT</a:t>
            </a:r>
            <a:endParaRPr sz="2300">
              <a:highlight>
                <a:srgbClr val="FFFF00"/>
              </a:highlight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554775" y="1126775"/>
            <a:ext cx="31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This meeting is being recorded!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with Standards Committee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/>
              <a:t>Anna Björnsson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John Shamgochian (assistant liaison)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(Dan Michelson, co-chair)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with Council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Teresa Mora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for our web pages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/>
              <a:t>Gerhard Müller, EAC webpage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Glenn Gardner, EAD webpage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to other sections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/>
              <a:t>???</a:t>
            </a:r>
            <a:r>
              <a:rPr lang="en" sz="1500"/>
              <a:t>, EAS Section (until next August)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Jonathan Kirkwood </a:t>
            </a:r>
            <a:r>
              <a:rPr lang="en" sz="1500"/>
              <a:t>, Collection Management Section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Liaison to Outreach team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937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other members of TS-EAS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729450" y="17203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 round!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812125" y="1011950"/>
            <a:ext cx="67227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will now take our new TS-EAS photo!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Karin: Introduction  to our different systems to use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r>
              <a:rPr lang="en"/>
              <a:t>TS-EAS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729450" y="1697875"/>
            <a:ext cx="7977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Four committee-wide meetings per year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Multiple subteams</a:t>
            </a:r>
            <a:r>
              <a:rPr lang="en" sz="1100"/>
              <a:t>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https://github.com/SAA-SDT/TS-EAS-subteam-notes/wiki/Sub-Teams-and-Charges#current-standing-sub-tea</a:t>
            </a:r>
            <a:r>
              <a:rPr lang="en" u="sng">
                <a:solidFill>
                  <a:schemeClr val="hlink"/>
                </a:solidFill>
                <a:hlinkClick r:id="rId4"/>
              </a:rPr>
              <a:t>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communication formats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Official TS-EAS listserv via SAA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E-mail to TS-EAS forwarded to the co-chairs (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ts-eas@archivists.org</a:t>
            </a:r>
            <a:r>
              <a:rPr lang="en" sz="1200"/>
              <a:t> 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Google Drive (for working documents)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GitHub (for meeting minutes,  schemas, and committee documentation)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Slack (new channel for TS-EAS, should subteams want to use Slack)</a:t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Check out the Handbook, particularly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https://github.com/SAA-SDT/TS-EAS-subteam-notes/wiki/Meeting-Policies-and-Procedures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Next steps:  make sure we have your</a:t>
            </a:r>
            <a:r>
              <a:rPr b="1" lang="en" sz="1400"/>
              <a:t> preferred email address</a:t>
            </a:r>
            <a:r>
              <a:rPr lang="en" sz="1400"/>
              <a:t> and </a:t>
            </a:r>
            <a:r>
              <a:rPr b="1" lang="en" sz="1400"/>
              <a:t>GitHub user account name</a:t>
            </a:r>
            <a:r>
              <a:rPr lang="en" sz="1400"/>
              <a:t>. If you do not use GitHub, you can create a free personal account by going here: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https://github.com/join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controls for the e-mails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https://connect.archivists.org/home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with your e-mail</a:t>
            </a:r>
            <a:endParaRPr/>
          </a:p>
        </p:txBody>
      </p:sp>
      <p:grpSp>
        <p:nvGrpSpPr>
          <p:cNvPr id="187" name="Google Shape;187;p30"/>
          <p:cNvGrpSpPr/>
          <p:nvPr/>
        </p:nvGrpSpPr>
        <p:grpSpPr>
          <a:xfrm>
            <a:off x="121725" y="1505225"/>
            <a:ext cx="8642325" cy="3396050"/>
            <a:chOff x="121725" y="1505225"/>
            <a:chExt cx="8642325" cy="3396050"/>
          </a:xfrm>
        </p:grpSpPr>
        <p:pic>
          <p:nvPicPr>
            <p:cNvPr id="188" name="Google Shape;188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1725" y="2296200"/>
              <a:ext cx="4376138" cy="166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33147" y="1505225"/>
              <a:ext cx="3830903" cy="166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35298" y="3657425"/>
              <a:ext cx="2428325" cy="12438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1" name="Google Shape;191;p30"/>
            <p:cNvCxnSpPr/>
            <p:nvPr/>
          </p:nvCxnSpPr>
          <p:spPr>
            <a:xfrm flipH="1" rot="10800000">
              <a:off x="1088900" y="2619775"/>
              <a:ext cx="3939300" cy="1056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2" name="Google Shape;192;p30"/>
            <p:cNvCxnSpPr/>
            <p:nvPr/>
          </p:nvCxnSpPr>
          <p:spPr>
            <a:xfrm>
              <a:off x="7391775" y="2261100"/>
              <a:ext cx="403500" cy="1678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" name="Google Shape;193;p30"/>
            <p:cNvSpPr/>
            <p:nvPr/>
          </p:nvSpPr>
          <p:spPr>
            <a:xfrm>
              <a:off x="7078068" y="4346217"/>
              <a:ext cx="693600" cy="99450"/>
            </a:xfrm>
            <a:custGeom>
              <a:rect b="b" l="l" r="r" t="t"/>
              <a:pathLst>
                <a:path extrusionOk="0" h="3978" w="27744">
                  <a:moveTo>
                    <a:pt x="2043" y="1402"/>
                  </a:moveTo>
                  <a:cubicBezTo>
                    <a:pt x="6057" y="1402"/>
                    <a:pt x="10071" y="1402"/>
                    <a:pt x="14085" y="1402"/>
                  </a:cubicBezTo>
                  <a:cubicBezTo>
                    <a:pt x="16220" y="1402"/>
                    <a:pt x="22597" y="1051"/>
                    <a:pt x="20491" y="1402"/>
                  </a:cubicBezTo>
                  <a:cubicBezTo>
                    <a:pt x="14762" y="2356"/>
                    <a:pt x="8835" y="2350"/>
                    <a:pt x="3068" y="1658"/>
                  </a:cubicBezTo>
                  <a:cubicBezTo>
                    <a:pt x="1320" y="1448"/>
                    <a:pt x="9438" y="-868"/>
                    <a:pt x="8193" y="377"/>
                  </a:cubicBezTo>
                  <a:cubicBezTo>
                    <a:pt x="6902" y="1668"/>
                    <a:pt x="11754" y="1246"/>
                    <a:pt x="13573" y="1402"/>
                  </a:cubicBezTo>
                  <a:cubicBezTo>
                    <a:pt x="16216" y="1629"/>
                    <a:pt x="24169" y="1914"/>
                    <a:pt x="21516" y="1914"/>
                  </a:cubicBezTo>
                  <a:cubicBezTo>
                    <a:pt x="20833" y="1914"/>
                    <a:pt x="24248" y="1914"/>
                    <a:pt x="23565" y="1914"/>
                  </a:cubicBezTo>
                  <a:cubicBezTo>
                    <a:pt x="22711" y="1914"/>
                    <a:pt x="20149" y="1914"/>
                    <a:pt x="21003" y="1914"/>
                  </a:cubicBezTo>
                  <a:cubicBezTo>
                    <a:pt x="23138" y="1914"/>
                    <a:pt x="29220" y="3046"/>
                    <a:pt x="27409" y="1914"/>
                  </a:cubicBezTo>
                  <a:cubicBezTo>
                    <a:pt x="19732" y="-2883"/>
                    <a:pt x="6651" y="8315"/>
                    <a:pt x="250" y="1914"/>
                  </a:cubicBezTo>
                  <a:cubicBezTo>
                    <a:pt x="-1171" y="493"/>
                    <a:pt x="4133" y="633"/>
                    <a:pt x="6143" y="633"/>
                  </a:cubicBezTo>
                  <a:cubicBezTo>
                    <a:pt x="10499" y="633"/>
                    <a:pt x="14854" y="633"/>
                    <a:pt x="19210" y="633"/>
                  </a:cubicBezTo>
                  <a:cubicBezTo>
                    <a:pt x="21261" y="633"/>
                    <a:pt x="27065" y="-250"/>
                    <a:pt x="25359" y="889"/>
                  </a:cubicBezTo>
                  <a:cubicBezTo>
                    <a:pt x="21500" y="3466"/>
                    <a:pt x="16163" y="2426"/>
                    <a:pt x="11523" y="2426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e-mail</a:t>
            </a:r>
            <a:r>
              <a:rPr lang="en"/>
              <a:t> for the e-mails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31"/>
          <p:cNvGrpSpPr/>
          <p:nvPr/>
        </p:nvGrpSpPr>
        <p:grpSpPr>
          <a:xfrm>
            <a:off x="52217" y="811475"/>
            <a:ext cx="9008059" cy="4332025"/>
            <a:chOff x="52217" y="811475"/>
            <a:chExt cx="9008059" cy="4332025"/>
          </a:xfrm>
        </p:grpSpPr>
        <p:pic>
          <p:nvPicPr>
            <p:cNvPr id="201" name="Google Shape;201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101" y="1402775"/>
              <a:ext cx="3661827" cy="1919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7751" y="811475"/>
              <a:ext cx="3122524" cy="2086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21118" y="3223625"/>
              <a:ext cx="2793856" cy="19198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4" name="Google Shape;204;p31"/>
            <p:cNvCxnSpPr/>
            <p:nvPr/>
          </p:nvCxnSpPr>
          <p:spPr>
            <a:xfrm flipH="1">
              <a:off x="2382825" y="1876775"/>
              <a:ext cx="640500" cy="3972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05" name="Google Shape;205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84346" y="1434800"/>
              <a:ext cx="1970972" cy="16192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6" name="Google Shape;206;p31"/>
            <p:cNvCxnSpPr/>
            <p:nvPr/>
          </p:nvCxnSpPr>
          <p:spPr>
            <a:xfrm>
              <a:off x="2799150" y="2402000"/>
              <a:ext cx="1402800" cy="768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" name="Google Shape;207;p31"/>
            <p:cNvCxnSpPr/>
            <p:nvPr/>
          </p:nvCxnSpPr>
          <p:spPr>
            <a:xfrm flipH="1">
              <a:off x="4695025" y="2709475"/>
              <a:ext cx="2985000" cy="1608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8" name="Google Shape;208;p31"/>
            <p:cNvCxnSpPr/>
            <p:nvPr/>
          </p:nvCxnSpPr>
          <p:spPr>
            <a:xfrm flipH="1" rot="10800000">
              <a:off x="5585475" y="1562975"/>
              <a:ext cx="454800" cy="9159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31"/>
            <p:cNvSpPr/>
            <p:nvPr/>
          </p:nvSpPr>
          <p:spPr>
            <a:xfrm>
              <a:off x="52217" y="2976747"/>
              <a:ext cx="623050" cy="198025"/>
            </a:xfrm>
            <a:custGeom>
              <a:rect b="b" l="l" r="r" t="t"/>
              <a:pathLst>
                <a:path extrusionOk="0" h="7921" w="24922">
                  <a:moveTo>
                    <a:pt x="9953" y="4681"/>
                  </a:moveTo>
                  <a:cubicBezTo>
                    <a:pt x="14726" y="5000"/>
                    <a:pt x="19522" y="4739"/>
                    <a:pt x="24301" y="4938"/>
                  </a:cubicBezTo>
                  <a:cubicBezTo>
                    <a:pt x="24922" y="4964"/>
                    <a:pt x="23122" y="5355"/>
                    <a:pt x="22508" y="5450"/>
                  </a:cubicBezTo>
                  <a:cubicBezTo>
                    <a:pt x="19543" y="5906"/>
                    <a:pt x="16540" y="6219"/>
                    <a:pt x="13540" y="6219"/>
                  </a:cubicBezTo>
                  <a:cubicBezTo>
                    <a:pt x="6985" y="6219"/>
                    <a:pt x="4212" y="2008"/>
                    <a:pt x="217" y="326"/>
                  </a:cubicBezTo>
                  <a:cubicBezTo>
                    <a:pt x="-652" y="-40"/>
                    <a:pt x="2096" y="-15"/>
                    <a:pt x="3035" y="70"/>
                  </a:cubicBezTo>
                  <a:cubicBezTo>
                    <a:pt x="5862" y="327"/>
                    <a:pt x="9453" y="749"/>
                    <a:pt x="10978" y="3144"/>
                  </a:cubicBezTo>
                  <a:cubicBezTo>
                    <a:pt x="13184" y="6610"/>
                    <a:pt x="18436" y="6956"/>
                    <a:pt x="22508" y="7500"/>
                  </a:cubicBezTo>
                  <a:cubicBezTo>
                    <a:pt x="23778" y="7670"/>
                    <a:pt x="21227" y="7500"/>
                    <a:pt x="19945" y="7500"/>
                  </a:cubicBezTo>
                  <a:cubicBezTo>
                    <a:pt x="17030" y="7500"/>
                    <a:pt x="9173" y="8792"/>
                    <a:pt x="11234" y="6731"/>
                  </a:cubicBezTo>
                  <a:cubicBezTo>
                    <a:pt x="12925" y="5040"/>
                    <a:pt x="16494" y="8165"/>
                    <a:pt x="18408" y="6731"/>
                  </a:cubicBezTo>
                  <a:cubicBezTo>
                    <a:pt x="19751" y="5725"/>
                    <a:pt x="14725" y="6638"/>
                    <a:pt x="13540" y="5450"/>
                  </a:cubicBezTo>
                  <a:cubicBezTo>
                    <a:pt x="12635" y="4543"/>
                    <a:pt x="16102" y="5450"/>
                    <a:pt x="17383" y="5450"/>
                  </a:cubicBezTo>
                  <a:cubicBezTo>
                    <a:pt x="18241" y="5450"/>
                    <a:pt x="14214" y="5099"/>
                    <a:pt x="14821" y="5706"/>
                  </a:cubicBezTo>
                  <a:cubicBezTo>
                    <a:pt x="15485" y="6370"/>
                    <a:pt x="18566" y="5860"/>
                    <a:pt x="17639" y="5706"/>
                  </a:cubicBezTo>
                  <a:cubicBezTo>
                    <a:pt x="16876" y="5579"/>
                    <a:pt x="14561" y="5450"/>
                    <a:pt x="15334" y="5450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0" name="Google Shape;210;p31"/>
            <p:cNvSpPr/>
            <p:nvPr/>
          </p:nvSpPr>
          <p:spPr>
            <a:xfrm>
              <a:off x="112379" y="3263084"/>
              <a:ext cx="748925" cy="115550"/>
            </a:xfrm>
            <a:custGeom>
              <a:rect b="b" l="l" r="r" t="t"/>
              <a:pathLst>
                <a:path extrusionOk="0" h="4622" w="29957">
                  <a:moveTo>
                    <a:pt x="7291" y="1427"/>
                  </a:moveTo>
                  <a:cubicBezTo>
                    <a:pt x="12341" y="1427"/>
                    <a:pt x="17357" y="402"/>
                    <a:pt x="22407" y="402"/>
                  </a:cubicBezTo>
                  <a:cubicBezTo>
                    <a:pt x="24800" y="402"/>
                    <a:pt x="31610" y="-609"/>
                    <a:pt x="29581" y="659"/>
                  </a:cubicBezTo>
                  <a:cubicBezTo>
                    <a:pt x="24945" y="3556"/>
                    <a:pt x="18614" y="1546"/>
                    <a:pt x="13184" y="915"/>
                  </a:cubicBezTo>
                  <a:cubicBezTo>
                    <a:pt x="11400" y="708"/>
                    <a:pt x="6007" y="659"/>
                    <a:pt x="7803" y="659"/>
                  </a:cubicBezTo>
                  <a:cubicBezTo>
                    <a:pt x="7849" y="659"/>
                    <a:pt x="26986" y="756"/>
                    <a:pt x="26763" y="1427"/>
                  </a:cubicBezTo>
                  <a:cubicBezTo>
                    <a:pt x="24913" y="6985"/>
                    <a:pt x="15195" y="3524"/>
                    <a:pt x="9341" y="3733"/>
                  </a:cubicBezTo>
                  <a:cubicBezTo>
                    <a:pt x="7285" y="3806"/>
                    <a:pt x="1162" y="3560"/>
                    <a:pt x="3191" y="3221"/>
                  </a:cubicBezTo>
                  <a:cubicBezTo>
                    <a:pt x="6503" y="2668"/>
                    <a:pt x="9840" y="2244"/>
                    <a:pt x="13184" y="1940"/>
                  </a:cubicBezTo>
                  <a:cubicBezTo>
                    <a:pt x="15227" y="1754"/>
                    <a:pt x="21384" y="1684"/>
                    <a:pt x="19333" y="1684"/>
                  </a:cubicBezTo>
                  <a:cubicBezTo>
                    <a:pt x="12999" y="1684"/>
                    <a:pt x="6518" y="1940"/>
                    <a:pt x="373" y="402"/>
                  </a:cubicBezTo>
                  <a:cubicBezTo>
                    <a:pt x="-1118" y="29"/>
                    <a:pt x="3454" y="263"/>
                    <a:pt x="4985" y="402"/>
                  </a:cubicBezTo>
                  <a:cubicBezTo>
                    <a:pt x="11960" y="1036"/>
                    <a:pt x="18990" y="659"/>
                    <a:pt x="25994" y="659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31"/>
            <p:cNvSpPr/>
            <p:nvPr/>
          </p:nvSpPr>
          <p:spPr>
            <a:xfrm>
              <a:off x="2811916" y="1607390"/>
              <a:ext cx="788350" cy="124700"/>
            </a:xfrm>
            <a:custGeom>
              <a:rect b="b" l="l" r="r" t="t"/>
              <a:pathLst>
                <a:path extrusionOk="0" h="4988" w="31534">
                  <a:moveTo>
                    <a:pt x="5125" y="2320"/>
                  </a:moveTo>
                  <a:cubicBezTo>
                    <a:pt x="11618" y="2320"/>
                    <a:pt x="18159" y="1993"/>
                    <a:pt x="24598" y="2832"/>
                  </a:cubicBezTo>
                  <a:cubicBezTo>
                    <a:pt x="26806" y="3120"/>
                    <a:pt x="32831" y="1767"/>
                    <a:pt x="31259" y="3345"/>
                  </a:cubicBezTo>
                  <a:cubicBezTo>
                    <a:pt x="27703" y="6915"/>
                    <a:pt x="21180" y="3241"/>
                    <a:pt x="16143" y="3088"/>
                  </a:cubicBezTo>
                  <a:cubicBezTo>
                    <a:pt x="12626" y="2981"/>
                    <a:pt x="7749" y="4877"/>
                    <a:pt x="5638" y="2063"/>
                  </a:cubicBezTo>
                  <a:cubicBezTo>
                    <a:pt x="4331" y="321"/>
                    <a:pt x="10503" y="-758"/>
                    <a:pt x="12043" y="782"/>
                  </a:cubicBezTo>
                  <a:cubicBezTo>
                    <a:pt x="14471" y="3210"/>
                    <a:pt x="5228" y="1807"/>
                    <a:pt x="1795" y="1807"/>
                  </a:cubicBezTo>
                  <a:cubicBezTo>
                    <a:pt x="0" y="1807"/>
                    <a:pt x="5387" y="1900"/>
                    <a:pt x="7175" y="2063"/>
                  </a:cubicBezTo>
                  <a:cubicBezTo>
                    <a:pt x="11357" y="2443"/>
                    <a:pt x="15552" y="2670"/>
                    <a:pt x="19730" y="3088"/>
                  </a:cubicBezTo>
                  <a:cubicBezTo>
                    <a:pt x="22123" y="3328"/>
                    <a:pt x="25571" y="5859"/>
                    <a:pt x="26904" y="3857"/>
                  </a:cubicBezTo>
                  <a:cubicBezTo>
                    <a:pt x="27129" y="3520"/>
                    <a:pt x="27027" y="3230"/>
                    <a:pt x="26647" y="3088"/>
                  </a:cubicBezTo>
                  <a:cubicBezTo>
                    <a:pt x="22961" y="1705"/>
                    <a:pt x="18798" y="2320"/>
                    <a:pt x="14861" y="2320"/>
                  </a:cubicBezTo>
                  <a:cubicBezTo>
                    <a:pt x="13066" y="2320"/>
                    <a:pt x="8211" y="3333"/>
                    <a:pt x="9481" y="2063"/>
                  </a:cubicBezTo>
                  <a:cubicBezTo>
                    <a:pt x="12144" y="-600"/>
                    <a:pt x="16988" y="1295"/>
                    <a:pt x="20754" y="1295"/>
                  </a:cubicBezTo>
                  <a:cubicBezTo>
                    <a:pt x="22550" y="1295"/>
                    <a:pt x="27405" y="281"/>
                    <a:pt x="26135" y="1551"/>
                  </a:cubicBezTo>
                  <a:cubicBezTo>
                    <a:pt x="21423" y="6263"/>
                    <a:pt x="12814" y="2063"/>
                    <a:pt x="6150" y="2063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31"/>
            <p:cNvSpPr/>
            <p:nvPr/>
          </p:nvSpPr>
          <p:spPr>
            <a:xfrm>
              <a:off x="5984430" y="1700547"/>
              <a:ext cx="741200" cy="139350"/>
            </a:xfrm>
            <a:custGeom>
              <a:rect b="b" l="l" r="r" t="t"/>
              <a:pathLst>
                <a:path extrusionOk="0" h="5574" w="29648">
                  <a:moveTo>
                    <a:pt x="4283" y="2949"/>
                  </a:moveTo>
                  <a:cubicBezTo>
                    <a:pt x="8041" y="2949"/>
                    <a:pt x="11798" y="2949"/>
                    <a:pt x="15556" y="2949"/>
                  </a:cubicBezTo>
                  <a:cubicBezTo>
                    <a:pt x="17777" y="2949"/>
                    <a:pt x="24324" y="2246"/>
                    <a:pt x="22218" y="2949"/>
                  </a:cubicBezTo>
                  <a:cubicBezTo>
                    <a:pt x="17357" y="4572"/>
                    <a:pt x="9138" y="7789"/>
                    <a:pt x="6845" y="3206"/>
                  </a:cubicBezTo>
                  <a:cubicBezTo>
                    <a:pt x="6120" y="1757"/>
                    <a:pt x="9842" y="1803"/>
                    <a:pt x="11457" y="1668"/>
                  </a:cubicBezTo>
                  <a:cubicBezTo>
                    <a:pt x="15121" y="1363"/>
                    <a:pt x="19872" y="-1441"/>
                    <a:pt x="22474" y="1156"/>
                  </a:cubicBezTo>
                  <a:cubicBezTo>
                    <a:pt x="24075" y="2753"/>
                    <a:pt x="18062" y="2212"/>
                    <a:pt x="15812" y="2437"/>
                  </a:cubicBezTo>
                  <a:cubicBezTo>
                    <a:pt x="10967" y="2922"/>
                    <a:pt x="6077" y="2693"/>
                    <a:pt x="1208" y="2693"/>
                  </a:cubicBezTo>
                  <a:cubicBezTo>
                    <a:pt x="0" y="2693"/>
                    <a:pt x="3607" y="2397"/>
                    <a:pt x="4795" y="2181"/>
                  </a:cubicBezTo>
                  <a:cubicBezTo>
                    <a:pt x="6568" y="1858"/>
                    <a:pt x="8374" y="1668"/>
                    <a:pt x="10176" y="1668"/>
                  </a:cubicBezTo>
                  <a:cubicBezTo>
                    <a:pt x="16071" y="1668"/>
                    <a:pt x="22798" y="-850"/>
                    <a:pt x="27854" y="2181"/>
                  </a:cubicBezTo>
                  <a:cubicBezTo>
                    <a:pt x="29685" y="3279"/>
                    <a:pt x="19570" y="3974"/>
                    <a:pt x="21705" y="3974"/>
                  </a:cubicBezTo>
                  <a:cubicBezTo>
                    <a:pt x="24358" y="3974"/>
                    <a:pt x="29648" y="6115"/>
                    <a:pt x="29648" y="3462"/>
                  </a:cubicBezTo>
                  <a:cubicBezTo>
                    <a:pt x="29648" y="3202"/>
                    <a:pt x="26287" y="3743"/>
                    <a:pt x="21193" y="3206"/>
                  </a:cubicBezTo>
                  <a:cubicBezTo>
                    <a:pt x="19486" y="3026"/>
                    <a:pt x="24624" y="2975"/>
                    <a:pt x="26317" y="2693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 and Mary: Welcome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https://github.com/SAA-SDT</a:t>
            </a:r>
            <a:r>
              <a:rPr lang="en"/>
              <a:t> </a:t>
            </a:r>
            <a:endParaRPr/>
          </a:p>
        </p:txBody>
      </p:sp>
      <p:sp>
        <p:nvSpPr>
          <p:cNvPr id="218" name="Google Shape;218;p32"/>
          <p:cNvSpPr txBox="1"/>
          <p:nvPr/>
        </p:nvSpPr>
        <p:spPr>
          <a:xfrm>
            <a:off x="0" y="4528500"/>
            <a:ext cx="9144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Next steps:  make sure we have your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preferred email address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GitHub user account name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If you do not use GitHub, you can create a free personal account by going here: </a:t>
            </a:r>
            <a:r>
              <a:rPr lang="en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https://github.com/join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221" y="1697875"/>
            <a:ext cx="4475979" cy="282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Drive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650" y="1505275"/>
            <a:ext cx="3775050" cy="27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0" y="4727075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Next steps:  make sure we have your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preferred email address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for Google Drive. You will then be added as a user.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roster list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5250"/>
            <a:ext cx="8839199" cy="97673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930450" y="3676925"/>
            <a:ext cx="7656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 </a:t>
            </a:r>
            <a:r>
              <a:rPr b="1" lang="en" sz="23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b="1" lang="en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edit any other rows except your own row!!!!!</a:t>
            </a:r>
            <a:endParaRPr b="1"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web pages and email list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EAC-CPF Official Home Page: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http://eac.staatsbibliothek-berlin.de/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EAD Official Home Page: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http://www.loc.gov/ead/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 (EAD/EAC-CPF) Listserv (electronic discussion list)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https://listserv.loc.gov/cgi-bin/wa?A0=EAD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 (EAD/EAC-CPF) List Subscription Settings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http://listserv.loc.gov/cgi-bin/wa?SUBED1=ead&amp;amp;A=1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245" name="Google Shape;245;p3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Anna: Standards Committee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 Committee</a:t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729450" y="1555925"/>
            <a:ext cx="80727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New Standards leadership: Dan Michelson and Heather Lember co-chairs</a:t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r>
              <a:rPr lang="en"/>
              <a:t>: EAS Section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 Section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updates from the EAS Section at this time.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Rhys</a:t>
            </a:r>
            <a:r>
              <a:rPr lang="en"/>
              <a:t>: EAC-CPF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Rebecca: Notes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EAC-CPF subteam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729450" y="1697875"/>
            <a:ext cx="76887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Focused on aligning with EAD and EAC-F for the submission.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Next step is creating and collecting examples, particularly how all three work together!</a:t>
            </a:r>
            <a:endParaRPr sz="15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Documentation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https://github.com/SAA-SDT/TS-EAS-subteam-notes/tree/master/eaccpf-subteam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https://eac.staatsbibliothek-berlin.de/</a:t>
            </a:r>
            <a:r>
              <a:rPr lang="en" sz="1300"/>
              <a:t> 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Karin: EAC-F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EAC-F Subteam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Finalisation for the submission is on-going!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Last edits in TL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Notes: </a:t>
            </a:r>
            <a:r>
              <a:rPr lang="en" sz="15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https://github.com/SAA-SDT/TS-EAS-subteam-notes/tree/master/functions-subteam/meeting-minutes</a:t>
            </a:r>
            <a:endParaRPr sz="15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729450" y="864300"/>
            <a:ext cx="72759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 (on behalf of Kerstin): EAD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EAD subteam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 focus on finalising updates to the Tag Library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Review done, transferring review results to GitHub ongoing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Bringing together examples (see more in all-Committee discussion points)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Next steps: continuing </a:t>
            </a:r>
            <a:r>
              <a:rPr lang="en" sz="1500"/>
              <a:t>work on</a:t>
            </a:r>
            <a:r>
              <a:rPr lang="en" sz="1500"/>
              <a:t> updated and new pages for the Best Practices Guide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Documentation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https://github.com/SAA-SDT/TS-EAS-subteam-notes/tree/master/ead-subteam</a:t>
            </a:r>
            <a:endParaRPr sz="1300">
              <a:solidFill>
                <a:schemeClr val="accent3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https://www.loc.gov/ead/</a:t>
            </a:r>
            <a:r>
              <a:rPr lang="en" sz="1300"/>
              <a:t>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Mark: Schema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Subteam</a:t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1697875"/>
            <a:ext cx="7688700" cy="2927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Responsible for creating and maintaining EAS schemas within GitHub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we regroup, our focus will be 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tidying up the Schematron repository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drafting new migration scripts for EAD4 / EAC-CPF3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work is structured and visible via GitHub Projects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https://github.com/orgs/SAA-SDT/projects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419025" y="940500"/>
            <a:ext cx="82371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Cory</a:t>
            </a:r>
            <a:r>
              <a:rPr lang="en"/>
              <a:t>: Outreach and Communications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Outreach Subteam</a:t>
            </a:r>
            <a:endParaRPr/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729450" y="1697875"/>
            <a:ext cx="7688700" cy="2927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Responsible for sharing information about TS-EAS work and standards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Expanded group membership finalized for current term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Brainstorming meeting held in September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Initial focus on community survey for Fall 2025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Developing outreach plan for research in Winter/Spring 2026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Available for collaborations with other teams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committee </a:t>
            </a:r>
            <a:br>
              <a:rPr lang="en"/>
            </a:br>
            <a:r>
              <a:rPr lang="en"/>
              <a:t>discussion points or updates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Karin: </a:t>
            </a:r>
            <a:r>
              <a:rPr lang="en"/>
              <a:t>Membership and introductions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3782400" y="3332100"/>
            <a:ext cx="1579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PHOTO TIME!!!!!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333" name="Google Shape;333;p52"/>
          <p:cNvSpPr txBox="1"/>
          <p:nvPr>
            <p:ph idx="4294967295" type="body"/>
          </p:nvPr>
        </p:nvSpPr>
        <p:spPr>
          <a:xfrm>
            <a:off x="729300" y="2657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Co-chairs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727650" y="1661075"/>
            <a:ext cx="77895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Call for members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Standards will be able to report in that for TS EAS: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7 reappointments and 1 new SAA and 3 new international is needed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your period is ending in 2026 we (Karin and Mary) will contact you!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Do you want to continue?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We need to know ASAP!</a:t>
            </a:r>
            <a:endParaRPr/>
          </a:p>
        </p:txBody>
      </p:sp>
      <p:sp>
        <p:nvSpPr>
          <p:cNvPr id="339" name="Google Shape;339;p53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idx="1" type="body"/>
          </p:nvPr>
        </p:nvSpPr>
        <p:spPr>
          <a:xfrm>
            <a:off x="727650" y="1661075"/>
            <a:ext cx="76887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available, TS-EAS co-chairs will be submitting a proposal for a session at the SAA Annual Meeting 2026 with the goal of announcing the approved </a:t>
            </a:r>
            <a:r>
              <a:rPr lang="en"/>
              <a:t>revisions</a:t>
            </a:r>
            <a:r>
              <a:rPr lang="en"/>
              <a:t> of EAS!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request from us co-chairs that you plan to be there!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Annual meeting for TS-EAS 2026 will be as this year on-line before the SAA annual meeting</a:t>
            </a:r>
            <a:endParaRPr/>
          </a:p>
        </p:txBody>
      </p:sp>
      <p:sp>
        <p:nvSpPr>
          <p:cNvPr id="345" name="Google Shape;345;p54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packet</a:t>
            </a:r>
            <a:endParaRPr/>
          </a:p>
        </p:txBody>
      </p:sp>
      <p:sp>
        <p:nvSpPr>
          <p:cNvPr id="351" name="Google Shape;351;p55"/>
          <p:cNvSpPr txBox="1"/>
          <p:nvPr>
            <p:ph idx="4294967295" type="body"/>
          </p:nvPr>
        </p:nvSpPr>
        <p:spPr>
          <a:xfrm>
            <a:off x="729300" y="2657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Karin and Mary</a:t>
            </a:r>
            <a:endParaRPr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we are and where we’re going</a:t>
            </a:r>
            <a:endParaRPr/>
          </a:p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729450" y="1697875"/>
            <a:ext cx="7688700" cy="3122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First draft of the submission packet will be sent to the Standards Committee by October 17th.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Took a slightly different approach with the document.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Layout and language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Reusing our small working groups result in August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Appendices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TL’s + schema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Other </a:t>
            </a:r>
            <a:r>
              <a:rPr lang="en" sz="1500"/>
              <a:t>helpful</a:t>
            </a:r>
            <a:r>
              <a:rPr lang="en" sz="1500"/>
              <a:t> document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 draft of the submission packet will be sent to the SAA Council by the Standards Committee in time for their February 17-19, 2026 meeting.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Hope to hear soon thereafter of approval!</a:t>
            </a:r>
            <a:endParaRPr sz="1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363" name="Google Shape;363;p57"/>
          <p:cNvSpPr txBox="1"/>
          <p:nvPr>
            <p:ph idx="4294967295" type="body"/>
          </p:nvPr>
        </p:nvSpPr>
        <p:spPr>
          <a:xfrm>
            <a:off x="729300" y="2657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small team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examples will be used and how</a:t>
            </a:r>
            <a:endParaRPr/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729450" y="1697875"/>
            <a:ext cx="7688700" cy="2927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Tag Library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Moving from element-based and attribute-based examples to encoding examples per </a:t>
            </a:r>
            <a:r>
              <a:rPr lang="en" sz="1500"/>
              <a:t>section</a:t>
            </a:r>
            <a:r>
              <a:rPr lang="en" sz="1500"/>
              <a:t> within the EAS structure, </a:t>
            </a:r>
            <a:r>
              <a:rPr lang="en" sz="1500"/>
              <a:t>i.e. &lt;control&gt;, identity section (&lt;identificationData&gt; in EAD), description section (entity and narrative elements in EAD), &lt;relations&gt;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These will be included in the Tag Libraries as an annex with references from the individual elements and attributes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Aim to have a core version (e.g. only mandatory elements, only essential attributes) and an extended version per example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Aim at using the same examples across all EAS when it comes to shared elements and attributes</a:t>
            </a:r>
            <a:endParaRPr sz="1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examples will be used and how</a:t>
            </a:r>
            <a:endParaRPr/>
          </a:p>
        </p:txBody>
      </p:sp>
      <p:sp>
        <p:nvSpPr>
          <p:cNvPr id="375" name="Google Shape;375;p59"/>
          <p:cNvSpPr txBox="1"/>
          <p:nvPr>
            <p:ph idx="1" type="body"/>
          </p:nvPr>
        </p:nvSpPr>
        <p:spPr>
          <a:xfrm>
            <a:off x="729450" y="1697875"/>
            <a:ext cx="7688700" cy="2927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Best Practices Guide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Keeping the </a:t>
            </a:r>
            <a:r>
              <a:rPr lang="en" sz="1500"/>
              <a:t>approach</a:t>
            </a:r>
            <a:r>
              <a:rPr lang="en" sz="1500"/>
              <a:t> of providing element and attribute encoding examples in context, illustrating potential alternative encoding approaches as applicable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Could be extended by encoding examples provided by the community (which would be marked as such for provenance transparency)</a:t>
            </a:r>
            <a:endParaRPr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381" name="Google Shape;381;p60"/>
          <p:cNvSpPr txBox="1"/>
          <p:nvPr>
            <p:ph idx="4294967295" type="body"/>
          </p:nvPr>
        </p:nvSpPr>
        <p:spPr>
          <a:xfrm>
            <a:off x="729300" y="2657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Mark</a:t>
            </a:r>
            <a:endParaRPr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other business items?</a:t>
            </a:r>
            <a:endParaRPr/>
          </a:p>
        </p:txBody>
      </p:sp>
      <p:sp>
        <p:nvSpPr>
          <p:cNvPr id="387" name="Google Shape;387;p61"/>
          <p:cNvSpPr txBox="1"/>
          <p:nvPr>
            <p:ph idx="4294967295" type="body"/>
          </p:nvPr>
        </p:nvSpPr>
        <p:spPr>
          <a:xfrm>
            <a:off x="729300" y="2657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members are leaving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Left by July/August 2025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Lara Michaels (Standards Committee liaison)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Lydia Tang (Council liaison)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Megan Mummy (Collection Management Section liaison to Outreach)</a:t>
            </a:r>
            <a:endParaRPr sz="13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TS-EAS!</a:t>
            </a:r>
            <a:endParaRPr/>
          </a:p>
        </p:txBody>
      </p:sp>
      <p:sp>
        <p:nvSpPr>
          <p:cNvPr id="393" name="Google Shape;393;p62"/>
          <p:cNvSpPr txBox="1"/>
          <p:nvPr/>
        </p:nvSpPr>
        <p:spPr>
          <a:xfrm>
            <a:off x="853025" y="2104150"/>
            <a:ext cx="7335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Next all TS-EAS meeting: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February (aim: time better for members in the timezones with more than +5 from GMT)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May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SAA Annual Meeting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October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/>
        </p:nvSpPr>
        <p:spPr>
          <a:xfrm>
            <a:off x="812125" y="1011950"/>
            <a:ext cx="67227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will now take one extra TS-EAS photo!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Thank you for your service!</a:t>
            </a:r>
            <a:endParaRPr sz="15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13" y="165025"/>
            <a:ext cx="4672265" cy="406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introduce yourself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Short intro with name, time zone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Do you get the emails sent to the TS-EAS email list?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Re-appointed members of TS-EAS (3 years)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1697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Mary Samouelian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Kerstin Arnold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Rhys </a:t>
            </a:r>
            <a:r>
              <a:rPr lang="en" sz="1500"/>
              <a:t>Elia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李彦霖  Yanlin Li 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937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Newest member(s) of TS-EAS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325" y="1621675"/>
            <a:ext cx="768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Rebecca Hamburgess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1 year appointment: Early-career member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Yogita Sharma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3 year appointment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Carmela Furio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3 year appointment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