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9071640" cy="2090880"/>
          </a:xfrm>
          <a:prstGeom prst="rect">
            <a:avLst/>
          </a:prstGeom>
        </p:spPr>
        <p:txBody>
          <a:bodyPr bIns="0" lIns="0" rIns="0" tIns="0" wrap="none"/>
          <a:p>
            <a:endParaRPr/>
          </a:p>
        </p:txBody>
      </p:sp>
      <p:sp>
        <p:nvSpPr>
          <p:cNvPr id="28" name="PlaceHolder 3"/>
          <p:cNvSpPr>
            <a:spLocks noGrp="1"/>
          </p:cNvSpPr>
          <p:nvPr>
            <p:ph type="body"/>
          </p:nvPr>
        </p:nvSpPr>
        <p:spPr>
          <a:xfrm>
            <a:off x="504000" y="4058640"/>
            <a:ext cx="907164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31" name="PlaceHolder 3"/>
          <p:cNvSpPr>
            <a:spLocks noGrp="1"/>
          </p:cNvSpPr>
          <p:nvPr>
            <p:ph type="body"/>
          </p:nvPr>
        </p:nvSpPr>
        <p:spPr>
          <a:xfrm>
            <a:off x="5151960" y="1769040"/>
            <a:ext cx="4426560" cy="2090880"/>
          </a:xfrm>
          <a:prstGeom prst="rect">
            <a:avLst/>
          </a:prstGeom>
        </p:spPr>
        <p:txBody>
          <a:bodyPr bIns="0" lIns="0" rIns="0" tIns="0" wrap="none"/>
          <a:p>
            <a:endParaRPr/>
          </a:p>
        </p:txBody>
      </p:sp>
      <p:sp>
        <p:nvSpPr>
          <p:cNvPr id="32" name="PlaceHolder 4"/>
          <p:cNvSpPr>
            <a:spLocks noGrp="1"/>
          </p:cNvSpPr>
          <p:nvPr>
            <p:ph type="body"/>
          </p:nvPr>
        </p:nvSpPr>
        <p:spPr>
          <a:xfrm>
            <a:off x="5151960" y="4058640"/>
            <a:ext cx="4426560" cy="2090880"/>
          </a:xfrm>
          <a:prstGeom prst="rect">
            <a:avLst/>
          </a:prstGeom>
        </p:spPr>
        <p:txBody>
          <a:bodyPr bIns="0" lIns="0" rIns="0" tIns="0" wrap="none"/>
          <a:p>
            <a:endParaRPr/>
          </a:p>
        </p:txBody>
      </p:sp>
      <p:sp>
        <p:nvSpPr>
          <p:cNvPr id="33" name="PlaceHolder 5"/>
          <p:cNvSpPr>
            <a:spLocks noGrp="1"/>
          </p:cNvSpPr>
          <p:nvPr>
            <p:ph type="body"/>
          </p:nvPr>
        </p:nvSpPr>
        <p:spPr>
          <a:xfrm>
            <a:off x="504000" y="4058640"/>
            <a:ext cx="442656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36" name="PlaceHolder 3"/>
          <p:cNvSpPr>
            <a:spLocks noGrp="1"/>
          </p:cNvSpPr>
          <p:nvPr>
            <p:ph type="body"/>
          </p:nvPr>
        </p:nvSpPr>
        <p:spPr>
          <a:xfrm>
            <a:off x="5151960" y="1769040"/>
            <a:ext cx="4426560" cy="2090880"/>
          </a:xfrm>
          <a:prstGeom prst="rect">
            <a:avLst/>
          </a:prstGeom>
        </p:spPr>
        <p:txBody>
          <a:bodyPr bIns="0" lIns="0" rIns="0" tIns="0" wrap="none"/>
          <a:p>
            <a:endParaRPr/>
          </a:p>
        </p:txBody>
      </p:sp>
      <p:pic>
        <p:nvPicPr>
          <p:cNvPr descr="" id="37" name=""/>
          <p:cNvPicPr/>
          <p:nvPr/>
        </p:nvPicPr>
        <p:blipFill>
          <a:blip r:embed="rId2"/>
          <a:stretch>
            <a:fillRect/>
          </a:stretch>
        </p:blipFill>
        <p:spPr>
          <a:xfrm>
            <a:off x="6054840" y="4058640"/>
            <a:ext cx="2620440" cy="2090880"/>
          </a:xfrm>
          <a:prstGeom prst="rect">
            <a:avLst/>
          </a:prstGeom>
          <a:ln>
            <a:noFill/>
          </a:ln>
        </p:spPr>
      </p:pic>
      <p:pic>
        <p:nvPicPr>
          <p:cNvPr descr="" id="38" name=""/>
          <p:cNvPicPr/>
          <p:nvPr/>
        </p:nvPicPr>
        <p:blipFill>
          <a:blip r:embed="rId3"/>
          <a:stretch>
            <a:fillRect/>
          </a:stretch>
        </p:blipFill>
        <p:spPr>
          <a:xfrm>
            <a:off x="1406880" y="4058640"/>
            <a:ext cx="2620440" cy="20908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9071640" cy="43844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426560" cy="4384440"/>
          </a:xfrm>
          <a:prstGeom prst="rect">
            <a:avLst/>
          </a:prstGeom>
        </p:spPr>
        <p:txBody>
          <a:bodyPr bIns="0" lIns="0" rIns="0" tIns="0" wrap="none"/>
          <a:p>
            <a:endParaRPr/>
          </a:p>
        </p:txBody>
      </p:sp>
      <p:sp>
        <p:nvSpPr>
          <p:cNvPr id="11" name="PlaceHolder 3"/>
          <p:cNvSpPr>
            <a:spLocks noGrp="1"/>
          </p:cNvSpPr>
          <p:nvPr>
            <p:ph type="body"/>
          </p:nvPr>
        </p:nvSpPr>
        <p:spPr>
          <a:xfrm>
            <a:off x="5151960" y="1769040"/>
            <a:ext cx="4426560" cy="43844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16" name="PlaceHolder 3"/>
          <p:cNvSpPr>
            <a:spLocks noGrp="1"/>
          </p:cNvSpPr>
          <p:nvPr>
            <p:ph type="body"/>
          </p:nvPr>
        </p:nvSpPr>
        <p:spPr>
          <a:xfrm>
            <a:off x="504000" y="4058640"/>
            <a:ext cx="4426560" cy="2090880"/>
          </a:xfrm>
          <a:prstGeom prst="rect">
            <a:avLst/>
          </a:prstGeom>
        </p:spPr>
        <p:txBody>
          <a:bodyPr bIns="0" lIns="0" rIns="0" tIns="0" wrap="none"/>
          <a:p>
            <a:endParaRPr/>
          </a:p>
        </p:txBody>
      </p:sp>
      <p:sp>
        <p:nvSpPr>
          <p:cNvPr id="17" name="PlaceHolder 4"/>
          <p:cNvSpPr>
            <a:spLocks noGrp="1"/>
          </p:cNvSpPr>
          <p:nvPr>
            <p:ph type="body"/>
          </p:nvPr>
        </p:nvSpPr>
        <p:spPr>
          <a:xfrm>
            <a:off x="5151960" y="1769040"/>
            <a:ext cx="4426560" cy="43844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426560" cy="4384440"/>
          </a:xfrm>
          <a:prstGeom prst="rect">
            <a:avLst/>
          </a:prstGeom>
        </p:spPr>
        <p:txBody>
          <a:bodyPr bIns="0" lIns="0" rIns="0" tIns="0" wrap="none"/>
          <a:p>
            <a:endParaRPr/>
          </a:p>
        </p:txBody>
      </p:sp>
      <p:sp>
        <p:nvSpPr>
          <p:cNvPr id="20" name="PlaceHolder 3"/>
          <p:cNvSpPr>
            <a:spLocks noGrp="1"/>
          </p:cNvSpPr>
          <p:nvPr>
            <p:ph type="body"/>
          </p:nvPr>
        </p:nvSpPr>
        <p:spPr>
          <a:xfrm>
            <a:off x="5151960" y="1769040"/>
            <a:ext cx="4426560" cy="2090880"/>
          </a:xfrm>
          <a:prstGeom prst="rect">
            <a:avLst/>
          </a:prstGeom>
        </p:spPr>
        <p:txBody>
          <a:bodyPr bIns="0" lIns="0" rIns="0" tIns="0" wrap="none"/>
          <a:p>
            <a:endParaRPr/>
          </a:p>
        </p:txBody>
      </p:sp>
      <p:sp>
        <p:nvSpPr>
          <p:cNvPr id="21" name="PlaceHolder 4"/>
          <p:cNvSpPr>
            <a:spLocks noGrp="1"/>
          </p:cNvSpPr>
          <p:nvPr>
            <p:ph type="body"/>
          </p:nvPr>
        </p:nvSpPr>
        <p:spPr>
          <a:xfrm>
            <a:off x="5151960" y="4058640"/>
            <a:ext cx="442656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426560" cy="2090880"/>
          </a:xfrm>
          <a:prstGeom prst="rect">
            <a:avLst/>
          </a:prstGeom>
        </p:spPr>
        <p:txBody>
          <a:bodyPr bIns="0" lIns="0" rIns="0" tIns="0" wrap="none"/>
          <a:p>
            <a:endParaRPr/>
          </a:p>
        </p:txBody>
      </p:sp>
      <p:sp>
        <p:nvSpPr>
          <p:cNvPr id="24" name="PlaceHolder 3"/>
          <p:cNvSpPr>
            <a:spLocks noGrp="1"/>
          </p:cNvSpPr>
          <p:nvPr>
            <p:ph type="body"/>
          </p:nvPr>
        </p:nvSpPr>
        <p:spPr>
          <a:xfrm>
            <a:off x="5151960" y="1769040"/>
            <a:ext cx="4426560" cy="2090880"/>
          </a:xfrm>
          <a:prstGeom prst="rect">
            <a:avLst/>
          </a:prstGeom>
        </p:spPr>
        <p:txBody>
          <a:bodyPr bIns="0" lIns="0" rIns="0" tIns="0" wrap="none"/>
          <a:p>
            <a:endParaRPr/>
          </a:p>
        </p:txBody>
      </p:sp>
      <p:sp>
        <p:nvSpPr>
          <p:cNvPr id="25" name="PlaceHolder 4"/>
          <p:cNvSpPr>
            <a:spLocks noGrp="1"/>
          </p:cNvSpPr>
          <p:nvPr>
            <p:ph type="body"/>
          </p:nvPr>
        </p:nvSpPr>
        <p:spPr>
          <a:xfrm>
            <a:off x="504000" y="4058640"/>
            <a:ext cx="907092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365AD3D0-148D-4553-9314-6C3B81A36576}"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anchor="ctr" bIns="0" lIns="0" rIns="0" tIns="0" wrap="none"/>
          <a:p>
            <a:pPr algn="ctr"/>
            <a:r>
              <a:rPr lang="en-US"/>
              <a:t>Background Info - Problem</a:t>
            </a:r>
            <a:endParaRPr/>
          </a:p>
        </p:txBody>
      </p:sp>
      <p:sp>
        <p:nvSpPr>
          <p:cNvPr id="40" name="TextShape 2"/>
          <p:cNvSpPr txBox="1"/>
          <p:nvPr/>
        </p:nvSpPr>
        <p:spPr>
          <a:xfrm>
            <a:off x="504000" y="1769040"/>
            <a:ext cx="9071640" cy="4384440"/>
          </a:xfrm>
          <a:prstGeom prst="rect">
            <a:avLst/>
          </a:prstGeom>
        </p:spPr>
        <p:txBody>
          <a:bodyPr anchor="ctr" bIns="0" lIns="0" rIns="0" tIns="0" wrap="none"/>
          <a:p>
            <a:pPr>
              <a:buSzPct val="25000"/>
              <a:buFont typeface="StarSymbol"/>
              <a:buChar char=""/>
            </a:pPr>
            <a:r>
              <a:rPr lang="en-US"/>
              <a:t>The Problem: Finding sources of random numbers for:</a:t>
            </a:r>
            <a:endParaRPr/>
          </a:p>
          <a:p>
            <a:pPr>
              <a:buSzPct val="25000"/>
              <a:buFont typeface="StarSymbol"/>
              <a:buChar char=""/>
            </a:pPr>
            <a:endParaRPr/>
          </a:p>
          <a:p>
            <a:pPr lvl="2">
              <a:buSzPct val="25000"/>
              <a:buFont typeface="StarSymbol"/>
              <a:buChar char=""/>
            </a:pPr>
            <a:r>
              <a:rPr lang="en-US"/>
              <a:t>One-time Pads</a:t>
            </a:r>
            <a:endParaRPr/>
          </a:p>
          <a:p>
            <a:pPr lvl="2">
              <a:buSzPct val="25000"/>
              <a:buFont typeface="StarSymbol"/>
              <a:buChar char=""/>
            </a:pPr>
            <a:r>
              <a:rPr lang="en-US"/>
              <a:t>Key Generation</a:t>
            </a:r>
            <a:endParaRPr/>
          </a:p>
          <a:p>
            <a:pPr lvl="2">
              <a:buSzPct val="25000"/>
              <a:buFont typeface="StarSymbol"/>
              <a:buChar char=""/>
            </a:pPr>
            <a:r>
              <a:rPr lang="en-US"/>
              <a:t>Monte-Carlo Simulation</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anchor="ctr" bIns="0" lIns="0" rIns="0" tIns="0" wrap="none"/>
          <a:p>
            <a:pPr algn="ctr"/>
            <a:r>
              <a:rPr lang="en-US"/>
              <a:t>Schedule</a:t>
            </a:r>
            <a:endParaRPr/>
          </a:p>
        </p:txBody>
      </p:sp>
      <p:sp>
        <p:nvSpPr>
          <p:cNvPr id="58"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As of now, the hardware and software are both functional and validated. The minimum schedule requirements have been met. This leaves...</a:t>
            </a:r>
            <a:endParaRPr/>
          </a:p>
          <a:p>
            <a:pPr lvl="2">
              <a:buSzPct val="25000"/>
              <a:buFont typeface="StarSymbol"/>
              <a:buChar char=""/>
            </a:pPr>
            <a:r>
              <a:rPr lang="en-US"/>
              <a:t>Polishing hardware. Perhaps solder a few examples onto PCBs.</a:t>
            </a:r>
            <a:endParaRPr/>
          </a:p>
          <a:p>
            <a:pPr lvl="2">
              <a:buSzPct val="25000"/>
              <a:buFont typeface="StarSymbol"/>
              <a:buChar char=""/>
            </a:pPr>
            <a:r>
              <a:rPr lang="en-US"/>
              <a:t>Polishing software. Get bitstream into a /dev/ file, clean up perl script to use as a driver.</a:t>
            </a:r>
            <a:endParaRPr/>
          </a:p>
          <a:p>
            <a:pPr lvl="2">
              <a:buSzPct val="25000"/>
              <a:buFont typeface="StarSymbol"/>
              <a:buChar char=""/>
            </a:pPr>
            <a:r>
              <a:rPr lang="en-US"/>
              <a:t>Extra testing. Perhaps investigate parallelizing the implementation. (This was scheduled as part of the initial design, but working out the bugs proved more difficult than anticipated and dealing with correlation of multiple streams in parallel would likely present similar problems that needed to be addressed).</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anchor="ctr" bIns="0" lIns="0" rIns="0" tIns="0" wrap="none"/>
          <a:p>
            <a:pPr algn="ctr"/>
            <a:r>
              <a:rPr lang="en-US"/>
              <a:t>Budget/Manufacturability</a:t>
            </a:r>
            <a:endParaRPr/>
          </a:p>
        </p:txBody>
      </p:sp>
      <p:sp>
        <p:nvSpPr>
          <p:cNvPr id="60"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devices don't, strictly speaking, lend themselves to mass manufacture:</a:t>
            </a:r>
            <a:endParaRPr/>
          </a:p>
          <a:p>
            <a:pPr lvl="2">
              <a:buSzPct val="25000"/>
              <a:buFont typeface="StarSymbol"/>
              <a:buChar char=""/>
            </a:pPr>
            <a:r>
              <a:rPr lang="en-US"/>
              <a:t>Each noise source has a different peak-to-peak amplitude. This requires modification of the gain for each device, unless...</a:t>
            </a:r>
            <a:endParaRPr/>
          </a:p>
          <a:p>
            <a:pPr lvl="3">
              <a:buSzPct val="25000"/>
              <a:buFont typeface="StarSymbol"/>
              <a:buChar char=""/>
            </a:pPr>
            <a:r>
              <a:rPr lang="en-US"/>
              <a:t>A high gain is used regardless of initial noise floor. The design currently implements this strategy, but it is unknown whether it presents any hidden problems.</a:t>
            </a:r>
            <a:endParaRPr/>
          </a:p>
          <a:p>
            <a:pPr lvl="2">
              <a:buSzPct val="25000"/>
              <a:buFont typeface="StarSymbol"/>
              <a:buChar char=""/>
            </a:pPr>
            <a:r>
              <a:rPr lang="en-US"/>
              <a:t>Per 1000 device budget TBD.</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anchor="ctr" bIns="0" lIns="0" rIns="0" tIns="0" wrap="none"/>
          <a:p>
            <a:pPr algn="ctr"/>
            <a:r>
              <a:rPr lang="en-US"/>
              <a:t>Notes</a:t>
            </a:r>
            <a:endParaRPr/>
          </a:p>
        </p:txBody>
      </p:sp>
      <p:sp>
        <p:nvSpPr>
          <p:cNvPr id="6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Schedule slipped, because getting a debiased output stream proved difficult.</a:t>
            </a:r>
            <a:endParaRPr/>
          </a:p>
          <a:p>
            <a:pPr>
              <a:buSzPct val="25000"/>
              <a:buFont typeface="StarSymbol"/>
              <a:buChar char=""/>
            </a:pPr>
            <a:r>
              <a:rPr lang="en-US"/>
              <a:t>This design needs a Cryptographically Secure Pseudo-Random Number Generator (CSPRNG) bitstream to “mop up” any left-over bias from the random bitstream provided by the hardware.</a:t>
            </a:r>
            <a:endParaRPr/>
          </a:p>
          <a:p>
            <a:pPr lvl="1">
              <a:buSzPct val="25000"/>
              <a:buFont typeface="StarSymbol"/>
              <a:buChar char=""/>
            </a:pPr>
            <a:r>
              <a:rPr lang="en-US"/>
              <a:t>This project intended to sidestep the need for a PRNG at all, but research has shown that many hardware RNGs perform this “mop up” routine anyway as a matter of properly conditioning the final bitstream.</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p:spPr>
        <p:txBody>
          <a:bodyPr anchor="ctr" bIns="0" lIns="0" rIns="0" tIns="0" wrap="none"/>
          <a:p>
            <a:pPr algn="ctr"/>
            <a:r>
              <a:rPr lang="en-US"/>
              <a:t>Conclusions</a:t>
            </a:r>
            <a:endParaRPr/>
          </a:p>
        </p:txBody>
      </p:sp>
      <p:sp>
        <p:nvSpPr>
          <p:cNvPr id="6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As of now, the device passes all RNG tests thrown at it:</a:t>
            </a:r>
            <a:endParaRPr/>
          </a:p>
          <a:p>
            <a:pPr lvl="1">
              <a:buSzPct val="25000"/>
              <a:buFont typeface="StarSymbol"/>
              <a:buChar char=""/>
            </a:pPr>
            <a:r>
              <a:rPr lang="en-US"/>
              <a:t>Chi-Squared distribution looks good</a:t>
            </a:r>
            <a:endParaRPr/>
          </a:p>
          <a:p>
            <a:pPr lvl="1">
              <a:buSzPct val="25000"/>
              <a:buFont typeface="StarSymbol"/>
              <a:buChar char=""/>
            </a:pPr>
            <a:r>
              <a:rPr lang="en-US"/>
              <a:t>No serial correlation</a:t>
            </a:r>
            <a:endParaRPr/>
          </a:p>
          <a:p>
            <a:pPr lvl="1">
              <a:buSzPct val="25000"/>
              <a:buFont typeface="StarSymbol"/>
              <a:buChar char=""/>
            </a:pPr>
            <a:r>
              <a:rPr lang="en-US"/>
              <a:t>Good simulated values for pi</a:t>
            </a:r>
            <a:endParaRPr/>
          </a:p>
          <a:p>
            <a:pPr lvl="1">
              <a:buSzPct val="25000"/>
              <a:buFont typeface="StarSymbol"/>
              <a:buChar char=""/>
            </a:pPr>
            <a:r>
              <a:rPr lang="en-US"/>
              <a:t>No failures in dieharder</a:t>
            </a:r>
            <a:endParaRPr/>
          </a:p>
          <a:p>
            <a:pPr>
              <a:buSzPct val="25000"/>
              <a:buFont typeface="StarSymbol"/>
              <a:buChar char=""/>
            </a:pPr>
            <a:r>
              <a:rPr lang="en-US"/>
              <a:t>Powerpoints are boring. Let's hook this thing up to a scope and look at some pretty waveforms!</a:t>
            </a:r>
            <a:endParaRPr/>
          </a:p>
          <a:p>
            <a:pPr>
              <a:buSzPct val="25000"/>
              <a:buFont typeface="StarSymbol"/>
              <a:buChar char=""/>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anchor="ctr" bIns="0" lIns="0" rIns="0" tIns="0" wrap="none"/>
          <a:p>
            <a:pPr algn="ctr"/>
            <a:r>
              <a:rPr lang="en-US"/>
              <a:t>Background Info - Solution</a:t>
            </a:r>
            <a:endParaRPr/>
          </a:p>
        </p:txBody>
      </p:sp>
      <p:sp>
        <p:nvSpPr>
          <p:cNvPr id="42"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The tried and tested solution:</a:t>
            </a:r>
            <a:endParaRPr/>
          </a:p>
          <a:p>
            <a:pPr lvl="2">
              <a:buSzPct val="25000"/>
              <a:buFont typeface="StarSymbol"/>
              <a:buChar char=""/>
            </a:pPr>
            <a:r>
              <a:rPr lang="en-US"/>
              <a:t>Noise sources such as avalanche noise, shot noise, and thermal noise are appropriately conditioned into a stream of random bits.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anchor="ctr" bIns="0" lIns="0" rIns="0" tIns="0" wrap="none"/>
          <a:p>
            <a:pPr algn="ctr"/>
            <a:r>
              <a:rPr lang="en-US"/>
              <a:t>Background Info - Interfaces</a:t>
            </a:r>
            <a:endParaRPr/>
          </a:p>
        </p:txBody>
      </p:sp>
      <p:sp>
        <p:nvSpPr>
          <p:cNvPr id="44"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Interface Impacts:</a:t>
            </a:r>
            <a:endParaRPr/>
          </a:p>
          <a:p>
            <a:pPr lvl="2">
              <a:buSzPct val="25000"/>
              <a:buFont typeface="StarSymbol"/>
              <a:buChar char=""/>
            </a:pPr>
            <a:r>
              <a:rPr lang="en-US"/>
              <a:t>Environmental: None</a:t>
            </a:r>
            <a:endParaRPr/>
          </a:p>
          <a:p>
            <a:pPr lvl="2">
              <a:buSzPct val="25000"/>
              <a:buFont typeface="StarSymbol"/>
              <a:buChar char=""/>
            </a:pPr>
            <a:r>
              <a:rPr lang="en-US"/>
              <a:t>Health: None</a:t>
            </a:r>
            <a:endParaRPr/>
          </a:p>
          <a:p>
            <a:pPr lvl="2">
              <a:buSzPct val="25000"/>
              <a:buFont typeface="StarSymbol"/>
              <a:buChar char=""/>
            </a:pPr>
            <a:r>
              <a:rPr lang="en-US"/>
              <a:t>Ethical: None</a:t>
            </a:r>
            <a:endParaRPr/>
          </a:p>
          <a:p>
            <a:pPr lvl="2">
              <a:buSzPct val="25000"/>
              <a:buFont typeface="StarSymbol"/>
              <a:buChar char=""/>
            </a:pPr>
            <a:r>
              <a:rPr lang="en-US"/>
              <a:t>Manufacturability: Every noise source is different. Requires customized hardware to condition.</a:t>
            </a:r>
            <a:endParaRPr/>
          </a:p>
          <a:p>
            <a:pPr lvl="2">
              <a:buSzPct val="25000"/>
              <a:buFont typeface="StarSymbol"/>
              <a:buChar char=""/>
            </a:pPr>
            <a:r>
              <a:rPr lang="en-US"/>
              <a:t>Social/Safety: Should this hardware be incorporated into cryptographic modules, the safety of the data and those involved are at risk should any bugs be found.</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anchor="ctr" bIns="0" lIns="0" rIns="0" tIns="0" wrap="none"/>
          <a:p>
            <a:pPr algn="ctr"/>
            <a:r>
              <a:rPr lang="en-US"/>
              <a:t>Design Details – Block Diagram</a:t>
            </a:r>
            <a:endParaRPr/>
          </a:p>
        </p:txBody>
      </p:sp>
      <p:pic>
        <p:nvPicPr>
          <p:cNvPr descr="" id="46" name=""/>
          <p:cNvPicPr/>
          <p:nvPr/>
        </p:nvPicPr>
        <p:blipFill>
          <a:blip r:embed="rId1"/>
          <a:stretch>
            <a:fillRect/>
          </a:stretch>
        </p:blipFill>
        <p:spPr>
          <a:xfrm>
            <a:off x="1267200" y="1447200"/>
            <a:ext cx="7328160" cy="531936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anchor="ctr" bIns="0" lIns="0" rIns="0" tIns="0" wrap="none"/>
          <a:p>
            <a:pPr algn="ctr"/>
            <a:r>
              <a:rPr lang="en-US"/>
              <a:t>Design Details - Schematic</a:t>
            </a:r>
            <a:endParaRPr/>
          </a:p>
        </p:txBody>
      </p:sp>
      <p:pic>
        <p:nvPicPr>
          <p:cNvPr descr="" id="48" name=""/>
          <p:cNvPicPr/>
          <p:nvPr/>
        </p:nvPicPr>
        <p:blipFill>
          <a:blip r:embed="rId1"/>
          <a:stretch>
            <a:fillRect/>
          </a:stretch>
        </p:blipFill>
        <p:spPr>
          <a:xfrm>
            <a:off x="182880" y="1509480"/>
            <a:ext cx="9690120" cy="48913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anchor="ctr" bIns="0" lIns="0" rIns="0" tIns="0" wrap="none"/>
          <a:p>
            <a:pPr algn="ctr"/>
            <a:r>
              <a:rPr lang="en-US"/>
              <a:t>Design Details – Driver part 1</a:t>
            </a:r>
            <a:endParaRPr/>
          </a:p>
        </p:txBody>
      </p:sp>
      <p:sp>
        <p:nvSpPr>
          <p:cNvPr id="50" name="TextShape 2"/>
          <p:cNvSpPr txBox="1"/>
          <p:nvPr/>
        </p:nvSpPr>
        <p:spPr>
          <a:xfrm>
            <a:off x="504000" y="1463040"/>
            <a:ext cx="9280080" cy="5977440"/>
          </a:xfrm>
          <a:prstGeom prst="rect">
            <a:avLst/>
          </a:prstGeom>
        </p:spPr>
        <p:txBody>
          <a:bodyPr bIns="45000" lIns="90000" rIns="90000" tIns="45000" wrap="none"/>
          <a:p>
            <a:r>
              <a:rPr lang="en-US"/>
              <a:t>#!/usr/bin/env perl</a:t>
            </a:r>
            <a:endParaRPr/>
          </a:p>
          <a:p>
            <a:endParaRPr/>
          </a:p>
          <a:p>
            <a:r>
              <a:rPr lang="en-US"/>
              <a:t>use warnings;</a:t>
            </a:r>
            <a:endParaRPr/>
          </a:p>
          <a:p>
            <a:r>
              <a:rPr lang="en-US"/>
              <a:t>use strict;</a:t>
            </a:r>
            <a:endParaRPr/>
          </a:p>
          <a:p>
            <a:endParaRPr/>
          </a:p>
          <a:p>
            <a:r>
              <a:rPr lang="en-US"/>
              <a:t>use Device::SerialPort;</a:t>
            </a:r>
            <a:endParaRPr/>
          </a:p>
          <a:p>
            <a:r>
              <a:rPr lang="en-US"/>
              <a:t>use Bytes::Random::Secure;</a:t>
            </a:r>
            <a:endParaRPr/>
          </a:p>
          <a:p>
            <a:endParaRPr/>
          </a:p>
          <a:p>
            <a:r>
              <a:rPr lang="en-US"/>
              <a:t># Set up the arduino.</a:t>
            </a:r>
            <a:endParaRPr/>
          </a:p>
          <a:p>
            <a:r>
              <a:rPr lang="en-US"/>
              <a:t>my $arduino = Device::SerialPort-&gt;new("/dev/ttyACM0") || </a:t>
            </a:r>
            <a:endParaRPr/>
          </a:p>
          <a:p>
            <a:r>
              <a:rPr lang="en-US"/>
              <a:t>die "Can't open serial port.\n";</a:t>
            </a:r>
            <a:endParaRPr/>
          </a:p>
          <a:p>
            <a:endParaRPr/>
          </a:p>
          <a:p>
            <a:r>
              <a:rPr lang="en-US"/>
              <a:t>$arduino-&gt;baudrate(115200);</a:t>
            </a:r>
            <a:endParaRPr/>
          </a:p>
          <a:p>
            <a:r>
              <a:rPr lang="en-US"/>
              <a:t>$arduino-&gt;databits(8);</a:t>
            </a:r>
            <a:endParaRPr/>
          </a:p>
          <a:p>
            <a:r>
              <a:rPr lang="en-US"/>
              <a:t>$arduino-&gt;parity('none');</a:t>
            </a:r>
            <a:endParaRPr/>
          </a:p>
          <a:p>
            <a:r>
              <a:rPr lang="en-US"/>
              <a:t>$arduino-&gt;stopbits(1);</a:t>
            </a:r>
            <a:endParaRPr/>
          </a:p>
          <a:p>
            <a:endParaRPr/>
          </a:p>
          <a:p>
            <a:r>
              <a:rPr lang="en-US"/>
              <a:t># Set up the CSPRNG</a:t>
            </a:r>
            <a:endParaRPr/>
          </a:p>
          <a:p>
            <a:r>
              <a:rPr lang="en-US"/>
              <a:t>my $random = Bytes::Random::Secure-&gt;new(</a:t>
            </a:r>
            <a:endParaRPr/>
          </a:p>
          <a:p>
            <a:r>
              <a:rPr lang="en-US"/>
              <a:t> </a:t>
            </a:r>
            <a:r>
              <a:rPr lang="en-US"/>
              <a:t>Bits =&gt; 64,</a:t>
            </a:r>
            <a:endParaRPr/>
          </a:p>
          <a:p>
            <a:r>
              <a:rPr lang="en-US"/>
              <a:t> </a:t>
            </a:r>
            <a:r>
              <a:rPr lang="en-US"/>
              <a:t>NonBlocking =&gt; 0,</a:t>
            </a:r>
            <a:endParaRPr/>
          </a:p>
          <a:p>
            <a:r>
              <a:rPr lang="en-US"/>
              <a:t>); #Seed with 8 bytes, use /dev/random (or other blocking)</a:t>
            </a:r>
            <a:endParaRPr/>
          </a:p>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anchor="ctr" bIns="0" lIns="0" rIns="0" tIns="0" wrap="none"/>
          <a:p>
            <a:pPr algn="ctr"/>
            <a:r>
              <a:rPr lang="en-US"/>
              <a:t>Design Details – Driver Part 2</a:t>
            </a:r>
            <a:endParaRPr/>
          </a:p>
        </p:txBody>
      </p:sp>
      <p:sp>
        <p:nvSpPr>
          <p:cNvPr id="52" name="TextShape 2"/>
          <p:cNvSpPr txBox="1"/>
          <p:nvPr/>
        </p:nvSpPr>
        <p:spPr>
          <a:xfrm>
            <a:off x="504000" y="1463040"/>
            <a:ext cx="9280080" cy="3673800"/>
          </a:xfrm>
          <a:prstGeom prst="rect">
            <a:avLst/>
          </a:prstGeom>
        </p:spPr>
        <p:txBody>
          <a:bodyPr bIns="45000" lIns="90000" rIns="90000" tIns="45000" wrap="none"/>
          <a:p>
            <a:r>
              <a:rPr lang="en-US"/>
              <a:t># Set up the destination file where the raw binary is stored.</a:t>
            </a:r>
            <a:endParaRPr/>
          </a:p>
          <a:p>
            <a:r>
              <a:rPr lang="en-US"/>
              <a:t>my $name = "output";</a:t>
            </a:r>
            <a:endParaRPr/>
          </a:p>
          <a:p>
            <a:r>
              <a:rPr lang="en-US"/>
              <a:t>open(my $outputFile, '&gt;', $name) or die "Can't open: $!";</a:t>
            </a:r>
            <a:endParaRPr/>
          </a:p>
          <a:p>
            <a:endParaRPr/>
          </a:p>
          <a:p>
            <a:r>
              <a:rPr lang="en-US"/>
              <a:t>#if you don't do this then the contents get held in a buffer until the file </a:t>
            </a:r>
            <a:endParaRPr/>
          </a:p>
          <a:p>
            <a:r>
              <a:rPr lang="en-US"/>
              <a:t>#closes.</a:t>
            </a:r>
            <a:endParaRPr/>
          </a:p>
          <a:p>
            <a:r>
              <a:rPr lang="en-US"/>
              <a:t>$outputFile-&gt;autoflush(1);</a:t>
            </a:r>
            <a:endParaRPr/>
          </a:p>
          <a:p>
            <a:endParaRPr/>
          </a:p>
          <a:p>
            <a:r>
              <a:rPr lang="en-US"/>
              <a:t>#apparently aquiring /dev/tty.whatever reboots the arduino. should wait </a:t>
            </a:r>
            <a:endParaRPr/>
          </a:p>
          <a:p>
            <a:r>
              <a:rPr lang="en-US"/>
              <a:t>#"a few seconds" for it to be ready.</a:t>
            </a:r>
            <a:endParaRPr/>
          </a:p>
          <a:p>
            <a:endParaRPr/>
          </a:p>
          <a:p>
            <a:r>
              <a:rPr lang="en-US"/>
              <a:t>print "Waiting for arduino to be ready.\n";</a:t>
            </a:r>
            <a:endParaRPr/>
          </a:p>
          <a:p>
            <a:endParaRPr/>
          </a:p>
          <a:p>
            <a:r>
              <a:rPr lang="en-US"/>
              <a:t>sleep(3);</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anchor="ctr" bIns="0" lIns="0" rIns="0" tIns="0" wrap="none"/>
          <a:p>
            <a:pPr algn="ctr"/>
            <a:r>
              <a:rPr lang="en-US"/>
              <a:t>Design Details – Driver Part 3</a:t>
            </a:r>
            <a:endParaRPr/>
          </a:p>
        </p:txBody>
      </p:sp>
      <p:sp>
        <p:nvSpPr>
          <p:cNvPr id="54" name="TextShape 2"/>
          <p:cNvSpPr txBox="1"/>
          <p:nvPr/>
        </p:nvSpPr>
        <p:spPr>
          <a:xfrm>
            <a:off x="504000" y="1463400"/>
            <a:ext cx="9280080" cy="5465520"/>
          </a:xfrm>
          <a:prstGeom prst="rect">
            <a:avLst/>
          </a:prstGeom>
        </p:spPr>
        <p:txBody>
          <a:bodyPr bIns="45000" lIns="90000" rIns="90000" tIns="45000" wrap="none"/>
          <a:p>
            <a:r>
              <a:rPr lang="en-US"/>
              <a:t>#Start capturing bytes.</a:t>
            </a:r>
            <a:endParaRPr/>
          </a:p>
          <a:p>
            <a:r>
              <a:rPr lang="en-US"/>
              <a:t>while (1) {</a:t>
            </a:r>
            <a:endParaRPr/>
          </a:p>
          <a:p>
            <a:endParaRPr/>
          </a:p>
          <a:p>
            <a:r>
              <a:rPr lang="en-US"/>
              <a:t>  </a:t>
            </a:r>
            <a:r>
              <a:rPr lang="en-US"/>
              <a:t>my $byte;</a:t>
            </a:r>
            <a:endParaRPr/>
          </a:p>
          <a:p>
            <a:r>
              <a:rPr lang="en-US"/>
              <a:t>  </a:t>
            </a:r>
            <a:r>
              <a:rPr lang="en-US"/>
              <a:t>$byte = $arduino-&gt;read(1);</a:t>
            </a:r>
            <a:endParaRPr/>
          </a:p>
          <a:p>
            <a:endParaRPr/>
          </a:p>
          <a:p>
            <a:r>
              <a:rPr lang="en-US"/>
              <a:t>  </a:t>
            </a:r>
            <a:r>
              <a:rPr lang="en-US"/>
              <a:t>if ( defined($byte) &amp;&amp; length($byte) ) {</a:t>
            </a:r>
            <a:endParaRPr/>
          </a:p>
          <a:p>
            <a:endParaRPr/>
          </a:p>
          <a:p>
            <a:r>
              <a:rPr lang="en-US"/>
              <a:t>    </a:t>
            </a:r>
            <a:r>
              <a:rPr lang="en-US"/>
              <a:t>#XOR with byte from CSPRNG</a:t>
            </a:r>
            <a:endParaRPr/>
          </a:p>
          <a:p>
            <a:r>
              <a:rPr lang="en-US"/>
              <a:t>    </a:t>
            </a:r>
            <a:r>
              <a:rPr lang="en-US"/>
              <a:t>my $csprng_byte = $random-&gt;bytes(1);</a:t>
            </a:r>
            <a:endParaRPr/>
          </a:p>
          <a:p>
            <a:r>
              <a:rPr lang="en-US"/>
              <a:t>    </a:t>
            </a:r>
            <a:endParaRPr/>
          </a:p>
          <a:p>
            <a:r>
              <a:rPr lang="en-US"/>
              <a:t>    </a:t>
            </a:r>
            <a:r>
              <a:rPr lang="en-US"/>
              <a:t>$byte = $byte ^ $csprng_byte;</a:t>
            </a:r>
            <a:endParaRPr/>
          </a:p>
          <a:p>
            <a:endParaRPr/>
          </a:p>
          <a:p>
            <a:r>
              <a:rPr lang="en-US"/>
              <a:t>    </a:t>
            </a:r>
            <a:r>
              <a:rPr lang="en-US"/>
              <a:t>print "Value: " , $byte, "\n";</a:t>
            </a:r>
            <a:endParaRPr/>
          </a:p>
          <a:p>
            <a:endParaRPr/>
          </a:p>
          <a:p>
            <a:r>
              <a:rPr lang="en-US"/>
              <a:t>    </a:t>
            </a:r>
            <a:r>
              <a:rPr lang="en-US"/>
              <a:t>#store the binary in a file. 'a' is just a generic, "string" datatype.</a:t>
            </a:r>
            <a:endParaRPr/>
          </a:p>
          <a:p>
            <a:r>
              <a:rPr lang="en-US"/>
              <a:t>    </a:t>
            </a:r>
            <a:r>
              <a:rPr lang="en-US"/>
              <a:t>print $outputFile pack('a',$byte);</a:t>
            </a:r>
            <a:endParaRPr/>
          </a:p>
          <a:p>
            <a:endParaRPr/>
          </a:p>
          <a:p>
            <a:r>
              <a:rPr lang="en-US"/>
              <a:t>  </a:t>
            </a:r>
            <a:r>
              <a:rPr lang="en-US"/>
              <a:t>}</a:t>
            </a:r>
            <a:endParaRPr/>
          </a:p>
          <a:p>
            <a:endParaRPr/>
          </a:p>
          <a:p>
            <a:r>
              <a:rPr lang="en-US"/>
              <a:t>}</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anchor="ctr" bIns="0" lIns="0" rIns="0" tIns="0" wrap="none"/>
          <a:p>
            <a:pPr algn="ctr"/>
            <a:r>
              <a:rPr lang="en-US"/>
              <a:t>Validation</a:t>
            </a:r>
            <a:endParaRPr/>
          </a:p>
        </p:txBody>
      </p:sp>
      <p:sp>
        <p:nvSpPr>
          <p:cNvPr id="56" name="TextShape 2"/>
          <p:cNvSpPr txBox="1"/>
          <p:nvPr/>
        </p:nvSpPr>
        <p:spPr>
          <a:xfrm>
            <a:off x="504000" y="1769040"/>
            <a:ext cx="9071640" cy="4384440"/>
          </a:xfrm>
          <a:prstGeom prst="rect">
            <a:avLst/>
          </a:prstGeom>
        </p:spPr>
        <p:txBody>
          <a:bodyPr bIns="0" lIns="0" rIns="0" tIns="0" wrap="none"/>
          <a:p>
            <a:pPr>
              <a:buSzPct val="25000"/>
              <a:buFont typeface="StarSymbol"/>
              <a:buChar char=""/>
            </a:pPr>
            <a:r>
              <a:rPr lang="en-US"/>
              <a:t>Validation Consists of:</a:t>
            </a:r>
            <a:endParaRPr/>
          </a:p>
          <a:p>
            <a:pPr lvl="2">
              <a:buSzPct val="25000"/>
              <a:buFont typeface="StarSymbol"/>
              <a:buChar char=""/>
            </a:pPr>
            <a:r>
              <a:rPr lang="en-US"/>
              <a:t>Preliminary tests utilizing `ent` software. Provides chi-squared test for distribution, detects serial correlation, provides a monte-carlo simulation value for pi.</a:t>
            </a:r>
            <a:endParaRPr/>
          </a:p>
          <a:p>
            <a:pPr lvl="2">
              <a:buSzPct val="25000"/>
              <a:buFont typeface="StarSymbol"/>
              <a:buChar char=""/>
            </a:pPr>
            <a:r>
              <a:rPr lang="en-US"/>
              <a:t>Extensive tests utilizing `dieharder` software. Provides an extensive battery of tests designed specifically to stress random number generators to conclusive failure.</a:t>
            </a:r>
            <a:endParaRPr/>
          </a:p>
          <a:p>
            <a:pPr lvl="2">
              <a:buSzPct val="25000"/>
              <a:buFont typeface="StarSymbol"/>
              <a:buChar char=""/>
            </a:pPr>
            <a:r>
              <a:rPr lang="en-US"/>
              <a:t>I'd like to show you some of the results of these tests on a laptop after the presentation.</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