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8"/>
  </p:notesMasterIdLst>
  <p:sldIdLst>
    <p:sldId id="256" r:id="rId2"/>
    <p:sldId id="270" r:id="rId3"/>
    <p:sldId id="257" r:id="rId4"/>
    <p:sldId id="258" r:id="rId5"/>
    <p:sldId id="259" r:id="rId6"/>
    <p:sldId id="260" r:id="rId7"/>
    <p:sldId id="261" r:id="rId8"/>
    <p:sldId id="263" r:id="rId9"/>
    <p:sldId id="271" r:id="rId10"/>
    <p:sldId id="262" r:id="rId11"/>
    <p:sldId id="264" r:id="rId12"/>
    <p:sldId id="265" r:id="rId13"/>
    <p:sldId id="266" r:id="rId14"/>
    <p:sldId id="268" r:id="rId15"/>
    <p:sldId id="269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192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0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B4246-FED4-D9C7-888F-92921C354251}" v="25" dt="2025-03-17T10:22:09.079"/>
  </p1510:revLst>
</p1510:revInfo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>
        <p:guide pos="192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324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153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25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627273" y="2285828"/>
            <a:ext cx="68708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400" dirty="0" smtClean="0">
                <a:solidFill>
                  <a:schemeClr val="bg1"/>
                </a:solidFill>
              </a:rPr>
              <a:t>CASE STUDY-4</a:t>
            </a:r>
          </a:p>
          <a:p>
            <a:pPr algn="r"/>
            <a:endParaRPr lang="en-US" sz="4400" dirty="0" smtClean="0">
              <a:solidFill>
                <a:schemeClr val="bg1"/>
              </a:solidFill>
            </a:endParaRPr>
          </a:p>
          <a:p>
            <a:pPr algn="r"/>
            <a:r>
              <a:rPr lang="en-US" sz="4400" b="1" dirty="0" smtClean="0">
                <a:solidFill>
                  <a:schemeClr val="bg1"/>
                </a:solidFill>
              </a:rPr>
              <a:t>Air </a:t>
            </a:r>
            <a:r>
              <a:rPr lang="en-US" sz="4400" b="1" dirty="0">
                <a:solidFill>
                  <a:schemeClr val="bg1"/>
                </a:solidFill>
              </a:rPr>
              <a:t>Quality Prediction in Urban Areas</a:t>
            </a:r>
            <a:endParaRPr lang="en-US" sz="4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=""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62734" y="101544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41528" y="1614298"/>
            <a:ext cx="10122090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b="1" u="sng" dirty="0">
                <a:solidFill>
                  <a:schemeClr val="tx1"/>
                </a:solidFill>
                <a:latin typeface="Arial" panose="020B0604020202020204" pitchFamily="34" charset="0"/>
              </a:rPr>
              <a:t>Evaluation Metrics Used:</a:t>
            </a:r>
            <a:endParaRPr lang="en-US" altLang="en-US" sz="2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Mean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Squared Error (MSE):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Measures prediction errors.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Root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Mean Squared Error (RMSE):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Evaluates model performance in actual AQI units.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R²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Score: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Measures how well the model explains variability in AQI.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200" b="1" u="sng" dirty="0">
                <a:solidFill>
                  <a:schemeClr val="tx1"/>
                </a:solidFill>
                <a:latin typeface="Arial" panose="020B0604020202020204" pitchFamily="34" charset="0"/>
              </a:rPr>
              <a:t>Results:</a:t>
            </a:r>
            <a:endParaRPr lang="en-US" altLang="en-US" sz="22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	LSTM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model showed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15-20% lower prediction errors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 compared to standard regression models.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200" dirty="0" smtClean="0">
                <a:solidFill>
                  <a:schemeClr val="tx1"/>
                </a:solidFill>
                <a:latin typeface="Arial" panose="020B0604020202020204" pitchFamily="34" charset="0"/>
              </a:rPr>
              <a:t>	High </a:t>
            </a:r>
            <a:r>
              <a:rPr lang="en-US" altLang="en-US" sz="2200" dirty="0">
                <a:solidFill>
                  <a:schemeClr val="tx1"/>
                </a:solidFill>
                <a:latin typeface="Arial" panose="020B0604020202020204" pitchFamily="34" charset="0"/>
              </a:rPr>
              <a:t>correlation with actual AQI values, making it reliable for real-world deployment.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C258FF0-4D3E-555E-E17C-63DCDCBA4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497EE16-4F61-F6F6-6872-0A90CEF96738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Screenshots / Demonstration (video)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932" y="1449816"/>
            <a:ext cx="7598679" cy="41239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3165" y="6035433"/>
            <a:ext cx="10599760" cy="379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GITHUB LINK:</a:t>
            </a:r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0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A4329E4-03A5-0DDF-9696-0D2069FC7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A3E6360E-CC40-2C6F-1D15-2DACD1614358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6" name="Rectangle 5"/>
          <p:cNvSpPr/>
          <p:nvPr/>
        </p:nvSpPr>
        <p:spPr>
          <a:xfrm>
            <a:off x="632345" y="1449816"/>
            <a:ext cx="10190329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Improving Model Accuracy: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Incorporating satellite and </a:t>
            </a:r>
            <a:r>
              <a:rPr lang="en-US" altLang="en-US" sz="2300" dirty="0" err="1">
                <a:solidFill>
                  <a:schemeClr val="tx1"/>
                </a:solidFill>
                <a:latin typeface="Arial" panose="020B0604020202020204" pitchFamily="34" charset="0"/>
              </a:rPr>
              <a:t>IoT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-based real-time data.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Expanding to More Cities: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Customizing for different geographic and climatic conditions.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Integration with Smart Cities: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Traffic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Management: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Redirecting vehicles to reduce emissions.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Public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Awareness: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Recommending travel routes with lower pollution exposure.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Policy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Support: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Providing insights for city planning and environmental policies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35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DF33EE44-9E93-2B6C-F7BD-60DC3197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F09D8AD9-046D-E1A1-DBB9-C2E463E2E067}"/>
              </a:ext>
            </a:extLst>
          </p:cNvPr>
          <p:cNvSpPr txBox="1"/>
          <p:nvPr/>
        </p:nvSpPr>
        <p:spPr>
          <a:xfrm>
            <a:off x="149087" y="98815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Rectangle 1"/>
          <p:cNvSpPr/>
          <p:nvPr/>
        </p:nvSpPr>
        <p:spPr>
          <a:xfrm>
            <a:off x="905301" y="1695475"/>
            <a:ext cx="9917373" cy="4490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50"/>
              </a:spcBef>
            </a:pPr>
            <a:r>
              <a:rPr lang="en-US" sz="2400" b="1" dirty="0"/>
              <a:t>Key Takeaways:</a:t>
            </a:r>
            <a:endParaRPr lang="en-US" sz="2400" dirty="0"/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AI-driven AQI prediction is more </a:t>
            </a:r>
            <a:r>
              <a:rPr lang="en-US" sz="2400" b="1" dirty="0"/>
              <a:t>accurate, scalable, and real-time</a:t>
            </a:r>
            <a:r>
              <a:rPr lang="en-US" sz="2400" dirty="0"/>
              <a:t> than traditional methods.</a:t>
            </a:r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LSTM-based forecasting models effectively capture </a:t>
            </a:r>
            <a:r>
              <a:rPr lang="en-US" sz="2400" b="1" dirty="0"/>
              <a:t>pollution trends</a:t>
            </a:r>
            <a:r>
              <a:rPr lang="en-US" sz="2400" dirty="0"/>
              <a:t>.</a:t>
            </a:r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The system can assist </a:t>
            </a:r>
            <a:r>
              <a:rPr lang="en-US" sz="2400" b="1" dirty="0"/>
              <a:t>policymakers, health agencies, and urban planners</a:t>
            </a:r>
            <a:r>
              <a:rPr lang="en-US" sz="2400" dirty="0"/>
              <a:t> in proactive pollution control.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Final Thoughts:</a:t>
            </a:r>
            <a:endParaRPr lang="en-US" sz="2400" dirty="0"/>
          </a:p>
          <a:p>
            <a:pPr marL="342900" lvl="1" indent="-342900">
              <a:spcBef>
                <a:spcPts val="105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Implementing AI-based air quality prediction can lead to </a:t>
            </a:r>
            <a:r>
              <a:rPr lang="en-US" sz="2400" b="1" dirty="0"/>
              <a:t>healthier urban environments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9895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442" y="949769"/>
            <a:ext cx="1773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Questions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  <a:endParaRPr lang="en-US" sz="2000" b="1" dirty="0">
              <a:solidFill>
                <a:srgbClr val="213163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72426" y="1514902"/>
            <a:ext cx="10477795" cy="53322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Bef>
                <a:spcPts val="850"/>
              </a:spcBef>
              <a:buAutoNum type="arabicPeriod"/>
            </a:pPr>
            <a:r>
              <a:rPr lang="en-US" sz="2400" b="1" dirty="0" smtClean="0"/>
              <a:t>How </a:t>
            </a:r>
            <a:r>
              <a:rPr lang="en-US" sz="2400" b="1" dirty="0"/>
              <a:t>can machine learning models be used to predict air quality levels</a:t>
            </a:r>
            <a:r>
              <a:rPr lang="en-US" sz="2400" b="1" dirty="0" smtClean="0"/>
              <a:t>?</a:t>
            </a:r>
          </a:p>
          <a:p>
            <a:pPr algn="just">
              <a:spcBef>
                <a:spcPts val="850"/>
              </a:spcBef>
            </a:pPr>
            <a:r>
              <a:rPr lang="en-US" sz="2400" b="1" dirty="0"/>
              <a:t>	</a:t>
            </a:r>
            <a:r>
              <a:rPr lang="en-US" sz="2400" dirty="0" smtClean="0"/>
              <a:t>ML </a:t>
            </a:r>
            <a:r>
              <a:rPr lang="en-US" sz="2400" dirty="0"/>
              <a:t>analyzes pollution, weather, and traffic data using models like </a:t>
            </a:r>
            <a:r>
              <a:rPr lang="en-US" sz="2400" b="1" dirty="0"/>
              <a:t>LSTM and </a:t>
            </a:r>
            <a:r>
              <a:rPr lang="en-US" sz="2400" b="1" dirty="0" err="1"/>
              <a:t>XGBoost</a:t>
            </a:r>
            <a:r>
              <a:rPr lang="en-US" sz="2400" dirty="0"/>
              <a:t> to forecast AQI</a:t>
            </a:r>
            <a:r>
              <a:rPr lang="en-US" sz="2400" dirty="0" smtClean="0"/>
              <a:t>.</a:t>
            </a:r>
          </a:p>
          <a:p>
            <a:pPr algn="just">
              <a:spcBef>
                <a:spcPts val="850"/>
              </a:spcBef>
            </a:pPr>
            <a:r>
              <a:rPr lang="en-US" sz="2400" dirty="0"/>
              <a:t>	</a:t>
            </a:r>
            <a:r>
              <a:rPr lang="en-US" sz="2400" dirty="0" smtClean="0"/>
              <a:t>ML </a:t>
            </a:r>
            <a:r>
              <a:rPr lang="en-US" sz="2400" dirty="0"/>
              <a:t>models analyze historical pollution, weather, and traffic data to find patterns and predict future AQI. </a:t>
            </a:r>
            <a:endParaRPr lang="en-US" sz="2400" dirty="0" smtClean="0"/>
          </a:p>
          <a:p>
            <a:pPr algn="just">
              <a:spcBef>
                <a:spcPts val="850"/>
              </a:spcBef>
            </a:pPr>
            <a:r>
              <a:rPr lang="en-US" sz="2400" dirty="0"/>
              <a:t>	</a:t>
            </a:r>
            <a:r>
              <a:rPr lang="en-US" sz="2400" dirty="0" smtClean="0"/>
              <a:t>They </a:t>
            </a:r>
            <a:r>
              <a:rPr lang="en-US" sz="2400" dirty="0"/>
              <a:t>help forecast pollution 24 hours in advance for early warnings</a:t>
            </a:r>
            <a:r>
              <a:rPr lang="en-US" sz="2400" dirty="0" smtClean="0"/>
              <a:t>.</a:t>
            </a:r>
            <a:endParaRPr lang="en-US" sz="2400" dirty="0"/>
          </a:p>
          <a:p>
            <a:pPr algn="just">
              <a:spcBef>
                <a:spcPts val="850"/>
              </a:spcBef>
            </a:pPr>
            <a:r>
              <a:rPr lang="en-US" sz="2400" b="1" dirty="0"/>
              <a:t>2. Which features in the dataset are likely to have the most significant impact on air quality</a:t>
            </a:r>
            <a:r>
              <a:rPr lang="en-US" sz="2400" b="1" dirty="0" smtClean="0"/>
              <a:t>?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/>
              <a:t>	</a:t>
            </a:r>
            <a:r>
              <a:rPr lang="en-US" sz="2400" b="1" dirty="0" smtClean="0"/>
              <a:t>~ </a:t>
            </a:r>
            <a:r>
              <a:rPr lang="en-US" sz="2400" b="1" dirty="0" smtClean="0"/>
              <a:t>Main Pollutants</a:t>
            </a:r>
            <a:r>
              <a:rPr lang="en-US" sz="2400" b="1" dirty="0"/>
              <a:t>:</a:t>
            </a:r>
            <a:r>
              <a:rPr lang="en-US" sz="2400" dirty="0"/>
              <a:t> PM2.5, PM10, NO₂, CO.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 smtClean="0"/>
              <a:t>	~ </a:t>
            </a:r>
            <a:r>
              <a:rPr lang="en-US" sz="2400" b="1" dirty="0" smtClean="0"/>
              <a:t>Weather factors:</a:t>
            </a:r>
            <a:r>
              <a:rPr lang="en-US" sz="2400" dirty="0" smtClean="0"/>
              <a:t> </a:t>
            </a:r>
            <a:r>
              <a:rPr lang="en-US" sz="2400" dirty="0"/>
              <a:t>Temperature, humidity, wind speed.</a:t>
            </a:r>
          </a:p>
          <a:p>
            <a:pPr algn="just">
              <a:spcBef>
                <a:spcPts val="850"/>
              </a:spcBef>
              <a:buSzPct val="100000"/>
            </a:pPr>
            <a:r>
              <a:rPr lang="en-US" sz="2400" b="1" dirty="0" smtClean="0"/>
              <a:t>	~ </a:t>
            </a:r>
            <a:r>
              <a:rPr lang="en-US" sz="2400" b="1" dirty="0" smtClean="0"/>
              <a:t>Traffic volume </a:t>
            </a:r>
            <a:r>
              <a:rPr lang="en-US" sz="2400" b="1" dirty="0" smtClean="0"/>
              <a:t>&amp;</a:t>
            </a:r>
            <a:r>
              <a:rPr lang="en-US" sz="2400" b="1" dirty="0"/>
              <a:t> </a:t>
            </a:r>
            <a:r>
              <a:rPr lang="en-US" sz="2400" b="1" dirty="0" smtClean="0"/>
              <a:t>congestion:</a:t>
            </a:r>
            <a:r>
              <a:rPr lang="en-US" sz="2400" dirty="0" smtClean="0"/>
              <a:t> </a:t>
            </a:r>
            <a:r>
              <a:rPr lang="en-US" sz="2400" dirty="0"/>
              <a:t>More vehicles increase emissions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47184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9640" y="822057"/>
            <a:ext cx="10668001" cy="5934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50"/>
              </a:spcBef>
            </a:pPr>
            <a:r>
              <a:rPr lang="en-US" sz="2400" b="1" dirty="0"/>
              <a:t>3. Build a model to predict AQI for the next 24 hours</a:t>
            </a:r>
            <a:r>
              <a:rPr lang="en-US" sz="2400" b="1" dirty="0" smtClean="0"/>
              <a:t>.</a:t>
            </a:r>
          </a:p>
          <a:p>
            <a:pPr algn="just">
              <a:spcBef>
                <a:spcPts val="1050"/>
              </a:spcBef>
            </a:pPr>
            <a:r>
              <a:rPr lang="en-US" sz="2400" b="1" dirty="0"/>
              <a:t>	</a:t>
            </a:r>
            <a:r>
              <a:rPr lang="en-US" sz="2400" b="1" dirty="0" smtClean="0"/>
              <a:t>~ </a:t>
            </a:r>
            <a:r>
              <a:rPr lang="en-US" sz="2400" dirty="0"/>
              <a:t>Clean and prepare the </a:t>
            </a:r>
            <a:r>
              <a:rPr lang="en-US" sz="2400" dirty="0" smtClean="0"/>
              <a:t>data</a:t>
            </a:r>
            <a:endParaRPr lang="en-US" sz="2400" b="1" dirty="0"/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/>
              <a:t>~ </a:t>
            </a:r>
            <a:r>
              <a:rPr lang="en-US" sz="2400" dirty="0" smtClean="0"/>
              <a:t>Train and test </a:t>
            </a:r>
            <a:r>
              <a:rPr lang="en-US" sz="2400" dirty="0"/>
              <a:t>an </a:t>
            </a:r>
            <a:r>
              <a:rPr lang="en-US" sz="2400" b="1" dirty="0"/>
              <a:t>LSTM model</a:t>
            </a:r>
            <a:r>
              <a:rPr lang="en-US" sz="2400" dirty="0"/>
              <a:t> using past 24-hour data.</a:t>
            </a:r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/>
              <a:t>~ </a:t>
            </a:r>
            <a:r>
              <a:rPr lang="en-US" sz="2400" dirty="0"/>
              <a:t>Evaluate with </a:t>
            </a:r>
            <a:r>
              <a:rPr lang="en-US" sz="2400" b="1" dirty="0"/>
              <a:t>RMSE</a:t>
            </a:r>
            <a:r>
              <a:rPr lang="en-US" sz="2400" dirty="0"/>
              <a:t> </a:t>
            </a:r>
            <a:r>
              <a:rPr lang="en-US" sz="2400" dirty="0" smtClean="0"/>
              <a:t>or </a:t>
            </a:r>
            <a:r>
              <a:rPr lang="en-IN" sz="2400" b="1" dirty="0" smtClean="0"/>
              <a:t>R²</a:t>
            </a:r>
            <a:r>
              <a:rPr lang="en-IN" sz="2400" dirty="0" smtClean="0"/>
              <a:t> </a:t>
            </a:r>
            <a:endParaRPr lang="en-US" sz="2400" dirty="0" smtClean="0"/>
          </a:p>
          <a:p>
            <a:pPr algn="just">
              <a:spcBef>
                <a:spcPts val="1050"/>
              </a:spcBef>
            </a:pPr>
            <a:r>
              <a:rPr lang="en-US" sz="2400" dirty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D</a:t>
            </a:r>
            <a:r>
              <a:rPr lang="en-US" sz="2400" dirty="0" smtClean="0"/>
              <a:t>eploy </a:t>
            </a:r>
            <a:r>
              <a:rPr lang="en-US" sz="2400" dirty="0"/>
              <a:t>for real-time predictions</a:t>
            </a:r>
            <a:r>
              <a:rPr lang="en-US" sz="2400" dirty="0" smtClean="0"/>
              <a:t>.</a:t>
            </a:r>
            <a:endParaRPr lang="en-US" sz="2400" b="1" dirty="0" smtClean="0"/>
          </a:p>
          <a:p>
            <a:pPr>
              <a:spcBef>
                <a:spcPts val="1050"/>
              </a:spcBef>
            </a:pPr>
            <a:r>
              <a:rPr lang="en-US" sz="2400" b="1" dirty="0" smtClean="0"/>
              <a:t>4</a:t>
            </a:r>
            <a:r>
              <a:rPr lang="en-US" sz="2400" b="1" dirty="0"/>
              <a:t>. How can this model be integrated with a city's traffic management system to reduce pollution?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Smart signals to ease congestion.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Vehicle restrictions on high-pollution days.</a:t>
            </a:r>
          </a:p>
          <a:p>
            <a:pPr>
              <a:spcBef>
                <a:spcPts val="1050"/>
              </a:spcBef>
            </a:pPr>
            <a:r>
              <a:rPr lang="en-US" sz="2400" b="1" dirty="0"/>
              <a:t>	~ </a:t>
            </a:r>
            <a:r>
              <a:rPr lang="en-US" sz="2400" dirty="0"/>
              <a:t>Public alerts via apps</a:t>
            </a:r>
            <a:r>
              <a:rPr lang="en-US" sz="2400" dirty="0" smtClean="0"/>
              <a:t>.</a:t>
            </a:r>
          </a:p>
          <a:p>
            <a:pPr>
              <a:spcBef>
                <a:spcPts val="1050"/>
              </a:spcBef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Adjust </a:t>
            </a:r>
            <a:r>
              <a:rPr lang="en-US" sz="2400" dirty="0"/>
              <a:t>traffic lights and routes during high AQI</a:t>
            </a:r>
          </a:p>
          <a:p>
            <a:pPr>
              <a:spcBef>
                <a:spcPts val="1050"/>
              </a:spcBef>
            </a:pPr>
            <a:r>
              <a:rPr lang="en-US" sz="2400" b="1" dirty="0" smtClean="0"/>
              <a:t>	~ </a:t>
            </a:r>
            <a:r>
              <a:rPr lang="en-US" sz="2400" dirty="0" smtClean="0"/>
              <a:t>Promote </a:t>
            </a:r>
            <a:r>
              <a:rPr lang="en-US" sz="2400" dirty="0"/>
              <a:t>public </a:t>
            </a:r>
            <a:r>
              <a:rPr lang="en-US" sz="2400" dirty="0" smtClean="0"/>
              <a:t>transport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872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7062" y="1108375"/>
            <a:ext cx="9794544" cy="50098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5</a:t>
            </a:r>
            <a:r>
              <a:rPr lang="en-US" sz="2400" dirty="0"/>
              <a:t>. </a:t>
            </a:r>
            <a:r>
              <a:rPr lang="en-US" sz="2400" b="1" dirty="0"/>
              <a:t>Discuss the role of AI in mitigating air pollution in developing </a:t>
            </a:r>
            <a:r>
              <a:rPr lang="en-US" sz="2400" b="1" dirty="0" smtClean="0"/>
              <a:t>countries?</a:t>
            </a:r>
            <a:endParaRPr lang="en-US" sz="2400" b="1" dirty="0"/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/>
              <a:t>~</a:t>
            </a:r>
            <a:r>
              <a:rPr lang="en-US" sz="2400" dirty="0"/>
              <a:t> Real-time monitoring &amp; alerts.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	</a:t>
            </a:r>
            <a:r>
              <a:rPr lang="en-US" sz="2400" b="1" dirty="0"/>
              <a:t>~</a:t>
            </a:r>
            <a:r>
              <a:rPr lang="en-US" sz="2400" dirty="0"/>
              <a:t> Smart urban planning &amp; low-cost solutions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Predicts </a:t>
            </a:r>
            <a:r>
              <a:rPr lang="en-US" sz="2400" dirty="0"/>
              <a:t>pollution spikes </a:t>
            </a:r>
            <a:r>
              <a:rPr lang="en-US" sz="2400" dirty="0" smtClean="0"/>
              <a:t>early.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Helps </a:t>
            </a:r>
            <a:r>
              <a:rPr lang="en-US" sz="2400" dirty="0"/>
              <a:t>enforce smart traffic and emission </a:t>
            </a:r>
            <a:r>
              <a:rPr lang="en-US" sz="2400" dirty="0" smtClean="0"/>
              <a:t>rules.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Enables </a:t>
            </a:r>
            <a:r>
              <a:rPr lang="en-US" sz="2400" dirty="0"/>
              <a:t>low-cost air quality </a:t>
            </a:r>
            <a:r>
              <a:rPr lang="en-US" sz="2400" dirty="0" smtClean="0"/>
              <a:t>monitoring.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 smtClean="0"/>
              <a:t>	</a:t>
            </a:r>
            <a:r>
              <a:rPr lang="en-US" sz="2400" b="1" dirty="0" smtClean="0"/>
              <a:t>~ </a:t>
            </a:r>
            <a:r>
              <a:rPr lang="en-US" sz="2400" dirty="0" smtClean="0"/>
              <a:t>Raises </a:t>
            </a:r>
            <a:r>
              <a:rPr lang="en-US" sz="2400" dirty="0"/>
              <a:t>public awareness through apps and </a:t>
            </a:r>
            <a:r>
              <a:rPr lang="en-US" sz="2400" dirty="0" smtClean="0"/>
              <a:t>alerts.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IN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118208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51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633216"/>
              </p:ext>
            </p:extLst>
          </p:nvPr>
        </p:nvGraphicFramePr>
        <p:xfrm>
          <a:off x="614151" y="1843931"/>
          <a:ext cx="9949216" cy="44203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22343"/>
                <a:gridCol w="3249154"/>
                <a:gridCol w="3529773"/>
                <a:gridCol w="2447946"/>
              </a:tblGrid>
              <a:tr h="448183"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1" cap="all" dirty="0">
                          <a:effectLst/>
                        </a:rPr>
                        <a:t>Sr</a:t>
                      </a:r>
                      <a:r>
                        <a:rPr lang="en-IN" sz="2000" cap="all" dirty="0">
                          <a:effectLst/>
                        </a:rPr>
                        <a:t>.</a:t>
                      </a:r>
                      <a:endParaRPr lang="en-IN" sz="2000" b="0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>
                          <a:effectLst/>
                        </a:rPr>
                        <a:t>Team ID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>
                          <a:effectLst/>
                        </a:rPr>
                        <a:t>Name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cap="all" dirty="0" smtClean="0">
                          <a:effectLst/>
                        </a:rPr>
                        <a:t>Role</a:t>
                      </a:r>
                      <a:endParaRPr lang="en-IN" sz="2000" b="1" cap="all" dirty="0">
                        <a:solidFill>
                          <a:srgbClr val="18113C"/>
                        </a:solidFill>
                        <a:effectLst/>
                      </a:endParaRPr>
                    </a:p>
                  </a:txBody>
                  <a:tcPr marL="58439" marR="58439" marT="29219" marB="29219" anchor="b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1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ISWARYA. S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Leader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VASUKI. V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Member 1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3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KARTHIKA. S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Team Member 2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4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KAMALIKA. B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Team Member 3</a:t>
                      </a:r>
                    </a:p>
                  </a:txBody>
                  <a:tcPr marL="58439" marR="58439" marT="29219" marB="29219"/>
                </a:tc>
              </a:tr>
              <a:tr h="794442"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5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S4F_CP_Team_12182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>
                          <a:effectLst/>
                        </a:rPr>
                        <a:t>KIRUTHIKA.K</a:t>
                      </a:r>
                    </a:p>
                  </a:txBody>
                  <a:tcPr marL="58439" marR="58439" marT="29219" marB="29219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2000" dirty="0">
                          <a:effectLst/>
                        </a:rPr>
                        <a:t>Team Member 4</a:t>
                      </a:r>
                    </a:p>
                  </a:txBody>
                  <a:tcPr marL="58439" marR="58439" marT="29219" marB="29219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8412" y="990712"/>
            <a:ext cx="12234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 smtClean="0">
                <a:solidFill>
                  <a:srgbClr val="213163"/>
                </a:solidFill>
              </a:rPr>
              <a:t>Team </a:t>
            </a:r>
            <a:endParaRPr lang="en-IN" sz="2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39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Content 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618454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88ECAE3-73C5-E88D-2F41-7720B2D25594}"/>
              </a:ext>
            </a:extLst>
          </p:cNvPr>
          <p:cNvSpPr txBox="1"/>
          <p:nvPr/>
        </p:nvSpPr>
        <p:spPr>
          <a:xfrm>
            <a:off x="1221131" y="1622269"/>
            <a:ext cx="9328280" cy="50098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/>
              <a:t>Conclusion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96119" y="1734769"/>
            <a:ext cx="10094794" cy="4455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Urban air pollution significantly affects human health and environmental conditions.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Traditional air monitoring is limited in coverage and real-time response.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Machine Learning (ML)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can leverage real-time sensor, weather, and traffic data to predict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Air Quality Index (AQI)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This study explores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AI-based AQI prediction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for a 24-hour lead time, enabling early warnings and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5526" y="1055599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Problem Statement 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7062" y="1735628"/>
            <a:ext cx="10094794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Growing Urban Air Pollution: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Increased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vehicle emissions, industrial pollutants, and construction dust contribute to high pollution levels.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Challenges in Current Monitoring Systems: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Limited sensor coverage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delayed reports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 make real-time action 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difficult.</a:t>
            </a: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Manual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data collection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weather dependence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reduce accuracy.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ts val="14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Need for AI-Based Solutions: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Real-time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, scalable, and accurate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AI models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can help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predict air quality trends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and issue timely alerts.</a:t>
            </a:r>
          </a:p>
          <a:p>
            <a:pPr lvl="0" eaLnBrk="0" fontAlgn="base" hangingPunct="0">
              <a:spcBef>
                <a:spcPts val="450"/>
              </a:spcBef>
              <a:spcAft>
                <a:spcPts val="140"/>
              </a:spcAft>
              <a:buClr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8627" y="1095356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Objective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8948" y="1799245"/>
            <a:ext cx="993102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spcBef>
                <a:spcPts val="4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Primary </a:t>
            </a: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Goal:</a:t>
            </a:r>
            <a:r>
              <a:rPr lang="en-US" altLang="en-US" sz="2400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	Develop a machine learning model to predict AQI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24 hours in advance</a:t>
            </a:r>
            <a:r>
              <a:rPr lang="en-US" altLang="en-US" sz="24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ts val="45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400" b="1" u="sng" dirty="0" smtClean="0">
                <a:solidFill>
                  <a:schemeClr val="tx1"/>
                </a:solidFill>
                <a:latin typeface="Arial" panose="020B0604020202020204" pitchFamily="34" charset="0"/>
              </a:rPr>
              <a:t>Key </a:t>
            </a:r>
            <a:r>
              <a:rPr lang="en-US" altLang="en-US" sz="2400" b="1" u="sng" dirty="0">
                <a:solidFill>
                  <a:schemeClr val="tx1"/>
                </a:solidFill>
                <a:latin typeface="Arial" panose="020B0604020202020204" pitchFamily="34" charset="0"/>
              </a:rPr>
              <a:t>Objectives:</a:t>
            </a:r>
            <a:endParaRPr lang="en-US" altLang="en-US" sz="24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Analyze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critical pollution factors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such as PM2.5, PM10, NO₂, and CO.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Integrate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weather and traffic data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improve prediction accuracy.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Provide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real-time alerts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to public and city officials.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Assist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in urban planning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by identifying pollution hotspots.</a:t>
            </a:r>
          </a:p>
          <a:p>
            <a:pPr lvl="0" eaLnBrk="0" fontAlgn="base" hangingPunct="0">
              <a:spcBef>
                <a:spcPts val="450"/>
              </a:spcBef>
              <a:spcAft>
                <a:spcPct val="0"/>
              </a:spcAft>
              <a:buClrTx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8626" y="1040765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Data Collection and Preparation </a:t>
            </a:r>
            <a:endParaRPr lang="en-IN" sz="2400" b="1" dirty="0">
              <a:solidFill>
                <a:srgbClr val="213163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3415" y="1519614"/>
            <a:ext cx="9958316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Dataset Composition: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Air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Quality </a:t>
            </a: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PM2.5, PM10, NO₂, CO levels (collected over 3 years).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Traffic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Data: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Vehicle congestion, road density, peak hours.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Weather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Data: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Temperature, humidity, wind speed, precipitation.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Data Preprocessing Steps: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Handling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missing values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using interpolation techniques.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Removing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outliers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(extreme pollution spikes).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Feature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scaling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to normalize different data types.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Time-series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analysis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to extract seasonal pollution patterns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73217" y="1013468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5" name="Rectangle 4"/>
          <p:cNvSpPr/>
          <p:nvPr/>
        </p:nvSpPr>
        <p:spPr>
          <a:xfrm>
            <a:off x="714233" y="1627945"/>
            <a:ext cx="10108442" cy="5424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u="sng" dirty="0"/>
              <a:t>Overall Approach:</a:t>
            </a:r>
            <a:endParaRPr lang="en-US" sz="2100" u="sng" dirty="0"/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Collect </a:t>
            </a:r>
            <a:r>
              <a:rPr lang="en-US" sz="2100" dirty="0"/>
              <a:t>and clean sensor, traffic, and weather data.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Perform </a:t>
            </a:r>
            <a:r>
              <a:rPr lang="en-US" sz="2100" b="1" dirty="0"/>
              <a:t>feature selection</a:t>
            </a:r>
            <a:r>
              <a:rPr lang="en-US" sz="2100" dirty="0"/>
              <a:t> to identify key variables affecting AQI.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Train </a:t>
            </a:r>
            <a:r>
              <a:rPr lang="en-US" sz="2100" dirty="0"/>
              <a:t>ML models (Regression, LSTM, </a:t>
            </a:r>
            <a:r>
              <a:rPr lang="en-US" sz="2100" dirty="0" err="1"/>
              <a:t>XGBoost</a:t>
            </a:r>
            <a:r>
              <a:rPr lang="en-US" sz="2100" dirty="0"/>
              <a:t>) on historical data.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Validate </a:t>
            </a:r>
            <a:r>
              <a:rPr lang="en-US" sz="2100" dirty="0"/>
              <a:t>performance using test datasets.</a:t>
            </a:r>
          </a:p>
          <a:p>
            <a:pPr lvl="1">
              <a:lnSpc>
                <a:spcPct val="150000"/>
              </a:lnSpc>
            </a:pPr>
            <a:r>
              <a:rPr lang="en-US" sz="2100" dirty="0" smtClean="0"/>
              <a:t>	Deploy </a:t>
            </a:r>
            <a:r>
              <a:rPr lang="en-US" sz="2100" dirty="0"/>
              <a:t>a </a:t>
            </a:r>
            <a:r>
              <a:rPr lang="en-US" sz="2100" b="1" dirty="0"/>
              <a:t>real-time AQI prediction system</a:t>
            </a:r>
            <a:r>
              <a:rPr lang="en-US" sz="21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b="1" u="sng" dirty="0"/>
              <a:t>Machine Learning Techniques Used:</a:t>
            </a:r>
            <a:endParaRPr lang="en-US" sz="2100" u="sng" dirty="0"/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Regression </a:t>
            </a:r>
            <a:r>
              <a:rPr lang="en-US" sz="2100" b="1" dirty="0"/>
              <a:t>Models:</a:t>
            </a:r>
            <a:r>
              <a:rPr lang="en-US" sz="2100" dirty="0"/>
              <a:t> Simple, interpretable but less effective for time-series.</a:t>
            </a:r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LSTM </a:t>
            </a:r>
            <a:r>
              <a:rPr lang="en-US" sz="2100" b="1" dirty="0"/>
              <a:t>(Long Short-Term Memory):</a:t>
            </a:r>
            <a:r>
              <a:rPr lang="en-US" sz="2100" dirty="0"/>
              <a:t> Best for time-series AQI forecasting.</a:t>
            </a:r>
          </a:p>
          <a:p>
            <a:pPr lvl="1">
              <a:lnSpc>
                <a:spcPct val="150000"/>
              </a:lnSpc>
            </a:pPr>
            <a:r>
              <a:rPr lang="en-US" sz="2100" b="1" dirty="0" smtClean="0"/>
              <a:t>	</a:t>
            </a:r>
            <a:r>
              <a:rPr lang="en-US" sz="2100" b="1" dirty="0" err="1" smtClean="0"/>
              <a:t>XGBoost</a:t>
            </a:r>
            <a:r>
              <a:rPr lang="en-US" sz="2100" b="1" dirty="0"/>
              <a:t>:</a:t>
            </a:r>
            <a:r>
              <a:rPr lang="en-US" sz="2100" dirty="0"/>
              <a:t> Effective for tabular data with complex relationships.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1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9185" y="1004360"/>
            <a:ext cx="29722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213163"/>
                </a:solidFill>
              </a:rPr>
              <a:t>Model Architecture</a:t>
            </a:r>
            <a:endParaRPr lang="en-US" sz="2400" b="1" dirty="0">
              <a:solidFill>
                <a:srgbClr val="213163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7062" y="1522116"/>
            <a:ext cx="9890077" cy="5401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Best Model Selected:</a:t>
            </a:r>
            <a:r>
              <a:rPr lang="en-US" altLang="en-US" sz="2300" u="sng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endParaRPr lang="en-US" altLang="en-US" sz="2300" u="sng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LSTM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(for handling time-series pollution data).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Workflow of Model: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Input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Receives past AQI, weather, and traffic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Hidden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Layers (LSTM Cells):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Captures long-term dependencies.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	Output </a:t>
            </a:r>
            <a:r>
              <a:rPr lang="en-US" altLang="en-US" sz="2300" b="1" dirty="0">
                <a:solidFill>
                  <a:schemeClr val="tx1"/>
                </a:solidFill>
                <a:latin typeface="Arial" panose="020B0604020202020204" pitchFamily="34" charset="0"/>
              </a:rPr>
              <a:t>Layer: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 Predicts AQI for the next 24 hours.</a:t>
            </a:r>
          </a:p>
          <a:p>
            <a:pPr marL="342900" lvl="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300" b="1" u="sng" dirty="0">
                <a:solidFill>
                  <a:schemeClr val="tx1"/>
                </a:solidFill>
                <a:latin typeface="Arial" panose="020B0604020202020204" pitchFamily="34" charset="0"/>
              </a:rPr>
              <a:t>Reason for Choosing LSTM:</a:t>
            </a:r>
            <a:endParaRPr lang="en-US" altLang="en-US" sz="2300" u="sng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Learns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long-term patterns in time-series data.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300" dirty="0" smtClean="0">
                <a:solidFill>
                  <a:schemeClr val="tx1"/>
                </a:solidFill>
                <a:latin typeface="Arial" panose="020B0604020202020204" pitchFamily="34" charset="0"/>
              </a:rPr>
              <a:t>	Outperforms </a:t>
            </a:r>
            <a:r>
              <a:rPr lang="en-US" altLang="en-US" sz="2300" dirty="0">
                <a:solidFill>
                  <a:schemeClr val="tx1"/>
                </a:solidFill>
                <a:latin typeface="Arial" panose="020B0604020202020204" pitchFamily="34" charset="0"/>
              </a:rPr>
              <a:t>traditional models in forecasting accuracy.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3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31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291</TotalTime>
  <Words>378</Words>
  <Application>Microsoft Office PowerPoint</Application>
  <PresentationFormat>Widescreen</PresentationFormat>
  <Paragraphs>158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Admin</cp:lastModifiedBy>
  <cp:revision>35</cp:revision>
  <dcterms:created xsi:type="dcterms:W3CDTF">2024-12-31T09:40:01Z</dcterms:created>
  <dcterms:modified xsi:type="dcterms:W3CDTF">2025-04-04T01:32:11Z</dcterms:modified>
</cp:coreProperties>
</file>