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Dosis" pitchFamily="2" charset="0"/>
      <p:regular r:id="rId42"/>
      <p:bold r:id="rId43"/>
    </p:embeddedFont>
    <p:embeddedFont>
      <p:font typeface="Dosis Light" pitchFamily="2" charset="0"/>
      <p:regular r:id="rId44"/>
      <p:bold r:id="rId45"/>
    </p:embeddedFont>
    <p:embeddedFont>
      <p:font typeface="Titillium Web" panose="00000500000000000000" pitchFamily="2" charset="0"/>
      <p:regular r:id="rId46"/>
      <p:bold r:id="rId47"/>
      <p:italic r:id="rId48"/>
      <p:boldItalic r:id="rId49"/>
    </p:embeddedFont>
    <p:embeddedFont>
      <p:font typeface="Titillium Web Light" panose="000004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F94AAC-9B38-49AC-9F7B-AF11383289BE}">
  <a:tblStyle styleId="{E3F94AAC-9B38-49AC-9F7B-AF1138328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FE222-8AA3-4F6F-AE0C-14103561ED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Salamanca" userId="02fc7b328ab0cc43" providerId="LiveId" clId="{F49494DE-3B64-4FF2-AC7F-5B89837AEB5A}"/>
    <pc:docChg chg="undo custSel modSld">
      <pc:chgData name="Gabrielle Salamanca" userId="02fc7b328ab0cc43" providerId="LiveId" clId="{F49494DE-3B64-4FF2-AC7F-5B89837AEB5A}" dt="2024-05-11T01:33:29.315" v="178" actId="255"/>
      <pc:docMkLst>
        <pc:docMk/>
      </pc:docMkLst>
      <pc:sldChg chg="modSp mod">
        <pc:chgData name="Gabrielle Salamanca" userId="02fc7b328ab0cc43" providerId="LiveId" clId="{F49494DE-3B64-4FF2-AC7F-5B89837AEB5A}" dt="2024-05-11T01:32:42.298" v="174" actId="1076"/>
        <pc:sldMkLst>
          <pc:docMk/>
          <pc:sldMk cId="0" sldId="260"/>
        </pc:sldMkLst>
        <pc:spChg chg="mod">
          <ac:chgData name="Gabrielle Salamanca" userId="02fc7b328ab0cc43" providerId="LiveId" clId="{F49494DE-3B64-4FF2-AC7F-5B89837AEB5A}" dt="2024-05-11T01:32:32.923" v="171" actId="1076"/>
          <ac:spMkLst>
            <pc:docMk/>
            <pc:sldMk cId="0" sldId="260"/>
            <ac:spMk id="3892" creationId="{00000000-0000-0000-0000-000000000000}"/>
          </ac:spMkLst>
        </pc:spChg>
        <pc:spChg chg="mod">
          <ac:chgData name="Gabrielle Salamanca" userId="02fc7b328ab0cc43" providerId="LiveId" clId="{F49494DE-3B64-4FF2-AC7F-5B89837AEB5A}" dt="2024-05-11T01:32:35.217" v="172" actId="1076"/>
          <ac:spMkLst>
            <pc:docMk/>
            <pc:sldMk cId="0" sldId="260"/>
            <ac:spMk id="3893" creationId="{00000000-0000-0000-0000-000000000000}"/>
          </ac:spMkLst>
        </pc:spChg>
        <pc:spChg chg="mod">
          <ac:chgData name="Gabrielle Salamanca" userId="02fc7b328ab0cc43" providerId="LiveId" clId="{F49494DE-3B64-4FF2-AC7F-5B89837AEB5A}" dt="2024-05-11T01:32:42.298" v="174" actId="1076"/>
          <ac:spMkLst>
            <pc:docMk/>
            <pc:sldMk cId="0" sldId="260"/>
            <ac:spMk id="3894" creationId="{00000000-0000-0000-0000-000000000000}"/>
          </ac:spMkLst>
        </pc:spChg>
      </pc:sldChg>
      <pc:sldChg chg="modSp mod modNotes">
        <pc:chgData name="Gabrielle Salamanca" userId="02fc7b328ab0cc43" providerId="LiveId" clId="{F49494DE-3B64-4FF2-AC7F-5B89837AEB5A}" dt="2024-05-11T01:25:49.571" v="68" actId="20577"/>
        <pc:sldMkLst>
          <pc:docMk/>
          <pc:sldMk cId="0" sldId="261"/>
        </pc:sldMkLst>
        <pc:spChg chg="mod">
          <ac:chgData name="Gabrielle Salamanca" userId="02fc7b328ab0cc43" providerId="LiveId" clId="{F49494DE-3B64-4FF2-AC7F-5B89837AEB5A}" dt="2024-05-11T01:25:49.571" v="68" actId="20577"/>
          <ac:spMkLst>
            <pc:docMk/>
            <pc:sldMk cId="0" sldId="261"/>
            <ac:spMk id="3906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33:09.777" v="176" actId="1076"/>
        <pc:sldMkLst>
          <pc:docMk/>
          <pc:sldMk cId="0" sldId="275"/>
        </pc:sldMkLst>
        <pc:spChg chg="mod">
          <ac:chgData name="Gabrielle Salamanca" userId="02fc7b328ab0cc43" providerId="LiveId" clId="{F49494DE-3B64-4FF2-AC7F-5B89837AEB5A}" dt="2024-05-11T01:33:07.174" v="175" actId="1076"/>
          <ac:spMkLst>
            <pc:docMk/>
            <pc:sldMk cId="0" sldId="275"/>
            <ac:spMk id="4067" creationId="{00000000-0000-0000-0000-000000000000}"/>
          </ac:spMkLst>
        </pc:spChg>
        <pc:spChg chg="mod">
          <ac:chgData name="Gabrielle Salamanca" userId="02fc7b328ab0cc43" providerId="LiveId" clId="{F49494DE-3B64-4FF2-AC7F-5B89837AEB5A}" dt="2024-05-11T01:33:09.777" v="176" actId="1076"/>
          <ac:spMkLst>
            <pc:docMk/>
            <pc:sldMk cId="0" sldId="275"/>
            <ac:spMk id="4068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27:19.075" v="120" actId="20577"/>
        <pc:sldMkLst>
          <pc:docMk/>
          <pc:sldMk cId="0" sldId="278"/>
        </pc:sldMkLst>
        <pc:spChg chg="mod">
          <ac:chgData name="Gabrielle Salamanca" userId="02fc7b328ab0cc43" providerId="LiveId" clId="{F49494DE-3B64-4FF2-AC7F-5B89837AEB5A}" dt="2024-05-11T01:27:19.075" v="120" actId="20577"/>
          <ac:spMkLst>
            <pc:docMk/>
            <pc:sldMk cId="0" sldId="278"/>
            <ac:spMk id="4105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33:29.315" v="178" actId="255"/>
        <pc:sldMkLst>
          <pc:docMk/>
          <pc:sldMk cId="0" sldId="279"/>
        </pc:sldMkLst>
        <pc:spChg chg="mod">
          <ac:chgData name="Gabrielle Salamanca" userId="02fc7b328ab0cc43" providerId="LiveId" clId="{F49494DE-3B64-4FF2-AC7F-5B89837AEB5A}" dt="2024-05-11T01:27:37.131" v="129" actId="20577"/>
          <ac:spMkLst>
            <pc:docMk/>
            <pc:sldMk cId="0" sldId="279"/>
            <ac:spMk id="4115" creationId="{00000000-0000-0000-0000-000000000000}"/>
          </ac:spMkLst>
        </pc:spChg>
        <pc:spChg chg="mod">
          <ac:chgData name="Gabrielle Salamanca" userId="02fc7b328ab0cc43" providerId="LiveId" clId="{F49494DE-3B64-4FF2-AC7F-5B89837AEB5A}" dt="2024-05-11T01:33:29.315" v="178" actId="255"/>
          <ac:spMkLst>
            <pc:docMk/>
            <pc:sldMk cId="0" sldId="279"/>
            <ac:spMk id="4116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29:44.484" v="168" actId="20577"/>
        <pc:sldMkLst>
          <pc:docMk/>
          <pc:sldMk cId="0" sldId="280"/>
        </pc:sldMkLst>
        <pc:spChg chg="mod">
          <ac:chgData name="Gabrielle Salamanca" userId="02fc7b328ab0cc43" providerId="LiveId" clId="{F49494DE-3B64-4FF2-AC7F-5B89837AEB5A}" dt="2024-05-11T01:29:44.484" v="168" actId="20577"/>
          <ac:spMkLst>
            <pc:docMk/>
            <pc:sldMk cId="0" sldId="280"/>
            <ac:spMk id="4126" creationId="{00000000-0000-0000-0000-000000000000}"/>
          </ac:spMkLst>
        </pc:spChg>
        <pc:spChg chg="mod">
          <ac:chgData name="Gabrielle Salamanca" userId="02fc7b328ab0cc43" providerId="LiveId" clId="{F49494DE-3B64-4FF2-AC7F-5B89837AEB5A}" dt="2024-05-11T01:28:52.896" v="152" actId="14100"/>
          <ac:spMkLst>
            <pc:docMk/>
            <pc:sldMk cId="0" sldId="280"/>
            <ac:spMk id="4127" creationId="{00000000-0000-0000-0000-000000000000}"/>
          </ac:spMkLst>
        </pc:spChg>
      </pc:sldChg>
      <pc:sldChg chg="modSp mod">
        <pc:chgData name="Gabrielle Salamanca" userId="02fc7b328ab0cc43" providerId="LiveId" clId="{F49494DE-3B64-4FF2-AC7F-5B89837AEB5A}" dt="2024-05-11T01:30:09.617" v="169" actId="14100"/>
        <pc:sldMkLst>
          <pc:docMk/>
          <pc:sldMk cId="0" sldId="285"/>
        </pc:sldMkLst>
        <pc:spChg chg="mod">
          <ac:chgData name="Gabrielle Salamanca" userId="02fc7b328ab0cc43" providerId="LiveId" clId="{F49494DE-3B64-4FF2-AC7F-5B89837AEB5A}" dt="2024-05-11T01:30:09.617" v="169" actId="14100"/>
          <ac:spMkLst>
            <pc:docMk/>
            <pc:sldMk cId="0" sldId="285"/>
            <ac:spMk id="41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2da629649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2da629649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2dafcf7d95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2dafcf7d95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2dafcf7d95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2dafcf7d95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2dafcf7d9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2dafcf7d9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2dafcf7d95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2dafcf7d95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2dafcf7d95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2dafcf7d95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2da629649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2da629649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2dafcf7d95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2dafcf7d95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2dafcf7d95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2dafcf7d95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g2dafcf7d95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6" name="Google Shape;4046;g2dafcf7d95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2dafcf7d95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2dafcf7d95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270ec00561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270ec00561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g270ec00561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7" name="Google Shape;4097;g270ec00561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g270ec00561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8" name="Google Shape;4108;g270ec00561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g270ec00561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9" name="Google Shape;4119;g270ec00561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270ec00561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270ec00561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g270ec00561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0" name="Google Shape;4140;g270ec00561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9" name="Google Shape;4149;g270ec00561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0" name="Google Shape;4150;g270ec00561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Google Shape;4159;g270ec0056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0" name="Google Shape;4160;g270ec0056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da629649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da629649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Google Shape;4176;g270ec00561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7" name="Google Shape;4177;g270ec00561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g270ec00561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4" name="Google Shape;4194;g270ec00561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270ec00561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270ec00561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g270ec00561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1" name="Google Shape;4211;g270ec00561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Google Shape;4217;g270ec005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8" name="Google Shape;4218;g270ec005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Google Shape;4234;g270ec00561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5" name="Google Shape;4235;g270ec00561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g270ec00561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4" name="Google Shape;4244;g270ec00561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Google Shape;4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9" name="Google Shape;4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2da629649d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2da629649d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2da629649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2da629649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g2da629649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Google Shape;3897;g2da629649d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2da629649d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2da629649d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2da629649d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2da629649d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linear-discriminant-analysi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quadratic-discriminant-analysi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datasets/fatemehmehrparvar/obesity-levels/data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4543500" cy="31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Levels of Obesity in South America</a:t>
            </a:r>
            <a:endParaRPr/>
          </a:p>
        </p:txBody>
      </p:sp>
      <p:sp>
        <p:nvSpPr>
          <p:cNvPr id="3837" name="Google Shape;3837;p13"/>
          <p:cNvSpPr txBox="1">
            <a:spLocks noGrp="1"/>
          </p:cNvSpPr>
          <p:nvPr>
            <p:ph type="subTitle" idx="4294967295"/>
          </p:nvPr>
        </p:nvSpPr>
        <p:spPr>
          <a:xfrm>
            <a:off x="762000" y="3887825"/>
            <a:ext cx="37314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Titillium Web"/>
                <a:ea typeface="Titillium Web"/>
                <a:cs typeface="Titillium Web"/>
                <a:sym typeface="Titillium Web"/>
              </a:rPr>
              <a:t>Gabrielle Salamanca</a:t>
            </a:r>
            <a:endParaRPr b="1">
              <a:solidFill>
                <a:schemeClr val="lt2"/>
              </a:solidFill>
            </a:endParaRPr>
          </a:p>
        </p:txBody>
      </p:sp>
      <p:grpSp>
        <p:nvGrpSpPr>
          <p:cNvPr id="3838" name="Google Shape;3838;p13"/>
          <p:cNvGrpSpPr/>
          <p:nvPr/>
        </p:nvGrpSpPr>
        <p:grpSpPr>
          <a:xfrm rot="-9066544">
            <a:off x="5882639" y="962162"/>
            <a:ext cx="1499788" cy="1551578"/>
            <a:chOff x="2605300" y="5003050"/>
            <a:chExt cx="418900" cy="430475"/>
          </a:xfrm>
        </p:grpSpPr>
        <p:sp>
          <p:nvSpPr>
            <p:cNvPr id="3839" name="Google Shape;3839;p1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highlight>
                  <a:schemeClr val="dk2"/>
                </a:highligh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4" name="Google Shape;3944;p22"/>
          <p:cNvGrpSpPr/>
          <p:nvPr/>
        </p:nvGrpSpPr>
        <p:grpSpPr>
          <a:xfrm>
            <a:off x="4591155" y="2970216"/>
            <a:ext cx="2339233" cy="1701865"/>
            <a:chOff x="4610450" y="3703750"/>
            <a:chExt cx="453050" cy="332175"/>
          </a:xfrm>
        </p:grpSpPr>
        <p:sp>
          <p:nvSpPr>
            <p:cNvPr id="3945" name="Google Shape;3945;p2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1120">
                <a:alpha val="61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22"/>
          <p:cNvGrpSpPr/>
          <p:nvPr/>
        </p:nvGrpSpPr>
        <p:grpSpPr>
          <a:xfrm>
            <a:off x="-1269508" y="-1275625"/>
            <a:ext cx="3783360" cy="3705187"/>
            <a:chOff x="-897498" y="927100"/>
            <a:chExt cx="5011737" cy="5016500"/>
          </a:xfrm>
        </p:grpSpPr>
        <p:sp>
          <p:nvSpPr>
            <p:cNvPr id="3948" name="Google Shape;3948;p22"/>
            <p:cNvSpPr/>
            <p:nvPr/>
          </p:nvSpPr>
          <p:spPr>
            <a:xfrm>
              <a:off x="-538723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1597F">
                <a:alpha val="585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2133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621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172505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2133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621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-897498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rgbClr val="0B87A1">
                <a:alpha val="513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2133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621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1" name="Google Shape;3951;p22"/>
          <p:cNvSpPr txBox="1">
            <a:spLocks noGrp="1"/>
          </p:cNvSpPr>
          <p:nvPr>
            <p:ph type="ctrTitle"/>
          </p:nvPr>
        </p:nvSpPr>
        <p:spPr>
          <a:xfrm>
            <a:off x="1348800" y="1991850"/>
            <a:ext cx="3942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grpSp>
        <p:nvGrpSpPr>
          <p:cNvPr id="3952" name="Google Shape;3952;p22"/>
          <p:cNvGrpSpPr/>
          <p:nvPr/>
        </p:nvGrpSpPr>
        <p:grpSpPr>
          <a:xfrm>
            <a:off x="1155432" y="719104"/>
            <a:ext cx="4329638" cy="3953089"/>
            <a:chOff x="2583325" y="2972875"/>
            <a:chExt cx="462850" cy="445750"/>
          </a:xfrm>
        </p:grpSpPr>
        <p:sp>
          <p:nvSpPr>
            <p:cNvPr id="3953" name="Google Shape;3953;p2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3"/>
          <p:cNvSpPr txBox="1">
            <a:spLocks noGrp="1"/>
          </p:cNvSpPr>
          <p:nvPr>
            <p:ph type="title"/>
          </p:nvPr>
        </p:nvSpPr>
        <p:spPr>
          <a:xfrm>
            <a:off x="726000" y="3010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ObesityDataSet_raw_and_data_sinthetic</a:t>
            </a:r>
            <a:endParaRPr sz="3400"/>
          </a:p>
        </p:txBody>
      </p:sp>
      <p:sp>
        <p:nvSpPr>
          <p:cNvPr id="3960" name="Google Shape;3960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961" name="Google Shape;3961;p23"/>
          <p:cNvGraphicFramePr/>
          <p:nvPr/>
        </p:nvGraphicFramePr>
        <p:xfrm>
          <a:off x="626700" y="1263970"/>
          <a:ext cx="6959675" cy="3637875"/>
        </p:xfrm>
        <a:graphic>
          <a:graphicData uri="http://schemas.openxmlformats.org/drawingml/2006/table">
            <a:tbl>
              <a:tblPr>
                <a:noFill/>
                <a:tableStyleId>{E3F94AAC-9B38-49AC-9F7B-AF11383289BE}</a:tableStyleId>
              </a:tblPr>
              <a:tblGrid>
                <a:gridCol w="6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Age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Gender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Height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Weight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Alcohol 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Consumption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1.62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64.0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Female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1.52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Sometimes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23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1.80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77.0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Frequently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27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1.80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87.0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Frequently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Male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1.78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89.9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Sometimes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24"/>
          <p:cNvSpPr txBox="1">
            <a:spLocks noGrp="1"/>
          </p:cNvSpPr>
          <p:nvPr>
            <p:ph type="body" idx="1"/>
          </p:nvPr>
        </p:nvSpPr>
        <p:spPr>
          <a:xfrm>
            <a:off x="718300" y="1635225"/>
            <a:ext cx="32424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2111 participants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1043 females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1068 males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68" name="Google Shape;396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Gender Pie</a:t>
            </a:r>
            <a:endParaRPr/>
          </a:p>
        </p:txBody>
      </p:sp>
      <p:grpSp>
        <p:nvGrpSpPr>
          <p:cNvPr id="3969" name="Google Shape;3969;p24"/>
          <p:cNvGrpSpPr/>
          <p:nvPr/>
        </p:nvGrpSpPr>
        <p:grpSpPr>
          <a:xfrm>
            <a:off x="1405457" y="3303456"/>
            <a:ext cx="738279" cy="1679659"/>
            <a:chOff x="3386850" y="2264625"/>
            <a:chExt cx="203950" cy="509250"/>
          </a:xfrm>
        </p:grpSpPr>
        <p:sp>
          <p:nvSpPr>
            <p:cNvPr id="3970" name="Google Shape;3970;p24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grpSp>
        <p:nvGrpSpPr>
          <p:cNvPr id="3972" name="Google Shape;3972;p24"/>
          <p:cNvGrpSpPr/>
          <p:nvPr/>
        </p:nvGrpSpPr>
        <p:grpSpPr>
          <a:xfrm>
            <a:off x="2645687" y="3311496"/>
            <a:ext cx="627872" cy="1663580"/>
            <a:chOff x="4076175" y="2267050"/>
            <a:chExt cx="173450" cy="504375"/>
          </a:xfrm>
        </p:grpSpPr>
        <p:sp>
          <p:nvSpPr>
            <p:cNvPr id="3973" name="Google Shape;3973;p2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pic>
        <p:nvPicPr>
          <p:cNvPr id="3975" name="Google Shape;3975;p24"/>
          <p:cNvPicPr preferRelativeResize="0"/>
          <p:nvPr/>
        </p:nvPicPr>
        <p:blipFill rotWithShape="1">
          <a:blip r:embed="rId3">
            <a:alphaModFix/>
          </a:blip>
          <a:srcRect l="18582" t="1973" r="17625" b="2241"/>
          <a:stretch/>
        </p:blipFill>
        <p:spPr>
          <a:xfrm>
            <a:off x="4559575" y="1265350"/>
            <a:ext cx="2691675" cy="293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6" name="Google Shape;3976;p24"/>
          <p:cNvGrpSpPr/>
          <p:nvPr/>
        </p:nvGrpSpPr>
        <p:grpSpPr>
          <a:xfrm>
            <a:off x="4313448" y="627199"/>
            <a:ext cx="3165884" cy="4222433"/>
            <a:chOff x="2112475" y="238125"/>
            <a:chExt cx="3395050" cy="5238750"/>
          </a:xfrm>
        </p:grpSpPr>
        <p:sp>
          <p:nvSpPr>
            <p:cNvPr id="3977" name="Google Shape;3977;p2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86" name="Google Shape;3986;p25"/>
          <p:cNvSpPr txBox="1">
            <a:spLocks noGrp="1"/>
          </p:cNvSpPr>
          <p:nvPr>
            <p:ph type="title"/>
          </p:nvPr>
        </p:nvSpPr>
        <p:spPr>
          <a:xfrm>
            <a:off x="718300" y="3856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Histogram: Age</a:t>
            </a:r>
            <a:endParaRPr/>
          </a:p>
        </p:txBody>
      </p:sp>
      <p:pic>
        <p:nvPicPr>
          <p:cNvPr id="3987" name="Google Shape;3987;p25"/>
          <p:cNvPicPr preferRelativeResize="0"/>
          <p:nvPr/>
        </p:nvPicPr>
        <p:blipFill rotWithShape="1">
          <a:blip r:embed="rId3">
            <a:alphaModFix/>
          </a:blip>
          <a:srcRect r="5499"/>
          <a:stretch/>
        </p:blipFill>
        <p:spPr>
          <a:xfrm>
            <a:off x="1328913" y="1419175"/>
            <a:ext cx="5539870" cy="37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8" name="Google Shape;3988;p25"/>
          <p:cNvSpPr txBox="1">
            <a:spLocks noGrp="1"/>
          </p:cNvSpPr>
          <p:nvPr>
            <p:ph type="body" idx="1"/>
          </p:nvPr>
        </p:nvSpPr>
        <p:spPr>
          <a:xfrm>
            <a:off x="5206900" y="2126650"/>
            <a:ext cx="22725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Min: 14 yrs old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Max: 61 yrs old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994" name="Google Shape;3994;p26"/>
          <p:cNvPicPr preferRelativeResize="0"/>
          <p:nvPr/>
        </p:nvPicPr>
        <p:blipFill rotWithShape="1">
          <a:blip r:embed="rId3">
            <a:alphaModFix/>
          </a:blip>
          <a:srcRect r="960"/>
          <a:stretch/>
        </p:blipFill>
        <p:spPr>
          <a:xfrm>
            <a:off x="1236750" y="847300"/>
            <a:ext cx="5799174" cy="38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5" name="Google Shape;3995;p26"/>
          <p:cNvSpPr txBox="1">
            <a:spLocks noGrp="1"/>
          </p:cNvSpPr>
          <p:nvPr>
            <p:ph type="title" idx="4294967295"/>
          </p:nvPr>
        </p:nvSpPr>
        <p:spPr>
          <a:xfrm>
            <a:off x="640225" y="2395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Categories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001" name="Google Shape;4001;p27"/>
          <p:cNvSpPr txBox="1">
            <a:spLocks noGrp="1"/>
          </p:cNvSpPr>
          <p:nvPr>
            <p:ph type="title" idx="4294967295"/>
          </p:nvPr>
        </p:nvSpPr>
        <p:spPr>
          <a:xfrm>
            <a:off x="640225" y="2395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vs Height</a:t>
            </a:r>
            <a:endParaRPr/>
          </a:p>
        </p:txBody>
      </p:sp>
      <p:pic>
        <p:nvPicPr>
          <p:cNvPr id="4002" name="Google Shape;40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00" y="1131700"/>
            <a:ext cx="6334749" cy="401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28"/>
          <p:cNvSpPr txBox="1">
            <a:spLocks noGrp="1"/>
          </p:cNvSpPr>
          <p:nvPr>
            <p:ph type="ctrTitle"/>
          </p:nvPr>
        </p:nvSpPr>
        <p:spPr>
          <a:xfrm>
            <a:off x="685800" y="1073075"/>
            <a:ext cx="4642800" cy="29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Cleanup, Organization, &amp; Such</a:t>
            </a:r>
            <a:endParaRPr/>
          </a:p>
        </p:txBody>
      </p:sp>
      <p:sp>
        <p:nvSpPr>
          <p:cNvPr id="4008" name="Google Shape;4008;p28"/>
          <p:cNvSpPr txBox="1">
            <a:spLocks noGrp="1"/>
          </p:cNvSpPr>
          <p:nvPr>
            <p:ph type="subTitle" idx="1"/>
          </p:nvPr>
        </p:nvSpPr>
        <p:spPr>
          <a:xfrm>
            <a:off x="685800" y="40386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steps before continuing?</a:t>
            </a:r>
            <a:endParaRPr/>
          </a:p>
        </p:txBody>
      </p:sp>
      <p:grpSp>
        <p:nvGrpSpPr>
          <p:cNvPr id="4009" name="Google Shape;4009;p28"/>
          <p:cNvGrpSpPr/>
          <p:nvPr/>
        </p:nvGrpSpPr>
        <p:grpSpPr>
          <a:xfrm>
            <a:off x="4613220" y="2465070"/>
            <a:ext cx="1568811" cy="1573514"/>
            <a:chOff x="8095060" y="5664590"/>
            <a:chExt cx="497404" cy="492554"/>
          </a:xfrm>
        </p:grpSpPr>
        <p:grpSp>
          <p:nvGrpSpPr>
            <p:cNvPr id="4010" name="Google Shape;4010;p2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011" name="Google Shape;4011;p2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2" name="Google Shape;4012;p2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3" name="Google Shape;4013;p2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4" name="Google Shape;4014;p2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015" name="Google Shape;4015;p2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6" name="Google Shape;4016;p2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7" name="Google Shape;4017;p2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8" name="Google Shape;4018;p2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019" name="Google Shape;4019;p2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0" name="Google Shape;4020;p2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1" name="Google Shape;4021;p2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4027" name="Google Shape;4027;p29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None!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 missing values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 notable outliers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8" name="Google Shape;4028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29" name="Google Shape;4029;p29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Consideration: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Removing category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Insufficient Weight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looking at obesity lvls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Concern only for the obese/overweight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Normal for baseline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0" name="Google Shape;4030;p29"/>
          <p:cNvSpPr/>
          <p:nvPr/>
        </p:nvSpPr>
        <p:spPr>
          <a:xfrm>
            <a:off x="1659089" y="3233795"/>
            <a:ext cx="1360814" cy="127696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Consideration</a:t>
            </a:r>
            <a:endParaRPr/>
          </a:p>
        </p:txBody>
      </p:sp>
      <p:sp>
        <p:nvSpPr>
          <p:cNvPr id="4036" name="Google Shape;4036;p3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dataset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Removed “insufficient weight” category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Separate train &amp; test data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38" name="Google Shape;4038;p30"/>
          <p:cNvSpPr txBox="1">
            <a:spLocks noGrp="1"/>
          </p:cNvSpPr>
          <p:nvPr>
            <p:ph type="body" idx="2"/>
          </p:nvPr>
        </p:nvSpPr>
        <p:spPr>
          <a:xfrm>
            <a:off x="4038775" y="1762650"/>
            <a:ext cx="37509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Error: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All arguments must have the same length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▪"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Warning: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longer object length is not multiple of shorter object length</a:t>
            </a:r>
            <a:endParaRPr/>
          </a:p>
        </p:txBody>
      </p:sp>
      <p:grpSp>
        <p:nvGrpSpPr>
          <p:cNvPr id="4039" name="Google Shape;4039;p30"/>
          <p:cNvGrpSpPr/>
          <p:nvPr/>
        </p:nvGrpSpPr>
        <p:grpSpPr>
          <a:xfrm>
            <a:off x="5546115" y="905223"/>
            <a:ext cx="736218" cy="857418"/>
            <a:chOff x="4636075" y="261925"/>
            <a:chExt cx="401800" cy="475050"/>
          </a:xfrm>
        </p:grpSpPr>
        <p:sp>
          <p:nvSpPr>
            <p:cNvPr id="4040" name="Google Shape;4040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4049" name="Google Shape;4049;p31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Original columns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CALC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FAVC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FCVC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CAEC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Nobeyesdad</a:t>
            </a:r>
            <a:endParaRPr/>
          </a:p>
        </p:txBody>
      </p:sp>
      <p:sp>
        <p:nvSpPr>
          <p:cNvPr id="4050" name="Google Shape;4050;p31"/>
          <p:cNvSpPr txBox="1">
            <a:spLocks noGrp="1"/>
          </p:cNvSpPr>
          <p:nvPr>
            <p:ph type="body" idx="2"/>
          </p:nvPr>
        </p:nvSpPr>
        <p:spPr>
          <a:xfrm>
            <a:off x="3960700" y="1762650"/>
            <a:ext cx="38442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Renamed columns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Alcohol Consumption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High Caloric Food Consumption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Vegetable Consumption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Screen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Snacking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lvl</a:t>
            </a:r>
            <a:endParaRPr/>
          </a:p>
        </p:txBody>
      </p:sp>
      <p:sp>
        <p:nvSpPr>
          <p:cNvPr id="4051" name="Google Shape;405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4052" name="Google Shape;4052;p31"/>
          <p:cNvGrpSpPr/>
          <p:nvPr/>
        </p:nvGrpSpPr>
        <p:grpSpPr>
          <a:xfrm>
            <a:off x="3046487" y="834206"/>
            <a:ext cx="728648" cy="667748"/>
            <a:chOff x="4562200" y="4968250"/>
            <a:chExt cx="549550" cy="499475"/>
          </a:xfrm>
        </p:grpSpPr>
        <p:sp>
          <p:nvSpPr>
            <p:cNvPr id="4053" name="Google Shape;4053;p3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62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4"/>
          <p:cNvSpPr txBox="1">
            <a:spLocks noGrp="1"/>
          </p:cNvSpPr>
          <p:nvPr>
            <p:ph type="ctrTitle"/>
          </p:nvPr>
        </p:nvSpPr>
        <p:spPr>
          <a:xfrm>
            <a:off x="685800" y="162720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847" name="Google Shape;3847;p14"/>
          <p:cNvSpPr txBox="1">
            <a:spLocks noGrp="1"/>
          </p:cNvSpPr>
          <p:nvPr>
            <p:ph type="subTitle" idx="1"/>
          </p:nvPr>
        </p:nvSpPr>
        <p:spPr>
          <a:xfrm>
            <a:off x="685800" y="273150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Levels</a:t>
            </a:r>
            <a:endParaRPr/>
          </a:p>
        </p:txBody>
      </p:sp>
      <p:grpSp>
        <p:nvGrpSpPr>
          <p:cNvPr id="3848" name="Google Shape;3848;p14"/>
          <p:cNvGrpSpPr/>
          <p:nvPr/>
        </p:nvGrpSpPr>
        <p:grpSpPr>
          <a:xfrm>
            <a:off x="191407" y="765229"/>
            <a:ext cx="4329638" cy="3953089"/>
            <a:chOff x="2583325" y="2972875"/>
            <a:chExt cx="462850" cy="445750"/>
          </a:xfrm>
        </p:grpSpPr>
        <p:sp>
          <p:nvSpPr>
            <p:cNvPr id="3849" name="Google Shape;3849;p1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50" name="Google Shape;3850;p1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851" name="Google Shape;3851;p14"/>
          <p:cNvGrpSpPr/>
          <p:nvPr/>
        </p:nvGrpSpPr>
        <p:grpSpPr>
          <a:xfrm rot="1077199">
            <a:off x="3644175" y="3410548"/>
            <a:ext cx="1394812" cy="1739360"/>
            <a:chOff x="584925" y="238125"/>
            <a:chExt cx="415200" cy="525100"/>
          </a:xfrm>
        </p:grpSpPr>
        <p:sp>
          <p:nvSpPr>
            <p:cNvPr id="3852" name="Google Shape;3852;p14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3" name="Google Shape;3853;p1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4" name="Google Shape;3854;p1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5" name="Google Shape;3855;p14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6" name="Google Shape;3856;p14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57" name="Google Shape;3857;p1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grpSp>
        <p:nvGrpSpPr>
          <p:cNvPr id="3858" name="Google Shape;3858;p14"/>
          <p:cNvGrpSpPr/>
          <p:nvPr/>
        </p:nvGrpSpPr>
        <p:grpSpPr>
          <a:xfrm rot="1077200" flipH="1">
            <a:off x="3039847" y="3418502"/>
            <a:ext cx="990160" cy="933124"/>
            <a:chOff x="1922075" y="1629000"/>
            <a:chExt cx="437200" cy="437200"/>
          </a:xfrm>
        </p:grpSpPr>
        <p:sp>
          <p:nvSpPr>
            <p:cNvPr id="3859" name="Google Shape;3859;p1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60" name="Google Shape;3860;p14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A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2" name="Google Shape;4062;p32"/>
          <p:cNvGrpSpPr/>
          <p:nvPr/>
        </p:nvGrpSpPr>
        <p:grpSpPr>
          <a:xfrm rot="1333960">
            <a:off x="3954231" y="2842596"/>
            <a:ext cx="1866516" cy="1760424"/>
            <a:chOff x="557511" y="3214925"/>
            <a:chExt cx="719836" cy="720150"/>
          </a:xfrm>
        </p:grpSpPr>
        <p:sp>
          <p:nvSpPr>
            <p:cNvPr id="4063" name="Google Shape;4063;p32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rgbClr val="D3EBD5">
                <a:alpha val="549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2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rgbClr val="01597F">
                <a:alpha val="5856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2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2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0B87A1">
                <a:alpha val="5134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7" name="Google Shape;4067;p32"/>
          <p:cNvSpPr txBox="1">
            <a:spLocks noGrp="1"/>
          </p:cNvSpPr>
          <p:nvPr>
            <p:ph type="ctrTitle"/>
          </p:nvPr>
        </p:nvSpPr>
        <p:spPr>
          <a:xfrm>
            <a:off x="624275" y="1876273"/>
            <a:ext cx="4058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Fits &amp; Methods</a:t>
            </a:r>
            <a:endParaRPr dirty="0"/>
          </a:p>
        </p:txBody>
      </p:sp>
      <p:sp>
        <p:nvSpPr>
          <p:cNvPr id="4068" name="Google Shape;4068;p32"/>
          <p:cNvSpPr txBox="1">
            <a:spLocks noGrp="1"/>
          </p:cNvSpPr>
          <p:nvPr>
            <p:ph type="subTitle" idx="1"/>
          </p:nvPr>
        </p:nvSpPr>
        <p:spPr>
          <a:xfrm>
            <a:off x="627503" y="2896494"/>
            <a:ext cx="306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has been done?</a:t>
            </a:r>
            <a:endParaRPr dirty="0"/>
          </a:p>
        </p:txBody>
      </p:sp>
      <p:grpSp>
        <p:nvGrpSpPr>
          <p:cNvPr id="4069" name="Google Shape;4069;p32"/>
          <p:cNvGrpSpPr/>
          <p:nvPr/>
        </p:nvGrpSpPr>
        <p:grpSpPr>
          <a:xfrm>
            <a:off x="153020" y="919363"/>
            <a:ext cx="4983367" cy="4224194"/>
            <a:chOff x="2583325" y="2972875"/>
            <a:chExt cx="462850" cy="445750"/>
          </a:xfrm>
        </p:grpSpPr>
        <p:sp>
          <p:nvSpPr>
            <p:cNvPr id="4070" name="Google Shape;4070;p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71" name="Google Shape;4071;p3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6" name="Google Shape;4076;p33"/>
          <p:cNvGrpSpPr/>
          <p:nvPr/>
        </p:nvGrpSpPr>
        <p:grpSpPr>
          <a:xfrm>
            <a:off x="437447" y="739376"/>
            <a:ext cx="963224" cy="712819"/>
            <a:chOff x="5255200" y="3006475"/>
            <a:chExt cx="511700" cy="378575"/>
          </a:xfrm>
        </p:grpSpPr>
        <p:sp>
          <p:nvSpPr>
            <p:cNvPr id="4077" name="Google Shape;4077;p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079" name="Google Shape;4079;p3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GLM</a:t>
            </a:r>
            <a:endParaRPr/>
          </a:p>
        </p:txBody>
      </p:sp>
      <p:sp>
        <p:nvSpPr>
          <p:cNvPr id="4080" name="Google Shape;4080;p33"/>
          <p:cNvSpPr txBox="1">
            <a:spLocks noGrp="1"/>
          </p:cNvSpPr>
          <p:nvPr>
            <p:ph type="body" idx="1"/>
          </p:nvPr>
        </p:nvSpPr>
        <p:spPr>
          <a:xfrm>
            <a:off x="437450" y="1755475"/>
            <a:ext cx="20148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Data Splitting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80% training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20% test</a:t>
            </a:r>
            <a:endParaRPr sz="1800"/>
          </a:p>
        </p:txBody>
      </p:sp>
      <p:sp>
        <p:nvSpPr>
          <p:cNvPr id="4081" name="Google Shape;4081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82" name="Google Shape;4082;p33"/>
          <p:cNvSpPr txBox="1">
            <a:spLocks noGrp="1"/>
          </p:cNvSpPr>
          <p:nvPr>
            <p:ph type="body" idx="2"/>
          </p:nvPr>
        </p:nvSpPr>
        <p:spPr>
          <a:xfrm>
            <a:off x="2542815" y="1755475"/>
            <a:ext cx="26457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Manually go through fits for all 16 vars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Linear → Max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Max variable fits</a:t>
            </a:r>
            <a:endParaRPr sz="1800"/>
          </a:p>
        </p:txBody>
      </p:sp>
      <p:sp>
        <p:nvSpPr>
          <p:cNvPr id="4083" name="Google Shape;4083;p33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3817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summary()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Find most significant vars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Use a variation of those to find best fit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8" name="Google Shape;4088;p34"/>
          <p:cNvGrpSpPr/>
          <p:nvPr/>
        </p:nvGrpSpPr>
        <p:grpSpPr>
          <a:xfrm>
            <a:off x="418372" y="739376"/>
            <a:ext cx="963224" cy="712819"/>
            <a:chOff x="5255200" y="3006475"/>
            <a:chExt cx="511700" cy="378575"/>
          </a:xfrm>
        </p:grpSpPr>
        <p:sp>
          <p:nvSpPr>
            <p:cNvPr id="4089" name="Google Shape;4089;p3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091" name="Google Shape;4091;p3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GLM</a:t>
            </a:r>
            <a:endParaRPr/>
          </a:p>
        </p:txBody>
      </p:sp>
      <p:sp>
        <p:nvSpPr>
          <p:cNvPr id="4092" name="Google Shape;4092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093" name="Google Shape;4093;p34"/>
          <p:cNvSpPr txBox="1">
            <a:spLocks noGrp="1"/>
          </p:cNvSpPr>
          <p:nvPr>
            <p:ph type="body" idx="2"/>
          </p:nvPr>
        </p:nvSpPr>
        <p:spPr>
          <a:xfrm>
            <a:off x="4259575" y="1762650"/>
            <a:ext cx="342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chisq.test()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Error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‘List’ obj can’t be coerced to type ‘double’</a:t>
            </a:r>
            <a:endParaRPr/>
          </a:p>
        </p:txBody>
      </p:sp>
      <p:sp>
        <p:nvSpPr>
          <p:cNvPr id="4094" name="Google Shape;4094;p34"/>
          <p:cNvSpPr txBox="1">
            <a:spLocks noGrp="1"/>
          </p:cNvSpPr>
          <p:nvPr>
            <p:ph type="body" idx="1"/>
          </p:nvPr>
        </p:nvSpPr>
        <p:spPr>
          <a:xfrm>
            <a:off x="418375" y="1762650"/>
            <a:ext cx="38412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anova()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1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Didn’t give the significant vars</a:t>
            </a:r>
            <a:endParaRPr/>
          </a:p>
          <a:p>
            <a:pPr marL="4572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Warnings</a:t>
            </a:r>
            <a:endParaRPr/>
          </a:p>
          <a:p>
            <a:pPr marL="9144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Fitted probabilities numerically 0 or 1 occurred</a:t>
            </a:r>
            <a:endParaRPr/>
          </a:p>
          <a:p>
            <a:pPr marL="9144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Algorithm didn’t converge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oogle Shape;4099;p35"/>
          <p:cNvGrpSpPr/>
          <p:nvPr/>
        </p:nvGrpSpPr>
        <p:grpSpPr>
          <a:xfrm>
            <a:off x="418372" y="739376"/>
            <a:ext cx="963224" cy="712819"/>
            <a:chOff x="5255200" y="3006475"/>
            <a:chExt cx="511700" cy="378575"/>
          </a:xfrm>
        </p:grpSpPr>
        <p:sp>
          <p:nvSpPr>
            <p:cNvPr id="4100" name="Google Shape;4100;p3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01" name="Google Shape;4101;p3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02" name="Google Shape;4102;p3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Method: Best Subset Selection</a:t>
            </a:r>
            <a:endParaRPr/>
          </a:p>
        </p:txBody>
      </p:sp>
      <p:sp>
        <p:nvSpPr>
          <p:cNvPr id="4103" name="Google Shape;410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04" name="Google Shape;4104;p35"/>
          <p:cNvSpPr txBox="1">
            <a:spLocks noGrp="1"/>
          </p:cNvSpPr>
          <p:nvPr>
            <p:ph type="body" idx="2"/>
          </p:nvPr>
        </p:nvSpPr>
        <p:spPr>
          <a:xfrm>
            <a:off x="4259575" y="1762650"/>
            <a:ext cx="342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Opinion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summary(16 variables)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No significant p-values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0.982 - 1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BIC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More reasonable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Google Shape;4105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8375" y="1762650"/>
                <a:ext cx="3841200" cy="3087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Titillium Web"/>
                    <a:ea typeface="Titillium Web"/>
                    <a:cs typeface="Titillium Web"/>
                    <a:sym typeface="Titillium Web"/>
                  </a:rPr>
                  <a:t>Best Subset Selection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SzPts val="1800"/>
                  <a:buChar char="▪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vars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▪"/>
                </a:pPr>
                <a:r>
                  <a:rPr lang="en-US" dirty="0"/>
                  <a:t>Mallow’s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vars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▪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 vars</a:t>
                </a:r>
                <a:endParaRPr dirty="0"/>
              </a:p>
            </p:txBody>
          </p:sp>
        </mc:Choice>
        <mc:Fallback xmlns="">
          <p:sp>
            <p:nvSpPr>
              <p:cNvPr id="4105" name="Google Shape;4105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8375" y="1762650"/>
                <a:ext cx="3841200" cy="3087000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oogle Shape;4110;p36"/>
          <p:cNvGrpSpPr/>
          <p:nvPr/>
        </p:nvGrpSpPr>
        <p:grpSpPr>
          <a:xfrm>
            <a:off x="418372" y="739376"/>
            <a:ext cx="963224" cy="712819"/>
            <a:chOff x="5255200" y="3006475"/>
            <a:chExt cx="511700" cy="378575"/>
          </a:xfrm>
        </p:grpSpPr>
        <p:sp>
          <p:nvSpPr>
            <p:cNvPr id="4111" name="Google Shape;4111;p3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12" name="Google Shape;4112;p3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13" name="Google Shape;4113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1st Version </a:t>
            </a:r>
            <a:endParaRPr/>
          </a:p>
        </p:txBody>
      </p:sp>
      <p:sp>
        <p:nvSpPr>
          <p:cNvPr id="4114" name="Google Shape;4114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5" name="Google Shape;4115;p36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259575" y="1762650"/>
                <a:ext cx="3422400" cy="3087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latin typeface="Titillium Web"/>
                    <a:ea typeface="Titillium Web"/>
                    <a:cs typeface="Titillium Web"/>
                    <a:sym typeface="Titillium Web"/>
                  </a:rPr>
                  <a:t>summary():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𝜶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&gt;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.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𝟎𝟓</m:t>
                    </m:r>
                  </m:oMath>
                </a14:m>
                <a:endParaRPr lang="en-US" sz="1400" b="1" dirty="0"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Gender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High.Caloric.Food.Consumption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Calorie.Count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Family.History.Overweight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Exercise.Activity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▪"/>
                </a:pPr>
                <a:r>
                  <a:rPr lang="en-US" sz="1400" dirty="0"/>
                  <a:t>Screen.Time</a:t>
                </a:r>
                <a:endParaRPr sz="1400" dirty="0"/>
              </a:p>
            </p:txBody>
          </p:sp>
        </mc:Choice>
        <mc:Fallback xmlns="">
          <p:sp>
            <p:nvSpPr>
              <p:cNvPr id="4115" name="Google Shape;4115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259575" y="1762650"/>
                <a:ext cx="3422400" cy="3087000"/>
              </a:xfrm>
              <a:prstGeom prst="rect">
                <a:avLst/>
              </a:prstGeom>
              <a:blipFill>
                <a:blip r:embed="rId3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6" name="Google Shape;4116;p36"/>
          <p:cNvSpPr txBox="1">
            <a:spLocks noGrp="1"/>
          </p:cNvSpPr>
          <p:nvPr>
            <p:ph type="body" idx="1"/>
          </p:nvPr>
        </p:nvSpPr>
        <p:spPr>
          <a:xfrm>
            <a:off x="418375" y="1762650"/>
            <a:ext cx="38412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latin typeface="Titillium Web"/>
                <a:ea typeface="Titillium Web"/>
                <a:cs typeface="Titillium Web"/>
                <a:sym typeface="Titillium Web"/>
              </a:rPr>
              <a:t>glm(Obesity.Lvl~)</a:t>
            </a:r>
            <a:endParaRPr sz="14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 dirty="0"/>
              <a:t>Age, Gender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dirty="0"/>
              <a:t>Weight, High.Caloric.Food.Consumption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dirty="0"/>
              <a:t>Main.Meal.Consumption, Calorie.Count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dirty="0"/>
              <a:t>Water.Consumption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dirty="0"/>
              <a:t>Family.History.Overweight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dirty="0"/>
              <a:t>Exercise.Activity, Screen.Time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dirty="0"/>
              <a:t>Snacking</a:t>
            </a:r>
            <a:endParaRPr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1" name="Google Shape;4121;p37"/>
          <p:cNvGrpSpPr/>
          <p:nvPr/>
        </p:nvGrpSpPr>
        <p:grpSpPr>
          <a:xfrm>
            <a:off x="495272" y="739376"/>
            <a:ext cx="963224" cy="712819"/>
            <a:chOff x="5255200" y="3006475"/>
            <a:chExt cx="511700" cy="378575"/>
          </a:xfrm>
        </p:grpSpPr>
        <p:sp>
          <p:nvSpPr>
            <p:cNvPr id="4122" name="Google Shape;4122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23" name="Google Shape;4123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24" name="Google Shape;412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2nd Version</a:t>
            </a:r>
            <a:endParaRPr/>
          </a:p>
        </p:txBody>
      </p:sp>
      <p:sp>
        <p:nvSpPr>
          <p:cNvPr id="4125" name="Google Shape;4125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6" name="Google Shape;4126;p37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505200" y="1762650"/>
                <a:ext cx="4186989" cy="3087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Titillium Web"/>
                    <a:ea typeface="Titillium Web"/>
                    <a:cs typeface="Titillium Web"/>
                    <a:sym typeface="Titillium Web"/>
                  </a:rPr>
                  <a:t>summary() Results,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𝜶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tillium Web"/>
                        <a:sym typeface="Titillium Web"/>
                      </a:rPr>
                      <m:t>𝟎𝟓</m:t>
                    </m:r>
                  </m:oMath>
                </a14:m>
                <a:endParaRPr lang="en-US" sz="1600" b="1" dirty="0">
                  <a:latin typeface="Titillium Web"/>
                  <a:ea typeface="Titillium Web"/>
                  <a:cs typeface="Titillium Web"/>
                  <a:sym typeface="Titillium Web"/>
                </a:endParaRPr>
              </a:p>
              <a:p>
                <a:pPr marL="457200" lvl="0" indent="-33020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SzPts val="1600"/>
                  <a:buChar char="▪"/>
                </a:pPr>
                <a:r>
                  <a:rPr lang="en-US" sz="1600" dirty="0"/>
                  <a:t>All p-values significant</a:t>
                </a:r>
              </a:p>
              <a:p>
                <a:pPr marL="914400" lvl="1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▫"/>
                </a:pPr>
                <a:r>
                  <a:rPr lang="en-US" sz="1600" dirty="0"/>
                  <a:t>But Snackingno = 0.155470</a:t>
                </a:r>
              </a:p>
              <a:p>
                <a:pPr marL="457200" lvl="0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▪"/>
                </a:pPr>
                <a:r>
                  <a:rPr lang="en-US" sz="1600" dirty="0"/>
                  <a:t>AIC = 330.36</a:t>
                </a:r>
              </a:p>
              <a:p>
                <a:pPr lvl="0" indent="-330200">
                  <a:lnSpc>
                    <a:spcPct val="150000"/>
                  </a:lnSpc>
                  <a:spcBef>
                    <a:spcPts val="0"/>
                  </a:spcBef>
                  <a:buSzPts val="16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/>
                          <m:t>1687−1680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null dev - residual dev</a:t>
                </a:r>
              </a:p>
              <a:p>
                <a:pPr marL="914400" lvl="1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▫"/>
                </a:pPr>
                <a:r>
                  <a:rPr lang="en-US" sz="1600" dirty="0"/>
                  <a:t>1306.57 - 314.36 = 992.21</a:t>
                </a:r>
              </a:p>
              <a:p>
                <a:pPr marL="914400" lvl="1" indent="-330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Char char="▫"/>
                </a:pPr>
                <a:r>
                  <a:rPr lang="en-US" sz="1600" dirty="0"/>
                  <a:t>p-value = .00001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4126" name="Google Shape;412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505200" y="1762650"/>
                <a:ext cx="4186989" cy="3087000"/>
              </a:xfrm>
              <a:prstGeom prst="rect">
                <a:avLst/>
              </a:prstGeom>
              <a:blipFill>
                <a:blip r:embed="rId3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7" name="Google Shape;4127;p37"/>
          <p:cNvSpPr txBox="1">
            <a:spLocks noGrp="1"/>
          </p:cNvSpPr>
          <p:nvPr>
            <p:ph type="body" idx="1"/>
          </p:nvPr>
        </p:nvSpPr>
        <p:spPr>
          <a:xfrm>
            <a:off x="495275" y="1762650"/>
            <a:ext cx="3009925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glm(Obesity.Lvl~)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Age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Weight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Main.Meal.Consumption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Water.Consumption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Snacking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2" name="Google Shape;4132;p38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133" name="Google Shape;4133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35" name="Google Shape;4135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 &amp; Methods</a:t>
            </a:r>
            <a:endParaRPr/>
          </a:p>
        </p:txBody>
      </p:sp>
      <p:sp>
        <p:nvSpPr>
          <p:cNvPr id="4136" name="Google Shape;413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37" name="Google Shape;4137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>
                <a:latin typeface="Titillium Web"/>
                <a:ea typeface="Titillium Web"/>
                <a:cs typeface="Titillium Web"/>
                <a:sym typeface="Titillium Web"/>
              </a:rPr>
              <a:t>Chosen fit</a:t>
            </a:r>
            <a:endParaRPr sz="19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glm.fit2 = glm(Obesity.Lvl ~ Age + Weight + Main.Meal.Consumption + Water.Consumption + Snacking)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>
                <a:latin typeface="Titillium Web"/>
                <a:ea typeface="Titillium Web"/>
                <a:cs typeface="Titillium Web"/>
                <a:sym typeface="Titillium Web"/>
              </a:rPr>
              <a:t>Methods</a:t>
            </a:r>
            <a:endParaRPr sz="1900"/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QDA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LDA</a:t>
            </a:r>
            <a:endParaRPr sz="19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Linear Discriminant Analysis</a:t>
            </a:r>
            <a:endParaRPr/>
          </a:p>
        </p:txBody>
      </p:sp>
      <p:sp>
        <p:nvSpPr>
          <p:cNvPr id="4143" name="Google Shape;4143;p39"/>
          <p:cNvSpPr txBox="1">
            <a:spLocks noGrp="1"/>
          </p:cNvSpPr>
          <p:nvPr>
            <p:ph type="body" idx="1"/>
          </p:nvPr>
        </p:nvSpPr>
        <p:spPr>
          <a:xfrm>
            <a:off x="4505800" y="1596775"/>
            <a:ext cx="29736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Supervised learning algorithm specifically designed for classification tasks, aiming to identify linear combo of features that optimally segregates classes w/in dataset</a:t>
            </a:r>
            <a:endParaRPr sz="2000"/>
          </a:p>
        </p:txBody>
      </p:sp>
      <p:sp>
        <p:nvSpPr>
          <p:cNvPr id="4144" name="Google Shape;4144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145" name="Google Shape;4145;p39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</a:t>
            </a:r>
            <a:endParaRPr sz="24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LDA</a:t>
            </a:r>
            <a:endParaRPr sz="2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46" name="Google Shape;4146;p39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7" name="Google Shape;4147;p39"/>
          <p:cNvSpPr txBox="1">
            <a:spLocks noGrp="1"/>
          </p:cNvSpPr>
          <p:nvPr>
            <p:ph type="body" idx="1"/>
          </p:nvPr>
        </p:nvSpPr>
        <p:spPr>
          <a:xfrm>
            <a:off x="718300" y="3557100"/>
            <a:ext cx="36189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Source: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https://www.geeksforgeeks.org/ml-linear-discriminant-analysis/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2" name="Google Shape;4152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Method: Quadratic Discriminant Analysis</a:t>
            </a:r>
            <a:endParaRPr sz="3400"/>
          </a:p>
        </p:txBody>
      </p:sp>
      <p:sp>
        <p:nvSpPr>
          <p:cNvPr id="4153" name="Google Shape;4153;p40"/>
          <p:cNvSpPr txBox="1">
            <a:spLocks noGrp="1"/>
          </p:cNvSpPr>
          <p:nvPr>
            <p:ph type="body" idx="1"/>
          </p:nvPr>
        </p:nvSpPr>
        <p:spPr>
          <a:xfrm>
            <a:off x="4367300" y="1596775"/>
            <a:ext cx="34374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Similar to LDA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Relaxed assumption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Mean &amp; coV of all classes are equal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Calculation done separately ∀ class</a:t>
            </a:r>
            <a:endParaRPr sz="2000"/>
          </a:p>
        </p:txBody>
      </p:sp>
      <p:sp>
        <p:nvSpPr>
          <p:cNvPr id="4154" name="Google Shape;4154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55" name="Google Shape;4155;p40"/>
          <p:cNvSpPr/>
          <p:nvPr/>
        </p:nvSpPr>
        <p:spPr>
          <a:xfrm>
            <a:off x="640213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</a:t>
            </a:r>
            <a:endParaRPr sz="24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QDA</a:t>
            </a:r>
            <a:endParaRPr sz="24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/>
          <p:nvPr/>
        </p:nvSpPr>
        <p:spPr>
          <a:xfrm>
            <a:off x="3220376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7" name="Google Shape;4157;p40"/>
          <p:cNvSpPr txBox="1">
            <a:spLocks noGrp="1"/>
          </p:cNvSpPr>
          <p:nvPr>
            <p:ph type="body" idx="1"/>
          </p:nvPr>
        </p:nvSpPr>
        <p:spPr>
          <a:xfrm>
            <a:off x="640225" y="3557100"/>
            <a:ext cx="36189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Source: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https://www.geeksforgeeks.org/quadratic-discriminant-analysis/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2" name="Google Shape;4162;p41"/>
          <p:cNvGrpSpPr/>
          <p:nvPr/>
        </p:nvGrpSpPr>
        <p:grpSpPr>
          <a:xfrm>
            <a:off x="482597" y="739376"/>
            <a:ext cx="963224" cy="712819"/>
            <a:chOff x="5255200" y="3006475"/>
            <a:chExt cx="511700" cy="378575"/>
          </a:xfrm>
        </p:grpSpPr>
        <p:sp>
          <p:nvSpPr>
            <p:cNvPr id="4163" name="Google Shape;4163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64" name="Google Shape;4164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65" name="Google Shape;4165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66" name="Google Shape;4166;p41"/>
          <p:cNvSpPr txBox="1"/>
          <p:nvPr/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Model Fit: Prediction</a:t>
            </a:r>
            <a:endParaRPr sz="36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graphicFrame>
        <p:nvGraphicFramePr>
          <p:cNvPr id="4167" name="Google Shape;4167;p41"/>
          <p:cNvGraphicFramePr/>
          <p:nvPr/>
        </p:nvGraphicFramePr>
        <p:xfrm>
          <a:off x="482600" y="2516281"/>
          <a:ext cx="6996800" cy="1849125"/>
        </p:xfrm>
        <a:graphic>
          <a:graphicData uri="http://schemas.openxmlformats.org/drawingml/2006/table">
            <a:tbl>
              <a:tblPr>
                <a:noFill/>
                <a:tableStyleId>{799FE222-8AA3-4F6F-AE0C-14103561ED14}</a:tableStyleId>
              </a:tblPr>
              <a:tblGrid>
                <a:gridCol w="87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Insufficient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Normal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Ob T1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Ob T2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Ob T3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Ow L1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Ow L2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No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Yes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39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68" name="Google Shape;4168;p41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21264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Glm.fit2 = 0%</a:t>
            </a:r>
            <a:endParaRPr/>
          </a:p>
        </p:txBody>
      </p:sp>
      <p:grpSp>
        <p:nvGrpSpPr>
          <p:cNvPr id="4169" name="Google Shape;4169;p41"/>
          <p:cNvGrpSpPr/>
          <p:nvPr/>
        </p:nvGrpSpPr>
        <p:grpSpPr>
          <a:xfrm>
            <a:off x="6419785" y="1627829"/>
            <a:ext cx="1059612" cy="857391"/>
            <a:chOff x="5300400" y="3670175"/>
            <a:chExt cx="421300" cy="399325"/>
          </a:xfrm>
        </p:grpSpPr>
        <p:sp>
          <p:nvSpPr>
            <p:cNvPr id="4170" name="Google Shape;4170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15"/>
          <p:cNvGrpSpPr/>
          <p:nvPr/>
        </p:nvGrpSpPr>
        <p:grpSpPr>
          <a:xfrm>
            <a:off x="316947" y="739376"/>
            <a:ext cx="963224" cy="712819"/>
            <a:chOff x="5255200" y="3006475"/>
            <a:chExt cx="511700" cy="378575"/>
          </a:xfrm>
        </p:grpSpPr>
        <p:sp>
          <p:nvSpPr>
            <p:cNvPr id="3866" name="Google Shape;3866;p1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67" name="Google Shape;3867;p15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868" name="Google Shape;3868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869" name="Google Shape;3869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32424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latin typeface="Titillium Web"/>
                <a:ea typeface="Titillium Web"/>
                <a:cs typeface="Titillium Web"/>
                <a:sym typeface="Titillium Web"/>
              </a:rPr>
              <a:t>About</a:t>
            </a:r>
            <a:endParaRPr b="1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Provided by the DSS Club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kaggle.com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From: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Mexico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Peru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Colombia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2111 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17 columns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 missing values</a:t>
            </a:r>
            <a:endParaRPr/>
          </a:p>
        </p:txBody>
      </p:sp>
      <p:sp>
        <p:nvSpPr>
          <p:cNvPr id="3870" name="Google Shape;3870;p15"/>
          <p:cNvSpPr txBox="1">
            <a:spLocks noGrp="1"/>
          </p:cNvSpPr>
          <p:nvPr>
            <p:ph type="body" idx="2"/>
          </p:nvPr>
        </p:nvSpPr>
        <p:spPr>
          <a:xfrm>
            <a:off x="4156075" y="1596750"/>
            <a:ext cx="32424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latin typeface="Titillium Web"/>
                <a:ea typeface="Titillium Web"/>
                <a:cs typeface="Titillium Web"/>
                <a:sym typeface="Titillium Web"/>
              </a:rPr>
              <a:t>Contains</a:t>
            </a:r>
            <a:endParaRPr b="1"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Personal information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Gender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Height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Habits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Eating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Exercise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Smoking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1" name="Google Shape;3871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9" name="Google Shape;4179;p42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180" name="Google Shape;4180;p4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81" name="Google Shape;4181;p4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82" name="Google Shape;4182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Fit: Method Testing</a:t>
            </a:r>
            <a:endParaRPr/>
          </a:p>
        </p:txBody>
      </p:sp>
      <p:sp>
        <p:nvSpPr>
          <p:cNvPr id="4183" name="Google Shape;4183;p42"/>
          <p:cNvSpPr txBox="1">
            <a:spLocks noGrp="1"/>
          </p:cNvSpPr>
          <p:nvPr>
            <p:ph type="body" idx="1"/>
          </p:nvPr>
        </p:nvSpPr>
        <p:spPr>
          <a:xfrm>
            <a:off x="718299" y="1762650"/>
            <a:ext cx="3513397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QDA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Error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 dirty="0"/>
              <a:t>Rank deficiency in group Obesity Type 3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tillium Web"/>
                <a:ea typeface="Titillium Web"/>
                <a:cs typeface="Titillium Web"/>
                <a:sym typeface="Titillium Web"/>
              </a:rPr>
              <a:t>LDA</a:t>
            </a:r>
            <a:endParaRPr sz="20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No errors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59.81087%</a:t>
            </a:r>
            <a:endParaRPr sz="2000" dirty="0"/>
          </a:p>
        </p:txBody>
      </p:sp>
      <p:sp>
        <p:nvSpPr>
          <p:cNvPr id="4184" name="Google Shape;418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185" name="Google Shape;4185;p42"/>
          <p:cNvGrpSpPr/>
          <p:nvPr/>
        </p:nvGrpSpPr>
        <p:grpSpPr>
          <a:xfrm>
            <a:off x="4542234" y="2206509"/>
            <a:ext cx="2364968" cy="2199282"/>
            <a:chOff x="5300400" y="3670175"/>
            <a:chExt cx="421300" cy="399325"/>
          </a:xfrm>
        </p:grpSpPr>
        <p:sp>
          <p:nvSpPr>
            <p:cNvPr id="4186" name="Google Shape;4186;p4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2"/>
            <p:cNvSpPr/>
            <p:nvPr/>
          </p:nvSpPr>
          <p:spPr>
            <a:xfrm rot="10800000" flipH="1"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1" name="Google Shape;4191;p42"/>
          <p:cNvSpPr txBox="1"/>
          <p:nvPr/>
        </p:nvSpPr>
        <p:spPr>
          <a:xfrm rot="-1249895">
            <a:off x="6589921" y="3700597"/>
            <a:ext cx="1438324" cy="92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😰</a:t>
            </a:r>
            <a:endParaRPr sz="48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6" name="Google Shape;4196;p43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197" name="Google Shape;4197;p4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198" name="Google Shape;4198;p4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199" name="Google Shape;4199;p4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Fits: 3rd Version</a:t>
            </a:r>
            <a:endParaRPr/>
          </a:p>
        </p:txBody>
      </p:sp>
      <p:sp>
        <p:nvSpPr>
          <p:cNvPr id="4200" name="Google Shape;4200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201" name="Google Shape;4201;p43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31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 new fit I’ve used previously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summary() to see best variables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Height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Weight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glm.fit3 = glm(Obesity.Lvl ~ Weight + Height)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Runs w/ no errors when running the other methods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p44"/>
          <p:cNvSpPr txBox="1">
            <a:spLocks noGrp="1"/>
          </p:cNvSpPr>
          <p:nvPr>
            <p:ph type="title"/>
          </p:nvPr>
        </p:nvSpPr>
        <p:spPr>
          <a:xfrm>
            <a:off x="600450" y="177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Methods: QDA</a:t>
            </a:r>
            <a:endParaRPr/>
          </a:p>
        </p:txBody>
      </p:sp>
      <p:sp>
        <p:nvSpPr>
          <p:cNvPr id="4207" name="Google Shape;4207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4208" name="Google Shape;4208;p44"/>
          <p:cNvGraphicFramePr/>
          <p:nvPr/>
        </p:nvGraphicFramePr>
        <p:xfrm>
          <a:off x="680300" y="1035381"/>
          <a:ext cx="6643050" cy="3684800"/>
        </p:xfrm>
        <a:graphic>
          <a:graphicData uri="http://schemas.openxmlformats.org/drawingml/2006/table">
            <a:tbl>
              <a:tblPr>
                <a:noFill/>
                <a:tableStyleId>{799FE222-8AA3-4F6F-AE0C-14103561ED14}</a:tableStyleId>
              </a:tblPr>
              <a:tblGrid>
                <a:gridCol w="9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45"/>
          <p:cNvSpPr txBox="1">
            <a:spLocks noGrp="1"/>
          </p:cNvSpPr>
          <p:nvPr>
            <p:ph type="title"/>
          </p:nvPr>
        </p:nvSpPr>
        <p:spPr>
          <a:xfrm>
            <a:off x="600450" y="177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Methods: LDA</a:t>
            </a:r>
            <a:endParaRPr/>
          </a:p>
        </p:txBody>
      </p:sp>
      <p:sp>
        <p:nvSpPr>
          <p:cNvPr id="4214" name="Google Shape;4214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4215" name="Google Shape;4215;p45"/>
          <p:cNvGraphicFramePr/>
          <p:nvPr/>
        </p:nvGraphicFramePr>
        <p:xfrm>
          <a:off x="680300" y="1035381"/>
          <a:ext cx="6643050" cy="3684800"/>
        </p:xfrm>
        <a:graphic>
          <a:graphicData uri="http://schemas.openxmlformats.org/drawingml/2006/table">
            <a:tbl>
              <a:tblPr>
                <a:noFill/>
                <a:tableStyleId>{799FE222-8AA3-4F6F-AE0C-14103561ED14}</a:tableStyleId>
              </a:tblPr>
              <a:tblGrid>
                <a:gridCol w="9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Insufficient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48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Normal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Ob T3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L1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0B87A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Ow L2</a:t>
                      </a:r>
                      <a:endParaRPr sz="1100" b="1">
                        <a:solidFill>
                          <a:srgbClr val="0B87A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0" name="Google Shape;4220;p46"/>
          <p:cNvGrpSpPr/>
          <p:nvPr/>
        </p:nvGrpSpPr>
        <p:grpSpPr>
          <a:xfrm>
            <a:off x="640222" y="739376"/>
            <a:ext cx="963224" cy="712819"/>
            <a:chOff x="5255200" y="3006475"/>
            <a:chExt cx="511700" cy="378575"/>
          </a:xfrm>
        </p:grpSpPr>
        <p:sp>
          <p:nvSpPr>
            <p:cNvPr id="4221" name="Google Shape;4221;p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4222" name="Google Shape;4222;p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4223" name="Google Shape;4223;p4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Methods: Results</a:t>
            </a:r>
            <a:endParaRPr/>
          </a:p>
        </p:txBody>
      </p:sp>
      <p:sp>
        <p:nvSpPr>
          <p:cNvPr id="4224" name="Google Shape;4224;p4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2518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Prediction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0%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QDA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94.56265%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87.70686%</a:t>
            </a:r>
            <a:endParaRPr/>
          </a:p>
        </p:txBody>
      </p:sp>
      <p:sp>
        <p:nvSpPr>
          <p:cNvPr id="4225" name="Google Shape;4225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4226" name="Google Shape;4226;p46"/>
          <p:cNvGrpSpPr/>
          <p:nvPr/>
        </p:nvGrpSpPr>
        <p:grpSpPr>
          <a:xfrm>
            <a:off x="3876159" y="2077059"/>
            <a:ext cx="2364968" cy="2199282"/>
            <a:chOff x="5300400" y="3670175"/>
            <a:chExt cx="421300" cy="399325"/>
          </a:xfrm>
        </p:grpSpPr>
        <p:sp>
          <p:nvSpPr>
            <p:cNvPr id="4227" name="Google Shape;4227;p4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6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2" name="Google Shape;4232;p46"/>
          <p:cNvSpPr txBox="1"/>
          <p:nvPr/>
        </p:nvSpPr>
        <p:spPr>
          <a:xfrm rot="759739">
            <a:off x="5923836" y="3571070"/>
            <a:ext cx="1438383" cy="92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😄</a:t>
            </a:r>
            <a:endParaRPr sz="48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p4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Improvements</a:t>
            </a:r>
            <a:endParaRPr/>
          </a:p>
        </p:txBody>
      </p:sp>
      <p:sp>
        <p:nvSpPr>
          <p:cNvPr id="4238" name="Google Shape;4238;p47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said…</a:t>
            </a:r>
            <a:endParaRPr/>
          </a:p>
        </p:txBody>
      </p:sp>
      <p:grpSp>
        <p:nvGrpSpPr>
          <p:cNvPr id="4239" name="Google Shape;4239;p47"/>
          <p:cNvGrpSpPr/>
          <p:nvPr/>
        </p:nvGrpSpPr>
        <p:grpSpPr>
          <a:xfrm>
            <a:off x="4916425" y="2632533"/>
            <a:ext cx="1204462" cy="1350521"/>
            <a:chOff x="3984000" y="1594200"/>
            <a:chExt cx="357800" cy="506800"/>
          </a:xfrm>
        </p:grpSpPr>
        <p:sp>
          <p:nvSpPr>
            <p:cNvPr id="4240" name="Google Shape;4240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p4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had more time…</a:t>
            </a:r>
            <a:endParaRPr/>
          </a:p>
        </p:txBody>
      </p:sp>
      <p:sp>
        <p:nvSpPr>
          <p:cNvPr id="4247" name="Google Shape;4247;p48"/>
          <p:cNvSpPr txBox="1">
            <a:spLocks noGrp="1"/>
          </p:cNvSpPr>
          <p:nvPr>
            <p:ph type="body" idx="1"/>
          </p:nvPr>
        </p:nvSpPr>
        <p:spPr>
          <a:xfrm>
            <a:off x="718300" y="181342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Further exploration on best fit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Esp making it consistent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summary(fit) result changes every time I go back to 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Figure out the prediction table with the fit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Apply more methods</a:t>
            </a:r>
            <a:endParaRPr/>
          </a:p>
        </p:txBody>
      </p:sp>
      <p:sp>
        <p:nvSpPr>
          <p:cNvPr id="4248" name="Google Shape;4248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249" name="Google Shape;4249;p48"/>
          <p:cNvSpPr/>
          <p:nvPr/>
        </p:nvSpPr>
        <p:spPr>
          <a:xfrm>
            <a:off x="640225" y="1550625"/>
            <a:ext cx="2335200" cy="262800"/>
          </a:xfrm>
          <a:prstGeom prst="homePlate">
            <a:avLst>
              <a:gd name="adj" fmla="val 32030"/>
            </a:avLst>
          </a:prstGeom>
          <a:solidFill>
            <a:srgbClr val="FFA604">
              <a:alpha val="53600"/>
            </a:srgb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5" name="Google Shape;4255;p49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36567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Presentation template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Science Society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kaggle.com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B87A1"/>
              </a:solidFill>
            </a:endParaRPr>
          </a:p>
        </p:txBody>
      </p:sp>
      <p:sp>
        <p:nvSpPr>
          <p:cNvPr id="4256" name="Google Shape;4256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p50"/>
          <p:cNvSpPr txBox="1">
            <a:spLocks noGrp="1"/>
          </p:cNvSpPr>
          <p:nvPr>
            <p:ph type="ctrTitle" idx="4294967295"/>
          </p:nvPr>
        </p:nvSpPr>
        <p:spPr>
          <a:xfrm>
            <a:off x="1226750" y="685038"/>
            <a:ext cx="5460000" cy="14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262" name="Google Shape;4262;p50"/>
          <p:cNvSpPr txBox="1">
            <a:spLocks noGrp="1"/>
          </p:cNvSpPr>
          <p:nvPr>
            <p:ph type="subTitle" idx="4294967295"/>
          </p:nvPr>
        </p:nvSpPr>
        <p:spPr>
          <a:xfrm>
            <a:off x="1226747" y="2219744"/>
            <a:ext cx="5460000" cy="20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</a:rPr>
              <a:t>Any questions?</a:t>
            </a:r>
            <a:endParaRPr sz="3600">
              <a:solidFill>
                <a:srgbClr val="D3EBD5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Any suggestions?</a:t>
            </a:r>
            <a:endParaRPr sz="3600">
              <a:solidFill>
                <a:srgbClr val="D3EBD5"/>
              </a:solidFill>
            </a:endParaRPr>
          </a:p>
        </p:txBody>
      </p:sp>
      <p:sp>
        <p:nvSpPr>
          <p:cNvPr id="4263" name="Google Shape;4263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264" name="Google Shape;4264;p50"/>
          <p:cNvSpPr/>
          <p:nvPr/>
        </p:nvSpPr>
        <p:spPr>
          <a:xfrm>
            <a:off x="1856761" y="2101956"/>
            <a:ext cx="4200000" cy="2054100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6" name="Google Shape;3876;p16"/>
          <p:cNvGrpSpPr/>
          <p:nvPr/>
        </p:nvGrpSpPr>
        <p:grpSpPr>
          <a:xfrm>
            <a:off x="316947" y="739376"/>
            <a:ext cx="963224" cy="712819"/>
            <a:chOff x="5255200" y="3006475"/>
            <a:chExt cx="511700" cy="378575"/>
          </a:xfrm>
        </p:grpSpPr>
        <p:sp>
          <p:nvSpPr>
            <p:cNvPr id="3877" name="Google Shape;3877;p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78" name="Google Shape;3878;p1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879" name="Google Shape;3879;p1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Response Variable</a:t>
            </a:r>
            <a:endParaRPr/>
          </a:p>
        </p:txBody>
      </p:sp>
      <p:sp>
        <p:nvSpPr>
          <p:cNvPr id="3880" name="Google Shape;3880;p1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Variable:</a:t>
            </a:r>
            <a:r>
              <a:rPr lang="en"/>
              <a:t> Nobeyesdad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lvl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Weight category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In kilograms</a:t>
            </a:r>
            <a:endParaRPr/>
          </a:p>
        </p:txBody>
      </p:sp>
      <p:sp>
        <p:nvSpPr>
          <p:cNvPr id="3881" name="Google Shape;3881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882" name="Google Shape;3882;p1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Category: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Insufficient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Normal Weight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Overweight Lvl 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Overweight Lvl 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Obesity Type III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7" name="Google Shape;3887;p17"/>
          <p:cNvGrpSpPr/>
          <p:nvPr/>
        </p:nvGrpSpPr>
        <p:grpSpPr>
          <a:xfrm>
            <a:off x="209272" y="477901"/>
            <a:ext cx="963224" cy="712819"/>
            <a:chOff x="5255200" y="3006475"/>
            <a:chExt cx="511700" cy="378575"/>
          </a:xfrm>
        </p:grpSpPr>
        <p:sp>
          <p:nvSpPr>
            <p:cNvPr id="3888" name="Google Shape;3888;p1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889" name="Google Shape;3889;p1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890" name="Google Shape;3890;p17"/>
          <p:cNvSpPr txBox="1">
            <a:spLocks noGrp="1"/>
          </p:cNvSpPr>
          <p:nvPr>
            <p:ph type="title"/>
          </p:nvPr>
        </p:nvSpPr>
        <p:spPr>
          <a:xfrm>
            <a:off x="640225" y="4779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Response Category</a:t>
            </a:r>
            <a:endParaRPr/>
          </a:p>
        </p:txBody>
      </p:sp>
      <p:sp>
        <p:nvSpPr>
          <p:cNvPr id="3891" name="Google Shape;3891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92" name="Google Shape;3892;p17"/>
          <p:cNvSpPr txBox="1">
            <a:spLocks noGrp="1"/>
          </p:cNvSpPr>
          <p:nvPr>
            <p:ph type="body" idx="1"/>
          </p:nvPr>
        </p:nvSpPr>
        <p:spPr>
          <a:xfrm>
            <a:off x="538598" y="1335175"/>
            <a:ext cx="217920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Insufficient Weight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39-65 kg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85.98-143.3 lbs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Normal Weight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42.3-87 kg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93.26-191.8 lbs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3" name="Google Shape;3893;p17"/>
          <p:cNvSpPr txBox="1">
            <a:spLocks noGrp="1"/>
          </p:cNvSpPr>
          <p:nvPr>
            <p:ph type="body" idx="2"/>
          </p:nvPr>
        </p:nvSpPr>
        <p:spPr>
          <a:xfrm>
            <a:off x="2863574" y="1335175"/>
            <a:ext cx="252690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Overweight Lvl I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53-91 kg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116.85- 200.62 lbs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Overweight Lvl II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60-102 kg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132.28-224.87 lbs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4" name="Google Shape;3894;p17"/>
          <p:cNvSpPr txBox="1">
            <a:spLocks noGrp="1"/>
          </p:cNvSpPr>
          <p:nvPr>
            <p:ph type="body" idx="3"/>
          </p:nvPr>
        </p:nvSpPr>
        <p:spPr>
          <a:xfrm>
            <a:off x="5436494" y="1335175"/>
            <a:ext cx="255330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Obesity Type I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75-125 kg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165.35-275.58 lbs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Obesity Type II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93-130 kg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205.03-286.6 lbs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Obesity Type III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48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102-173 kg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dirty="0"/>
              <a:t>224.87- 381.4 lbs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9" name="Google Shape;3899;p18"/>
          <p:cNvGrpSpPr/>
          <p:nvPr/>
        </p:nvGrpSpPr>
        <p:grpSpPr>
          <a:xfrm>
            <a:off x="387305" y="739365"/>
            <a:ext cx="857353" cy="681186"/>
            <a:chOff x="6625350" y="1613750"/>
            <a:chExt cx="480525" cy="438400"/>
          </a:xfrm>
        </p:grpSpPr>
        <p:sp>
          <p:nvSpPr>
            <p:cNvPr id="3900" name="Google Shape;3900;p1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5" name="Google Shape;3905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</a:t>
            </a:r>
            <a:r>
              <a:rPr lang="en" b="1" i="1">
                <a:latin typeface="Dosis"/>
                <a:ea typeface="Dosis"/>
                <a:cs typeface="Dosis"/>
                <a:sym typeface="Dosis"/>
              </a:rPr>
              <a:t>NOTE!</a:t>
            </a:r>
            <a:endParaRPr b="1" i="1">
              <a:latin typeface="Dosis"/>
              <a:ea typeface="Dosis"/>
              <a:cs typeface="Dosis"/>
              <a:sym typeface="Dosi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6" name="Google Shape;3906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These categories are likely to have BMI (Body Mass Index) in mind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▪"/>
                </a:pPr>
                <a:r>
                  <a:rPr lang="en-US" dirty="0"/>
                  <a:t>Metric</a:t>
                </a:r>
              </a:p>
              <a:p>
                <a:pPr marL="914400" lvl="1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▫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𝐵𝑀𝐼</m:t>
                    </m:r>
                  </m:oMath>
                </a14:m>
                <a:endParaRPr lang="en-US" dirty="0"/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▪"/>
                </a:pPr>
                <a:r>
                  <a:rPr lang="en-US" dirty="0"/>
                  <a:t>Imperial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703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𝑙𝑏𝑠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𝑒𝑖𝑔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𝐵𝑀𝐼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906" name="Google Shape;3906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733550"/>
                <a:ext cx="6761100" cy="2980500"/>
              </a:xfrm>
              <a:prstGeom prst="rect">
                <a:avLst/>
              </a:prstGeom>
              <a:blipFill>
                <a:blip r:embed="rId3"/>
                <a:stretch>
                  <a:fillRect l="-1443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7" name="Google Shape;3907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2" name="Google Shape;3912;p19"/>
          <p:cNvGrpSpPr/>
          <p:nvPr/>
        </p:nvGrpSpPr>
        <p:grpSpPr>
          <a:xfrm>
            <a:off x="278472" y="739376"/>
            <a:ext cx="963224" cy="712819"/>
            <a:chOff x="5255200" y="3006475"/>
            <a:chExt cx="511700" cy="378575"/>
          </a:xfrm>
        </p:grpSpPr>
        <p:sp>
          <p:nvSpPr>
            <p:cNvPr id="3913" name="Google Shape;3913;p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14" name="Google Shape;3914;p1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915" name="Google Shape;3915;p1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Goal</a:t>
            </a:r>
            <a:endParaRPr/>
          </a:p>
        </p:txBody>
      </p:sp>
      <p:sp>
        <p:nvSpPr>
          <p:cNvPr id="3916" name="Google Shape;3916;p19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31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 b="1">
                <a:latin typeface="Titillium Web"/>
                <a:ea typeface="Titillium Web"/>
                <a:cs typeface="Titillium Web"/>
                <a:sym typeface="Titillium Web"/>
              </a:rPr>
              <a:t>From kaggle.com:</a:t>
            </a:r>
            <a:endParaRPr sz="2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Obesity, which causes physical &amp; mental problems, is a global health problem with serious consequences. The prevalence of obesity is increasing steadily, &amp; therefore, new research is needed that examines the influencing factors of obesity &amp; how to predict the occurence of the condition according to these factors.</a:t>
            </a:r>
            <a:endParaRPr sz="2300"/>
          </a:p>
        </p:txBody>
      </p:sp>
      <p:sp>
        <p:nvSpPr>
          <p:cNvPr id="3917" name="Google Shape;3917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0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BMI concerns your height and weight. But are there other factors that affect your weight category? </a:t>
            </a:r>
            <a:endParaRPr/>
          </a:p>
        </p:txBody>
      </p:sp>
      <p:sp>
        <p:nvSpPr>
          <p:cNvPr id="3923" name="Google Shape;3923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924" name="Google Shape;3924;p20"/>
          <p:cNvGrpSpPr/>
          <p:nvPr/>
        </p:nvGrpSpPr>
        <p:grpSpPr>
          <a:xfrm flipH="1">
            <a:off x="4380718" y="3140265"/>
            <a:ext cx="1178830" cy="793536"/>
            <a:chOff x="3241525" y="3039450"/>
            <a:chExt cx="494600" cy="312625"/>
          </a:xfrm>
        </p:grpSpPr>
        <p:sp>
          <p:nvSpPr>
            <p:cNvPr id="3925" name="Google Shape;3925;p2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26" name="Google Shape;3926;p2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A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grpSp>
        <p:nvGrpSpPr>
          <p:cNvPr id="3927" name="Google Shape;3927;p20"/>
          <p:cNvGrpSpPr/>
          <p:nvPr/>
        </p:nvGrpSpPr>
        <p:grpSpPr>
          <a:xfrm rot="1050985">
            <a:off x="4569074" y="2857616"/>
            <a:ext cx="1796692" cy="1866162"/>
            <a:chOff x="3955900" y="2984500"/>
            <a:chExt cx="414000" cy="422525"/>
          </a:xfrm>
        </p:grpSpPr>
        <p:sp>
          <p:nvSpPr>
            <p:cNvPr id="3928" name="Google Shape;3928;p2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29" name="Google Shape;3929;p2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21"/>
          <p:cNvGrpSpPr/>
          <p:nvPr/>
        </p:nvGrpSpPr>
        <p:grpSpPr>
          <a:xfrm>
            <a:off x="278472" y="739376"/>
            <a:ext cx="963224" cy="712819"/>
            <a:chOff x="5255200" y="3006475"/>
            <a:chExt cx="511700" cy="378575"/>
          </a:xfrm>
        </p:grpSpPr>
        <p:sp>
          <p:nvSpPr>
            <p:cNvPr id="3935" name="Google Shape;3935;p2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  <p:sp>
          <p:nvSpPr>
            <p:cNvPr id="3936" name="Google Shape;3936;p2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A604">
                <a:alpha val="5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62133"/>
                </a:solidFill>
              </a:endParaRPr>
            </a:p>
          </p:txBody>
        </p:sp>
      </p:grpSp>
      <p:sp>
        <p:nvSpPr>
          <p:cNvPr id="3937" name="Google Shape;3937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Goal</a:t>
            </a:r>
            <a:endParaRPr/>
          </a:p>
        </p:txBody>
      </p:sp>
      <p:sp>
        <p:nvSpPr>
          <p:cNvPr id="3938" name="Google Shape;3938;p21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31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Classification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Find a model provides the most accurate prediction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Response variable</a:t>
            </a:r>
            <a:endParaRPr sz="230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Obesity lvl</a:t>
            </a:r>
            <a:endParaRPr sz="2300"/>
          </a:p>
        </p:txBody>
      </p:sp>
      <p:sp>
        <p:nvSpPr>
          <p:cNvPr id="3939" name="Google Shape;393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1215</Words>
  <Application>Microsoft Office PowerPoint</Application>
  <PresentationFormat>On-screen Show (16:9)</PresentationFormat>
  <Paragraphs>495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Dosis</vt:lpstr>
      <vt:lpstr>Titillium Web</vt:lpstr>
      <vt:lpstr>Dosis Light</vt:lpstr>
      <vt:lpstr>Cambria Math</vt:lpstr>
      <vt:lpstr>Titillium Web Light</vt:lpstr>
      <vt:lpstr>Arial</vt:lpstr>
      <vt:lpstr>Calibri</vt:lpstr>
      <vt:lpstr>Mowbray template</vt:lpstr>
      <vt:lpstr>The Levels of Obesity in South America</vt:lpstr>
      <vt:lpstr>1. The Dataset</vt:lpstr>
      <vt:lpstr>The Dataset</vt:lpstr>
      <vt:lpstr>The Dataset: Response Variable</vt:lpstr>
      <vt:lpstr>The Dataset: Response Category</vt:lpstr>
      <vt:lpstr>The Dataset: NOTE!</vt:lpstr>
      <vt:lpstr>The Dataset: Goal</vt:lpstr>
      <vt:lpstr>PowerPoint Presentation</vt:lpstr>
      <vt:lpstr>The Dataset: Goal</vt:lpstr>
      <vt:lpstr>Data Visualization</vt:lpstr>
      <vt:lpstr>ObesityDataSet_raw_and_data_sinthetic</vt:lpstr>
      <vt:lpstr>The Gender Pie</vt:lpstr>
      <vt:lpstr>Histogram: Age</vt:lpstr>
      <vt:lpstr>Weight Categories</vt:lpstr>
      <vt:lpstr>Weight vs Height</vt:lpstr>
      <vt:lpstr>2. Cleanup, Organization, &amp; Such</vt:lpstr>
      <vt:lpstr>Data Cleanup</vt:lpstr>
      <vt:lpstr>Data Consideration</vt:lpstr>
      <vt:lpstr>Organization</vt:lpstr>
      <vt:lpstr>3. Fits &amp; Methods</vt:lpstr>
      <vt:lpstr>Model Fits: GLM</vt:lpstr>
      <vt:lpstr>Model Fits: GLM</vt:lpstr>
      <vt:lpstr>Model Method: Best Subset Selection</vt:lpstr>
      <vt:lpstr>Model Fits: 1st Version </vt:lpstr>
      <vt:lpstr>Model Fits: 2nd Version</vt:lpstr>
      <vt:lpstr>Model Fit &amp; Methods</vt:lpstr>
      <vt:lpstr>Method: Linear Discriminant Analysis</vt:lpstr>
      <vt:lpstr>Method: Quadratic Discriminant Analysis</vt:lpstr>
      <vt:lpstr>PowerPoint Presentation</vt:lpstr>
      <vt:lpstr>Model Fit: Method Testing</vt:lpstr>
      <vt:lpstr>Model Fits: 3rd Version</vt:lpstr>
      <vt:lpstr>Model Methods: QDA</vt:lpstr>
      <vt:lpstr>Model Methods: LDA</vt:lpstr>
      <vt:lpstr>Model Methods: Results</vt:lpstr>
      <vt:lpstr>4. Improvements</vt:lpstr>
      <vt:lpstr>If I had more time…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Levels of Obesity in South America</dc:title>
  <cp:lastModifiedBy>Gabrielle Salamanca</cp:lastModifiedBy>
  <cp:revision>1</cp:revision>
  <dcterms:modified xsi:type="dcterms:W3CDTF">2024-05-11T01:33:52Z</dcterms:modified>
</cp:coreProperties>
</file>