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News Cycle"/>
      <p:regular r:id="rId63"/>
      <p:bold r:id="rId64"/>
    </p:embeddedFont>
    <p:embeddedFont>
      <p:font typeface="Oswal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DB37DD-7D12-4683-B157-B983412751EE}">
  <a:tblStyle styleId="{F1DB37DD-7D12-4683-B157-B98341275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NewsCycle-bold.fntdata"/><Relationship Id="rId63" Type="http://schemas.openxmlformats.org/officeDocument/2006/relationships/font" Target="fonts/NewsCycle-regular.fntdata"/><Relationship Id="rId22" Type="http://schemas.openxmlformats.org/officeDocument/2006/relationships/slide" Target="slides/slide17.xml"/><Relationship Id="rId66" Type="http://schemas.openxmlformats.org/officeDocument/2006/relationships/font" Target="fonts/Oswald-bold.fntdata"/><Relationship Id="rId21" Type="http://schemas.openxmlformats.org/officeDocument/2006/relationships/slide" Target="slides/slide16.xml"/><Relationship Id="rId65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2f7c811e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2f7c811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74499c71b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74499c7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74499c71b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74499c71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759b292f5_1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759b292f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4499c71b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74499c7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4fee674f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74fee67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74499c71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74499c71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74fee674f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74fee67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74fee674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74fee6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33d0ede2f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33d0ede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74fee674f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74fee67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74fee674f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74fee674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74fee674f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74fee67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1d85f5b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61d85f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61d85f5be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61d85f5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1d85f5be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61d85f5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759b292f5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759b292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31df65c3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731df65c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31df65c32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731df65c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731df65c32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731df65c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31df65c32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731df65c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31df65c32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731df65c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61d85f5be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61d85f5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61d85f5be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61d85f5b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759b292f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759b292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759b292f5_1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759b292f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759b292f5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2759b292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733d0ede2f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733d0ede2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33d0ede2f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733d0ede2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733d0ede2f_0_1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733d0ede2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7334c124f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7334c12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759b292f5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759b292f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733d0ede2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733d0ede2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759b292f5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2759b292f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759b292f5_1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759b292f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61d85f5be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261d85f5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759b292f5_1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2759b292f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759b292f5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2759b292f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759b292f5_1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2759b292f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759b292f5_1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759b292f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759b292f5_1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759b292f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2f7c811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2f7c81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759b292f5_1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759b292f5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759b292f5_1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2759b292f5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759b292f5_1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2759b292f5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733d0ede2f_0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733d0ede2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4fee674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4fee67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4fee674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74fee67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74fee674f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74fee67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4fee674f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74fee674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813106" y="0"/>
            <a:ext cx="892296" cy="322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650209" y="0"/>
            <a:ext cx="563814" cy="16997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59415" y="609095"/>
            <a:ext cx="1314792" cy="2119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21031" y="991483"/>
            <a:ext cx="1845234" cy="415945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59415" y="2643735"/>
            <a:ext cx="1314792" cy="251013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813106" y="306930"/>
            <a:ext cx="892296" cy="29772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21031" y="0"/>
            <a:ext cx="1845234" cy="11610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813106" y="3277330"/>
            <a:ext cx="892296" cy="116591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flipH="1">
            <a:off x="8556137" y="3512673"/>
            <a:ext cx="359208" cy="1630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8556137" y="977835"/>
            <a:ext cx="359208" cy="9638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/>
          <p:nvPr/>
        </p:nvSpPr>
        <p:spPr>
          <a:xfrm flipH="1">
            <a:off x="8556137" y="0"/>
            <a:ext cx="359208" cy="95412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1"/>
          <p:cNvSpPr/>
          <p:nvPr/>
        </p:nvSpPr>
        <p:spPr>
          <a:xfrm flipH="1">
            <a:off x="7896852" y="456628"/>
            <a:ext cx="568512" cy="71161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 flipH="1">
            <a:off x="7896852" y="4574472"/>
            <a:ext cx="568512" cy="56905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 flipH="1">
            <a:off x="7896852" y="1158238"/>
            <a:ext cx="568512" cy="342624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813106" y="0"/>
            <a:ext cx="892296" cy="322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650209" y="0"/>
            <a:ext cx="563814" cy="16997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59415" y="609095"/>
            <a:ext cx="1314792" cy="2119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21031" y="991483"/>
            <a:ext cx="1845234" cy="415945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359415" y="2643735"/>
            <a:ext cx="1314792" cy="251013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813106" y="306930"/>
            <a:ext cx="892296" cy="29772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821031" y="0"/>
            <a:ext cx="1845234" cy="11610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7813106" y="3277330"/>
            <a:ext cx="892296" cy="116591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589" y="1362238"/>
            <a:ext cx="624618" cy="75654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3233"/>
                </a:lnTo>
                <a:lnTo>
                  <a:pt x="0" y="21600"/>
                </a:lnTo>
                <a:lnTo>
                  <a:pt x="21600" y="1836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28589" y="876"/>
            <a:ext cx="624618" cy="137235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81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520705" y="4146351"/>
            <a:ext cx="394686" cy="99802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54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/>
        </p:nvSpPr>
        <p:spPr>
          <a:xfrm>
            <a:off x="346977" y="1296229"/>
            <a:ext cx="582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104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7497540" y="3233808"/>
            <a:ext cx="920376" cy="1487592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423"/>
                </a:lnTo>
                <a:lnTo>
                  <a:pt x="0" y="21600"/>
                </a:lnTo>
                <a:lnTo>
                  <a:pt x="21600" y="191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103018" y="876"/>
            <a:ext cx="1291734" cy="249879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57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497540" y="875"/>
            <a:ext cx="920376" cy="329632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50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6103018" y="2373413"/>
            <a:ext cx="1291734" cy="277101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18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963076" y="3274552"/>
            <a:ext cx="359208" cy="186894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963076" y="977835"/>
            <a:ext cx="359208" cy="43999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963076" y="1"/>
            <a:ext cx="359208" cy="95412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415771" y="1034367"/>
            <a:ext cx="837702" cy="296254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15771" y="0"/>
            <a:ext cx="837702" cy="109204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346880" y="1552004"/>
            <a:ext cx="568512" cy="114021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8346880" y="4574477"/>
            <a:ext cx="568512" cy="56899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346880" y="2682241"/>
            <a:ext cx="568512" cy="190225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550500" y="759800"/>
            <a:ext cx="36945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550500" y="1353948"/>
            <a:ext cx="3694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8099306" y="0"/>
            <a:ext cx="892296" cy="32254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645615" y="609095"/>
            <a:ext cx="1314792" cy="2119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6107231" y="991483"/>
            <a:ext cx="1845234" cy="415945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645615" y="2643735"/>
            <a:ext cx="1314792" cy="251013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099306" y="306930"/>
            <a:ext cx="892296" cy="29772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6107231" y="0"/>
            <a:ext cx="1845234" cy="11610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8099306" y="3277330"/>
            <a:ext cx="892296" cy="116591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7" name="Google Shape;67;p7"/>
          <p:cNvSpPr txBox="1"/>
          <p:nvPr>
            <p:ph idx="2" type="body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70" name="Google Shape;70;p7"/>
            <p:cNvSpPr/>
            <p:nvPr/>
          </p:nvSpPr>
          <p:spPr>
            <a:xfrm>
              <a:off x="6963076" y="3274552"/>
              <a:ext cx="359208" cy="186894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6963076" y="977835"/>
              <a:ext cx="359208" cy="4399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6963076" y="1"/>
              <a:ext cx="359208" cy="954126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415771" y="1034367"/>
              <a:ext cx="837702" cy="296254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7415771" y="0"/>
              <a:ext cx="837702" cy="10920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346880" y="1552004"/>
              <a:ext cx="568512" cy="114021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346880" y="4574477"/>
              <a:ext cx="568512" cy="56899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346880" y="2682241"/>
              <a:ext cx="568512" cy="190225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550500" y="1353950"/>
            <a:ext cx="1902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8"/>
          <p:cNvSpPr txBox="1"/>
          <p:nvPr>
            <p:ph idx="2" type="body"/>
          </p:nvPr>
        </p:nvSpPr>
        <p:spPr>
          <a:xfrm>
            <a:off x="2652968" y="1353950"/>
            <a:ext cx="1902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2" name="Google Shape;82;p8"/>
          <p:cNvSpPr txBox="1"/>
          <p:nvPr>
            <p:ph idx="3" type="body"/>
          </p:nvPr>
        </p:nvSpPr>
        <p:spPr>
          <a:xfrm>
            <a:off x="4755435" y="1353950"/>
            <a:ext cx="1902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85" name="Google Shape;85;p8"/>
            <p:cNvSpPr/>
            <p:nvPr/>
          </p:nvSpPr>
          <p:spPr>
            <a:xfrm>
              <a:off x="6963076" y="3274552"/>
              <a:ext cx="359208" cy="186894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6963076" y="977835"/>
              <a:ext cx="359208" cy="4399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63076" y="1"/>
              <a:ext cx="359208" cy="954126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415771" y="1034367"/>
              <a:ext cx="837702" cy="296254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415771" y="0"/>
              <a:ext cx="837702" cy="10920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346880" y="1552004"/>
              <a:ext cx="568512" cy="114021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8346880" y="4574477"/>
              <a:ext cx="568512" cy="56899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8346880" y="2682241"/>
              <a:ext cx="568512" cy="190225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>
            <a:off x="6963076" y="0"/>
            <a:ext cx="1952316" cy="5143493"/>
            <a:chOff x="6963076" y="0"/>
            <a:chExt cx="1952316" cy="5143493"/>
          </a:xfrm>
        </p:grpSpPr>
        <p:sp>
          <p:nvSpPr>
            <p:cNvPr id="97" name="Google Shape;97;p9"/>
            <p:cNvSpPr/>
            <p:nvPr/>
          </p:nvSpPr>
          <p:spPr>
            <a:xfrm>
              <a:off x="6963076" y="3274552"/>
              <a:ext cx="359208" cy="1868940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963076" y="977835"/>
              <a:ext cx="359208" cy="43999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963076" y="1"/>
              <a:ext cx="359208" cy="954126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415771" y="1034367"/>
              <a:ext cx="837702" cy="296254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7415771" y="0"/>
              <a:ext cx="837702" cy="109204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346880" y="1552004"/>
              <a:ext cx="568512" cy="114021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346880" y="4574477"/>
              <a:ext cx="568512" cy="56899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346880" y="2682241"/>
              <a:ext cx="568512" cy="1902258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 flipH="1">
            <a:off x="8556137" y="3512673"/>
            <a:ext cx="359208" cy="1630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/>
          <p:nvPr/>
        </p:nvSpPr>
        <p:spPr>
          <a:xfrm flipH="1">
            <a:off x="8556137" y="977835"/>
            <a:ext cx="359208" cy="96384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 flipH="1">
            <a:off x="8556137" y="0"/>
            <a:ext cx="359208" cy="95412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 flipH="1">
            <a:off x="7896852" y="456628"/>
            <a:ext cx="568512" cy="71161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 flipH="1">
            <a:off x="7896852" y="4574472"/>
            <a:ext cx="568512" cy="56905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 flipH="1">
            <a:off x="7896852" y="1158238"/>
            <a:ext cx="568512" cy="342624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ctrTitle"/>
          </p:nvPr>
        </p:nvSpPr>
        <p:spPr>
          <a:xfrm>
            <a:off x="401600" y="449000"/>
            <a:ext cx="3638700" cy="185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Name?</a:t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 amt="77000"/>
          </a:blip>
          <a:srcRect b="9773" l="6585" r="0" t="22310"/>
          <a:stretch/>
        </p:blipFill>
        <p:spPr>
          <a:xfrm>
            <a:off x="3651758" y="0"/>
            <a:ext cx="5053644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7154"/>
                </a:lnTo>
                <a:lnTo>
                  <a:pt x="2410" y="6725"/>
                </a:lnTo>
                <a:lnTo>
                  <a:pt x="2410" y="0"/>
                </a:lnTo>
                <a:lnTo>
                  <a:pt x="0" y="0"/>
                </a:lnTo>
                <a:close/>
                <a:moveTo>
                  <a:pt x="9278" y="0"/>
                </a:moveTo>
                <a:lnTo>
                  <a:pt x="9278" y="4888"/>
                </a:lnTo>
                <a:lnTo>
                  <a:pt x="17160" y="3482"/>
                </a:lnTo>
                <a:lnTo>
                  <a:pt x="17160" y="0"/>
                </a:lnTo>
                <a:lnTo>
                  <a:pt x="9278" y="0"/>
                </a:lnTo>
                <a:close/>
                <a:moveTo>
                  <a:pt x="17788" y="0"/>
                </a:moveTo>
                <a:lnTo>
                  <a:pt x="17788" y="1358"/>
                </a:lnTo>
                <a:lnTo>
                  <a:pt x="21600" y="679"/>
                </a:lnTo>
                <a:lnTo>
                  <a:pt x="21600" y="0"/>
                </a:lnTo>
                <a:lnTo>
                  <a:pt x="17788" y="0"/>
                </a:lnTo>
                <a:close/>
                <a:moveTo>
                  <a:pt x="21600" y="1291"/>
                </a:moveTo>
                <a:lnTo>
                  <a:pt x="17790" y="1971"/>
                </a:lnTo>
                <a:lnTo>
                  <a:pt x="17788" y="13824"/>
                </a:lnTo>
                <a:lnTo>
                  <a:pt x="21600" y="13144"/>
                </a:lnTo>
                <a:lnTo>
                  <a:pt x="21600" y="1291"/>
                </a:lnTo>
                <a:close/>
                <a:moveTo>
                  <a:pt x="8652" y="2564"/>
                </a:moveTo>
                <a:lnTo>
                  <a:pt x="3036" y="3564"/>
                </a:lnTo>
                <a:lnTo>
                  <a:pt x="3036" y="11482"/>
                </a:lnTo>
                <a:lnTo>
                  <a:pt x="8652" y="10482"/>
                </a:lnTo>
                <a:lnTo>
                  <a:pt x="8652" y="2564"/>
                </a:lnTo>
                <a:close/>
                <a:moveTo>
                  <a:pt x="17160" y="4161"/>
                </a:moveTo>
                <a:lnTo>
                  <a:pt x="9278" y="5565"/>
                </a:lnTo>
                <a:lnTo>
                  <a:pt x="9278" y="21600"/>
                </a:lnTo>
                <a:lnTo>
                  <a:pt x="17160" y="21600"/>
                </a:lnTo>
                <a:lnTo>
                  <a:pt x="17160" y="4161"/>
                </a:lnTo>
                <a:close/>
                <a:moveTo>
                  <a:pt x="8651" y="11102"/>
                </a:moveTo>
                <a:lnTo>
                  <a:pt x="3036" y="12104"/>
                </a:lnTo>
                <a:lnTo>
                  <a:pt x="3036" y="21600"/>
                </a:lnTo>
                <a:lnTo>
                  <a:pt x="8651" y="21600"/>
                </a:lnTo>
                <a:lnTo>
                  <a:pt x="8651" y="11102"/>
                </a:lnTo>
                <a:close/>
                <a:moveTo>
                  <a:pt x="21600" y="13758"/>
                </a:moveTo>
                <a:lnTo>
                  <a:pt x="17788" y="14436"/>
                </a:lnTo>
                <a:lnTo>
                  <a:pt x="17788" y="18665"/>
                </a:lnTo>
                <a:lnTo>
                  <a:pt x="21600" y="17985"/>
                </a:lnTo>
                <a:lnTo>
                  <a:pt x="21600" y="1375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3650209" y="0"/>
            <a:ext cx="563814" cy="169970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4359415" y="609095"/>
            <a:ext cx="1314792" cy="211917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rgbClr val="FFA604">
              <a:alpha val="4581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813106" y="3277330"/>
            <a:ext cx="892296" cy="116591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rgbClr val="FFD104">
              <a:alpha val="4860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7813106" y="306930"/>
            <a:ext cx="892296" cy="297729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401600" y="4259375"/>
            <a:ext cx="24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Gabrielle Salamanca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440949" y="2470725"/>
            <a:ext cx="1465508" cy="169969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2107325" y="2299100"/>
            <a:ext cx="1893614" cy="134781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2282650" y="2568175"/>
            <a:ext cx="161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Hello, my name is …</a:t>
            </a:r>
            <a:endParaRPr b="1"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1"/>
          <p:cNvGrpSpPr/>
          <p:nvPr/>
        </p:nvGrpSpPr>
        <p:grpSpPr>
          <a:xfrm>
            <a:off x="-1269508" y="-1275625"/>
            <a:ext cx="3783360" cy="3705187"/>
            <a:chOff x="-897498" y="927100"/>
            <a:chExt cx="5011737" cy="5016500"/>
          </a:xfrm>
        </p:grpSpPr>
        <p:sp>
          <p:nvSpPr>
            <p:cNvPr id="221" name="Google Shape;221;p21"/>
            <p:cNvSpPr/>
            <p:nvPr/>
          </p:nvSpPr>
          <p:spPr>
            <a:xfrm>
              <a:off x="-538723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72505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-897498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21"/>
          <p:cNvGrpSpPr/>
          <p:nvPr/>
        </p:nvGrpSpPr>
        <p:grpSpPr>
          <a:xfrm>
            <a:off x="2220722" y="978403"/>
            <a:ext cx="4702556" cy="4165043"/>
            <a:chOff x="2583325" y="2972875"/>
            <a:chExt cx="462850" cy="445750"/>
          </a:xfrm>
        </p:grpSpPr>
        <p:sp>
          <p:nvSpPr>
            <p:cNvPr id="225" name="Google Shape;225;p2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7" name="Google Shape;227;p21"/>
          <p:cNvSpPr txBox="1"/>
          <p:nvPr>
            <p:ph idx="4294967295" type="ctrTitle"/>
          </p:nvPr>
        </p:nvSpPr>
        <p:spPr>
          <a:xfrm>
            <a:off x="2865451" y="1635753"/>
            <a:ext cx="3413100" cy="187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Data Visualization</a:t>
            </a:r>
            <a:endParaRPr sz="5800"/>
          </a:p>
        </p:txBody>
      </p:sp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720002" y="3332648"/>
            <a:ext cx="927573" cy="550314"/>
            <a:chOff x="3241525" y="3039450"/>
            <a:chExt cx="494600" cy="312625"/>
          </a:xfrm>
        </p:grpSpPr>
        <p:sp>
          <p:nvSpPr>
            <p:cNvPr id="230" name="Google Shape;230;p21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32" name="Google Shape;232;p21"/>
          <p:cNvGrpSpPr/>
          <p:nvPr/>
        </p:nvGrpSpPr>
        <p:grpSpPr>
          <a:xfrm flipH="1" rot="-1050985">
            <a:off x="162424" y="2957591"/>
            <a:ext cx="1796692" cy="1866162"/>
            <a:chOff x="3955900" y="2984500"/>
            <a:chExt cx="414000" cy="422525"/>
          </a:xfrm>
        </p:grpSpPr>
        <p:sp>
          <p:nvSpPr>
            <p:cNvPr id="233" name="Google Shape;233;p2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idx="4294967295" type="title"/>
          </p:nvPr>
        </p:nvSpPr>
        <p:spPr>
          <a:xfrm>
            <a:off x="550450" y="452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Names</a:t>
            </a:r>
            <a:endParaRPr/>
          </a:p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1" name="Google Shape;241;p22"/>
          <p:cNvGraphicFramePr/>
          <p:nvPr/>
        </p:nvGraphicFramePr>
        <p:xfrm>
          <a:off x="550450" y="1059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773475"/>
                <a:gridCol w="886550"/>
                <a:gridCol w="886550"/>
                <a:gridCol w="886550"/>
                <a:gridCol w="886550"/>
                <a:gridCol w="886550"/>
                <a:gridCol w="886550"/>
                <a:gridCol w="886550"/>
              </a:tblGrid>
              <a:tr h="391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X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name</a:t>
                      </a:r>
                      <a:endParaRPr b="1" i="1" sz="12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gender</a:t>
                      </a:r>
                      <a:endParaRPr b="1" i="1" sz="12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ethnicity</a:t>
                      </a:r>
                      <a:endParaRPr b="1" i="1" sz="12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quality</a:t>
                      </a:r>
                      <a:endParaRPr b="1" i="1" sz="12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call</a:t>
                      </a:r>
                      <a:endParaRPr b="1" i="1" sz="12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city</a:t>
                      </a:r>
                      <a:endParaRPr b="1" i="1" sz="12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b="1" sz="12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Allison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cauc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low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Kristen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cauc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high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Lakisha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afam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low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Latonya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afam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high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Carrie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female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cauc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high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6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Jay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male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cauc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low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chicago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 . 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.</a:t>
                      </a:r>
                      <a:endParaRPr b="1" sz="12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23"/>
          <p:cNvSpPr txBox="1"/>
          <p:nvPr>
            <p:ph idx="4294967295" type="body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What industries were the jobs offered in? </a:t>
            </a:r>
            <a:endParaRPr sz="3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 b="0" l="3187" r="7270" t="14704"/>
          <a:stretch/>
        </p:blipFill>
        <p:spPr>
          <a:xfrm>
            <a:off x="1084650" y="228800"/>
            <a:ext cx="6015000" cy="39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idx="4294967295" type="body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What were the offered positions?</a:t>
            </a:r>
            <a:endParaRPr sz="3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3">
            <a:alphaModFix/>
          </a:blip>
          <a:srcRect b="0" l="0" r="5784" t="11260"/>
          <a:stretch/>
        </p:blipFill>
        <p:spPr>
          <a:xfrm>
            <a:off x="1666325" y="229000"/>
            <a:ext cx="4748174" cy="41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Positions in terms of Industry</a:t>
            </a:r>
            <a:endParaRPr sz="3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/>
          </a:blip>
          <a:srcRect b="0" l="0" r="0" t="1351"/>
          <a:stretch/>
        </p:blipFill>
        <p:spPr>
          <a:xfrm>
            <a:off x="1128000" y="213725"/>
            <a:ext cx="5928300" cy="41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 b="18806" l="21830" r="16932" t="16118"/>
          <a:stretch/>
        </p:blipFill>
        <p:spPr>
          <a:xfrm>
            <a:off x="4153775" y="1661500"/>
            <a:ext cx="2223575" cy="26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>
            <p:ph type="title"/>
          </p:nvPr>
        </p:nvSpPr>
        <p:spPr>
          <a:xfrm>
            <a:off x="550500" y="55235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Ethnicity: Caucasian vs African-American</a:t>
            </a:r>
            <a:endParaRPr/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206850" y="1783750"/>
            <a:ext cx="34041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4,780 applicants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2,435 Caucasian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2,435 African-American</a:t>
            </a:r>
            <a:endParaRPr/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3684875" y="1148525"/>
            <a:ext cx="3161381" cy="3706070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2" name="Google Shape;272;p26"/>
          <p:cNvGrpSpPr/>
          <p:nvPr/>
        </p:nvGrpSpPr>
        <p:grpSpPr>
          <a:xfrm>
            <a:off x="805259" y="3131677"/>
            <a:ext cx="691574" cy="1556982"/>
            <a:chOff x="3386850" y="2240808"/>
            <a:chExt cx="203950" cy="533067"/>
          </a:xfrm>
        </p:grpSpPr>
        <p:sp>
          <p:nvSpPr>
            <p:cNvPr id="273" name="Google Shape;273;p26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446072" y="2240808"/>
              <a:ext cx="85500" cy="117873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5" name="Google Shape;275;p26"/>
          <p:cNvGrpSpPr/>
          <p:nvPr/>
        </p:nvGrpSpPr>
        <p:grpSpPr>
          <a:xfrm>
            <a:off x="1936759" y="3131677"/>
            <a:ext cx="691574" cy="1556982"/>
            <a:chOff x="3386850" y="2240808"/>
            <a:chExt cx="203950" cy="533067"/>
          </a:xfrm>
        </p:grpSpPr>
        <p:sp>
          <p:nvSpPr>
            <p:cNvPr id="276" name="Google Shape;276;p26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3446072" y="2240808"/>
              <a:ext cx="85500" cy="117873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7"/>
          <p:cNvPicPr preferRelativeResize="0"/>
          <p:nvPr/>
        </p:nvPicPr>
        <p:blipFill rotWithShape="1">
          <a:blip r:embed="rId3">
            <a:alphaModFix/>
          </a:blip>
          <a:srcRect b="0" l="0" r="0" t="8231"/>
          <a:stretch/>
        </p:blipFill>
        <p:spPr>
          <a:xfrm>
            <a:off x="3873325" y="1658050"/>
            <a:ext cx="2716175" cy="23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Gender: </a:t>
            </a:r>
            <a:r>
              <a:rPr lang="en">
                <a:solidFill>
                  <a:srgbClr val="D5489C"/>
                </a:solidFill>
              </a:rPr>
              <a:t>♀</a:t>
            </a:r>
            <a:r>
              <a:rPr lang="en"/>
              <a:t> vs </a:t>
            </a:r>
            <a:r>
              <a:rPr lang="en">
                <a:solidFill>
                  <a:srgbClr val="4A86E8"/>
                </a:solidFill>
              </a:rPr>
              <a:t>♂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550500" y="1544775"/>
            <a:ext cx="2502000" cy="142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4,870 applicants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3,746 female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1,124 male</a:t>
            </a:r>
            <a:endParaRPr/>
          </a:p>
        </p:txBody>
      </p:sp>
      <p:sp>
        <p:nvSpPr>
          <p:cNvPr id="285" name="Google Shape;285;p27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3689950" y="1156088"/>
            <a:ext cx="3082913" cy="364216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7" name="Google Shape;287;p27"/>
          <p:cNvGrpSpPr/>
          <p:nvPr/>
        </p:nvGrpSpPr>
        <p:grpSpPr>
          <a:xfrm>
            <a:off x="1056229" y="3338293"/>
            <a:ext cx="629655" cy="1510996"/>
            <a:chOff x="3386850" y="2264625"/>
            <a:chExt cx="203950" cy="509250"/>
          </a:xfrm>
        </p:grpSpPr>
        <p:sp>
          <p:nvSpPr>
            <p:cNvPr id="288" name="Google Shape;288;p2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90" name="Google Shape;290;p27"/>
          <p:cNvGrpSpPr/>
          <p:nvPr/>
        </p:nvGrpSpPr>
        <p:grpSpPr>
          <a:xfrm>
            <a:off x="2113982" y="3345526"/>
            <a:ext cx="535492" cy="1496531"/>
            <a:chOff x="4076175" y="2267050"/>
            <a:chExt cx="173450" cy="504375"/>
          </a:xfrm>
        </p:grpSpPr>
        <p:sp>
          <p:nvSpPr>
            <p:cNvPr id="291" name="Google Shape;291;p2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5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D54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9060" l="12701" r="21626" t="11182"/>
          <a:stretch/>
        </p:blipFill>
        <p:spPr>
          <a:xfrm>
            <a:off x="3969737" y="1602872"/>
            <a:ext cx="2475091" cy="26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back: Yes vs No</a:t>
            </a:r>
            <a:endParaRPr/>
          </a:p>
        </p:txBody>
      </p:sp>
      <p:sp>
        <p:nvSpPr>
          <p:cNvPr id="299" name="Google Shape;299;p28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550500" y="1602875"/>
            <a:ext cx="2853600" cy="11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4,870 applicants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4478 ‘no’s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392 ‘yes’s</a:t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3665825" y="1190538"/>
            <a:ext cx="3082913" cy="364216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2251525" y="3331761"/>
            <a:ext cx="989908" cy="1027993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550498" y="3327135"/>
            <a:ext cx="998915" cy="1037220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1732625" y="3545600"/>
            <a:ext cx="33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ews Cycle"/>
                <a:ea typeface="News Cycle"/>
                <a:cs typeface="News Cycle"/>
                <a:sym typeface="News Cycle"/>
              </a:rPr>
              <a:t>&gt;</a:t>
            </a:r>
            <a:endParaRPr b="1" sz="2700"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ctrTitle"/>
          </p:nvPr>
        </p:nvSpPr>
        <p:spPr>
          <a:xfrm>
            <a:off x="550500" y="2135950"/>
            <a:ext cx="3638700" cy="206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Reorganizing</a:t>
            </a:r>
            <a:endParaRPr/>
          </a:p>
        </p:txBody>
      </p:sp>
      <p:sp>
        <p:nvSpPr>
          <p:cNvPr id="310" name="Google Shape;310;p29"/>
          <p:cNvSpPr txBox="1"/>
          <p:nvPr>
            <p:ph idx="1" type="subTitle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Rnames → Names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Downsampling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550500" y="1353950"/>
            <a:ext cx="3522600" cy="17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variable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vs After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4,478 vs 392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392 vs 392</a:t>
            </a:r>
            <a:endParaRPr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30"/>
          <p:cNvPicPr preferRelativeResize="0"/>
          <p:nvPr/>
        </p:nvPicPr>
        <p:blipFill rotWithShape="1">
          <a:blip r:embed="rId3">
            <a:alphaModFix/>
          </a:blip>
          <a:srcRect b="24816" l="29357" r="24264" t="21303"/>
          <a:stretch/>
        </p:blipFill>
        <p:spPr>
          <a:xfrm>
            <a:off x="4154338" y="676825"/>
            <a:ext cx="2490951" cy="20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0"/>
          <p:cNvPicPr preferRelativeResize="0"/>
          <p:nvPr/>
        </p:nvPicPr>
        <p:blipFill rotWithShape="1">
          <a:blip r:embed="rId4">
            <a:alphaModFix/>
          </a:blip>
          <a:srcRect b="20666" l="32521" r="28315" t="17991"/>
          <a:stretch/>
        </p:blipFill>
        <p:spPr>
          <a:xfrm>
            <a:off x="4291600" y="2751575"/>
            <a:ext cx="2216450" cy="23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0"/>
          <p:cNvSpPr/>
          <p:nvPr/>
        </p:nvSpPr>
        <p:spPr>
          <a:xfrm>
            <a:off x="2409200" y="3397648"/>
            <a:ext cx="989908" cy="1027993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708173" y="3393022"/>
            <a:ext cx="998915" cy="1037220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1890300" y="3611488"/>
            <a:ext cx="33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ews Cycle"/>
                <a:ea typeface="News Cycle"/>
                <a:cs typeface="News Cycle"/>
                <a:sym typeface="News Cycle"/>
              </a:rPr>
              <a:t>=</a:t>
            </a:r>
            <a:endParaRPr b="1" sz="2700"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 b="6739" l="0" r="0" t="6739"/>
          <a:stretch/>
        </p:blipFill>
        <p:spPr>
          <a:xfrm>
            <a:off x="4648220" y="-3176"/>
            <a:ext cx="4343382" cy="5157216"/>
          </a:xfrm>
          <a:custGeom>
            <a:rect b="b" l="l" r="r" t="t"/>
            <a:pathLst>
              <a:path extrusionOk="0" h="21600" w="21600">
                <a:moveTo>
                  <a:pt x="7264" y="0"/>
                </a:moveTo>
                <a:lnTo>
                  <a:pt x="7264" y="4855"/>
                </a:lnTo>
                <a:lnTo>
                  <a:pt x="16434" y="3451"/>
                </a:lnTo>
                <a:lnTo>
                  <a:pt x="16434" y="0"/>
                </a:lnTo>
                <a:lnTo>
                  <a:pt x="7264" y="0"/>
                </a:lnTo>
                <a:close/>
                <a:moveTo>
                  <a:pt x="17165" y="0"/>
                </a:moveTo>
                <a:lnTo>
                  <a:pt x="17165" y="1328"/>
                </a:lnTo>
                <a:lnTo>
                  <a:pt x="21600" y="649"/>
                </a:lnTo>
                <a:lnTo>
                  <a:pt x="21600" y="0"/>
                </a:lnTo>
                <a:lnTo>
                  <a:pt x="17165" y="0"/>
                </a:lnTo>
                <a:close/>
                <a:moveTo>
                  <a:pt x="21600" y="1261"/>
                </a:moveTo>
                <a:lnTo>
                  <a:pt x="17165" y="1940"/>
                </a:lnTo>
                <a:lnTo>
                  <a:pt x="17165" y="13789"/>
                </a:lnTo>
                <a:lnTo>
                  <a:pt x="21600" y="13110"/>
                </a:lnTo>
                <a:lnTo>
                  <a:pt x="21600" y="1261"/>
                </a:lnTo>
                <a:close/>
                <a:moveTo>
                  <a:pt x="6534" y="2532"/>
                </a:moveTo>
                <a:lnTo>
                  <a:pt x="0" y="3534"/>
                </a:lnTo>
                <a:lnTo>
                  <a:pt x="0" y="11449"/>
                </a:lnTo>
                <a:lnTo>
                  <a:pt x="6534" y="10449"/>
                </a:lnTo>
                <a:lnTo>
                  <a:pt x="6534" y="2532"/>
                </a:lnTo>
                <a:close/>
                <a:moveTo>
                  <a:pt x="16434" y="4110"/>
                </a:moveTo>
                <a:lnTo>
                  <a:pt x="7264" y="5514"/>
                </a:lnTo>
                <a:lnTo>
                  <a:pt x="7264" y="21600"/>
                </a:lnTo>
                <a:lnTo>
                  <a:pt x="16434" y="21600"/>
                </a:lnTo>
                <a:lnTo>
                  <a:pt x="16434" y="4110"/>
                </a:lnTo>
                <a:close/>
                <a:moveTo>
                  <a:pt x="6534" y="11069"/>
                </a:moveTo>
                <a:lnTo>
                  <a:pt x="0" y="12069"/>
                </a:lnTo>
                <a:lnTo>
                  <a:pt x="0" y="21600"/>
                </a:lnTo>
                <a:lnTo>
                  <a:pt x="6534" y="21600"/>
                </a:lnTo>
                <a:lnTo>
                  <a:pt x="6534" y="11069"/>
                </a:lnTo>
                <a:close/>
                <a:moveTo>
                  <a:pt x="21600" y="13722"/>
                </a:moveTo>
                <a:lnTo>
                  <a:pt x="17165" y="14401"/>
                </a:lnTo>
                <a:lnTo>
                  <a:pt x="17165" y="18629"/>
                </a:lnTo>
                <a:lnTo>
                  <a:pt x="21600" y="17950"/>
                </a:lnTo>
                <a:lnTo>
                  <a:pt x="21600" y="1372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2" name="Google Shape;142;p13"/>
          <p:cNvSpPr txBox="1"/>
          <p:nvPr>
            <p:ph type="title"/>
          </p:nvPr>
        </p:nvSpPr>
        <p:spPr>
          <a:xfrm>
            <a:off x="550500" y="759800"/>
            <a:ext cx="36945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550500" y="1353950"/>
            <a:ext cx="3694500" cy="355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3"/>
                </a:solidFill>
              </a:rPr>
              <a:t>Identity</a:t>
            </a:r>
            <a:endParaRPr b="1" sz="2200">
              <a:solidFill>
                <a:schemeClr val="accent3"/>
              </a:solidFill>
            </a:endParaRPr>
          </a:p>
          <a:p>
            <a:pPr indent="-368300" lvl="0" marL="914400" rtl="0" algn="l">
              <a:spcBef>
                <a:spcPts val="800"/>
              </a:spcBef>
              <a:spcAft>
                <a:spcPts val="0"/>
              </a:spcAft>
              <a:buSzPts val="2200"/>
              <a:buChar char="▸"/>
            </a:pPr>
            <a:r>
              <a:rPr lang="en" sz="2200"/>
              <a:t>Family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▸"/>
            </a:pPr>
            <a:r>
              <a:rPr lang="en" sz="2200"/>
              <a:t>Culture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▸"/>
            </a:pPr>
            <a:r>
              <a:rPr lang="en" sz="2200"/>
              <a:t>Gender</a:t>
            </a:r>
            <a:endParaRPr sz="22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3"/>
                </a:solidFill>
              </a:rPr>
              <a:t>Define: Examples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Char char="▸"/>
            </a:pPr>
            <a:r>
              <a:rPr lang="en" sz="2200"/>
              <a:t>Email Swap</a:t>
            </a:r>
            <a:endParaRPr sz="2200"/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▸"/>
            </a:pPr>
            <a:r>
              <a:rPr lang="en" sz="2200"/>
              <a:t>Numbers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6121425" y="128025"/>
            <a:ext cx="1926000" cy="730800"/>
          </a:xfrm>
          <a:prstGeom prst="rect">
            <a:avLst/>
          </a:prstGeom>
          <a:effectLst>
            <a:outerShdw blurRad="128588" rotWithShape="0" algn="bl" dir="2280000" dist="57150">
              <a:srgbClr val="000000">
                <a:alpha val="62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chemeClr val="lt1"/>
                </a:highlight>
              </a:rPr>
              <a:t>It’s you! </a:t>
            </a:r>
            <a:endParaRPr sz="30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7310625" y="939825"/>
            <a:ext cx="1426200" cy="454800"/>
          </a:xfrm>
          <a:prstGeom prst="rect">
            <a:avLst/>
          </a:prstGeom>
          <a:effectLst>
            <a:outerShdw blurRad="128588" rotWithShape="0" algn="bl" dir="2280000" dist="57150">
              <a:srgbClr val="000000">
                <a:alpha val="62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Despite 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everything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7959375" y="1982200"/>
            <a:ext cx="1137600" cy="1042200"/>
          </a:xfrm>
          <a:prstGeom prst="rect">
            <a:avLst/>
          </a:prstGeom>
          <a:effectLst>
            <a:outerShdw blurRad="128588" rotWithShape="0" algn="bl" dir="2280000" dist="57150">
              <a:schemeClr val="dk1">
                <a:alpha val="62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it’s 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still 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you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Dataset</a:t>
            </a:r>
            <a:endParaRPr/>
          </a:p>
        </p:txBody>
      </p:sp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550500" y="1353950"/>
            <a:ext cx="3403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Newnames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downSample(Rnames, Rnames$call)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Names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Removing variables</a:t>
            </a:r>
            <a:endParaRPr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subset()</a:t>
            </a:r>
            <a:endParaRPr/>
          </a:p>
        </p:txBody>
      </p:sp>
      <p:sp>
        <p:nvSpPr>
          <p:cNvPr id="329" name="Google Shape;329;p31"/>
          <p:cNvSpPr txBox="1"/>
          <p:nvPr>
            <p:ph idx="2" type="body"/>
          </p:nvPr>
        </p:nvSpPr>
        <p:spPr>
          <a:xfrm>
            <a:off x="3953822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X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Cell number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Boston vs Chicago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Added by downSample()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Classifying each case</a:t>
            </a:r>
            <a:endParaRPr sz="1800"/>
          </a:p>
        </p:txBody>
      </p:sp>
      <p:sp>
        <p:nvSpPr>
          <p:cNvPr id="330" name="Google Shape;330;p31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- Wanted Removal?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Originally excluded due to “missing values”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unknown/other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During further testing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Inclusion of Industry - Wanted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Accuracy boosted (in some cases)</a:t>
            </a:r>
            <a:endParaRPr/>
          </a:p>
        </p:txBody>
      </p:sp>
      <p:sp>
        <p:nvSpPr>
          <p:cNvPr id="337" name="Google Shape;337;p32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3.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43" name="Google Shape;343;p33"/>
          <p:cNvSpPr txBox="1"/>
          <p:nvPr>
            <p:ph idx="1" type="subTitle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have I tried?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Splitting the Data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80% training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20% test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</p:txBody>
      </p:sp>
      <p:sp>
        <p:nvSpPr>
          <p:cNvPr id="349" name="Google Shape;349;p34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 Fitting</a:t>
            </a:r>
            <a:endParaRPr/>
          </a:p>
        </p:txBody>
      </p:sp>
      <p:sp>
        <p:nvSpPr>
          <p:cNvPr id="350" name="Google Shape;350;p34"/>
          <p:cNvSpPr txBox="1"/>
          <p:nvPr>
            <p:ph idx="2" type="body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summary()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Finding the most significant variables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Use a variation of those variables to find the best fit</a:t>
            </a:r>
            <a:endParaRPr/>
          </a:p>
        </p:txBody>
      </p:sp>
      <p:sp>
        <p:nvSpPr>
          <p:cNvPr id="351" name="Google Shape;351;p34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Industry-Wanted Vars</a:t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55% &lt; y &lt; 65%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Best fit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63.69427%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</a:t>
            </a:r>
            <a:r>
              <a:rPr lang="en"/>
              <a:t>lm.fit1</a:t>
            </a:r>
            <a:endParaRPr/>
          </a:p>
        </p:txBody>
      </p:sp>
      <p:sp>
        <p:nvSpPr>
          <p:cNvPr id="358" name="Google Shape;358;p35"/>
          <p:cNvSpPr txBox="1"/>
          <p:nvPr>
            <p:ph idx="2" type="body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Ethnicity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Experience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Special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Reqeduc</a:t>
            </a:r>
            <a:endParaRPr/>
          </a:p>
        </p:txBody>
      </p:sp>
      <p:sp>
        <p:nvSpPr>
          <p:cNvPr id="359" name="Google Shape;359;p35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Industry-Wanted Vars</a:t>
            </a:r>
            <a:endParaRPr/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50% &lt; y &lt; 65%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Best fit</a:t>
            </a:r>
            <a:endParaRPr b="1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63.69427%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glm.fit5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glm.fit7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 txBox="1"/>
          <p:nvPr>
            <p:ph idx="2" type="body"/>
          </p:nvPr>
        </p:nvSpPr>
        <p:spPr>
          <a:xfrm>
            <a:off x="3804475" y="1353950"/>
            <a:ext cx="2853600" cy="35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Ethnicity </a:t>
            </a:r>
            <a:r>
              <a:rPr lang="en"/>
              <a:t>(5, 7)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Experience </a:t>
            </a:r>
            <a:r>
              <a:rPr lang="en"/>
              <a:t>(5, 7)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Special (5, 7)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Reqeduc </a:t>
            </a:r>
            <a:r>
              <a:rPr lang="en"/>
              <a:t>(5, 7)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Honors </a:t>
            </a:r>
            <a:r>
              <a:rPr lang="en"/>
              <a:t>(5, 7)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Reqcomp </a:t>
            </a:r>
            <a:r>
              <a:rPr lang="en"/>
              <a:t>(5, 7)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Requirements (7)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Industry </a:t>
            </a:r>
            <a:r>
              <a:rPr lang="en"/>
              <a:t>(5, 7)</a:t>
            </a:r>
            <a:endParaRPr/>
          </a:p>
        </p:txBody>
      </p:sp>
      <p:sp>
        <p:nvSpPr>
          <p:cNvPr id="367" name="Google Shape;367;p36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Methods</a:t>
            </a:r>
            <a:endParaRPr/>
          </a:p>
        </p:txBody>
      </p:sp>
      <p:sp>
        <p:nvSpPr>
          <p:cNvPr id="373" name="Google Shape;373;p37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Best Subset Selection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Criterion Cross-Validation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LDA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QDA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KNN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Ridge Regression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LASSO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</p:txBody>
      </p: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Fits Being Used</a:t>
            </a:r>
            <a:endParaRPr/>
          </a:p>
        </p:txBody>
      </p:sp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550500" y="1353950"/>
            <a:ext cx="2853600" cy="13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glm.fit1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No Industry var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58.59873%</a:t>
            </a:r>
            <a:endParaRPr/>
          </a:p>
        </p:txBody>
      </p:sp>
      <p:sp>
        <p:nvSpPr>
          <p:cNvPr id="381" name="Google Shape;381;p38"/>
          <p:cNvSpPr txBox="1"/>
          <p:nvPr>
            <p:ph idx="2" type="body"/>
          </p:nvPr>
        </p:nvSpPr>
        <p:spPr>
          <a:xfrm>
            <a:off x="3804475" y="1353950"/>
            <a:ext cx="2853600" cy="13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glm.fit5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Industry var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62.42038</a:t>
            </a:r>
            <a:r>
              <a:rPr lang="en"/>
              <a:t>%</a:t>
            </a:r>
            <a:endParaRPr/>
          </a:p>
        </p:txBody>
      </p:sp>
      <p:sp>
        <p:nvSpPr>
          <p:cNvPr id="382" name="Google Shape;382;p38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3" name="Google Shape;383;p38"/>
          <p:cNvGraphicFramePr/>
          <p:nvPr/>
        </p:nvGraphicFramePr>
        <p:xfrm>
          <a:off x="550500" y="28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951200"/>
                <a:gridCol w="951200"/>
                <a:gridCol w="95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4" name="Google Shape;384;p38"/>
          <p:cNvGraphicFramePr/>
          <p:nvPr/>
        </p:nvGraphicFramePr>
        <p:xfrm>
          <a:off x="3804475" y="28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951200"/>
                <a:gridCol w="951200"/>
                <a:gridCol w="95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</a:t>
            </a:r>
            <a:r>
              <a:rPr lang="en"/>
              <a:t> Selection: Stepwise</a:t>
            </a:r>
            <a:endParaRPr/>
          </a:p>
        </p:txBody>
      </p:sp>
      <p:sp>
        <p:nvSpPr>
          <p:cNvPr id="390" name="Google Shape;390;p39"/>
          <p:cNvSpPr txBox="1"/>
          <p:nvPr>
            <p:ph idx="1" type="body"/>
          </p:nvPr>
        </p:nvSpPr>
        <p:spPr>
          <a:xfrm>
            <a:off x="550500" y="1353950"/>
            <a:ext cx="6107700" cy="35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/>
              <a:t>Stepwise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Selection of independent vars to be used in final model</a:t>
            </a:r>
            <a:endParaRPr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Forward</a:t>
            </a:r>
            <a:endParaRPr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Backward</a:t>
            </a:r>
            <a:endParaRPr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Mix</a:t>
            </a:r>
            <a:endParaRPr/>
          </a:p>
        </p:txBody>
      </p:sp>
      <p:sp>
        <p:nvSpPr>
          <p:cNvPr id="391" name="Google Shape;391;p39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Selection: Stepwise</a:t>
            </a:r>
            <a:endParaRPr/>
          </a:p>
        </p:txBody>
      </p:sp>
      <p:sp>
        <p:nvSpPr>
          <p:cNvPr id="397" name="Google Shape;397;p40"/>
          <p:cNvSpPr txBox="1"/>
          <p:nvPr>
            <p:ph idx="1" type="body"/>
          </p:nvPr>
        </p:nvSpPr>
        <p:spPr>
          <a:xfrm>
            <a:off x="550500" y="1353950"/>
            <a:ext cx="6107700" cy="35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Forward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Model w/ </a:t>
            </a:r>
            <a:r>
              <a:rPr b="1" i="1" lang="en" sz="2000"/>
              <a:t>NO </a:t>
            </a:r>
            <a:r>
              <a:rPr lang="en" sz="2000"/>
              <a:t>predictors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Add </a:t>
            </a:r>
            <a:r>
              <a:rPr lang="en" sz="2000"/>
              <a:t>one at a time that improves model the most until no further improvement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Backward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Model w/ </a:t>
            </a:r>
            <a:r>
              <a:rPr b="1" i="1" lang="en" sz="2000"/>
              <a:t>ALL </a:t>
            </a:r>
            <a:r>
              <a:rPr lang="en" sz="2000"/>
              <a:t>predictors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Delete </a:t>
            </a:r>
            <a:r>
              <a:rPr lang="en" sz="2000"/>
              <a:t>one at a time that improves model the most until </a:t>
            </a:r>
            <a:r>
              <a:rPr lang="en" sz="2000"/>
              <a:t>no further improvement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Mix</a:t>
            </a:r>
            <a:endParaRPr sz="2000"/>
          </a:p>
        </p:txBody>
      </p:sp>
      <p:sp>
        <p:nvSpPr>
          <p:cNvPr id="398" name="Google Shape;398;p40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ctrTitle"/>
          </p:nvPr>
        </p:nvSpPr>
        <p:spPr>
          <a:xfrm>
            <a:off x="363625" y="1755900"/>
            <a:ext cx="3638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363625" y="3012600"/>
            <a:ext cx="3638700" cy="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Rnames</a:t>
            </a:r>
            <a:endParaRPr/>
          </a:p>
        </p:txBody>
      </p:sp>
      <p:grpSp>
        <p:nvGrpSpPr>
          <p:cNvPr id="153" name="Google Shape;153;p14"/>
          <p:cNvGrpSpPr/>
          <p:nvPr/>
        </p:nvGrpSpPr>
        <p:grpSpPr>
          <a:xfrm>
            <a:off x="2468639" y="3387592"/>
            <a:ext cx="1291272" cy="1577873"/>
            <a:chOff x="584925" y="238125"/>
            <a:chExt cx="415200" cy="525100"/>
          </a:xfrm>
        </p:grpSpPr>
        <p:sp>
          <p:nvSpPr>
            <p:cNvPr id="154" name="Google Shape;154;p14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0" name="Google Shape;160;p14"/>
          <p:cNvGrpSpPr/>
          <p:nvPr/>
        </p:nvGrpSpPr>
        <p:grpSpPr>
          <a:xfrm flipH="1">
            <a:off x="1834090" y="3637750"/>
            <a:ext cx="916677" cy="846507"/>
            <a:chOff x="1922075" y="1629000"/>
            <a:chExt cx="437200" cy="437200"/>
          </a:xfrm>
        </p:grpSpPr>
        <p:sp>
          <p:nvSpPr>
            <p:cNvPr id="161" name="Google Shape;161;p14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Selection: Best</a:t>
            </a:r>
            <a:endParaRPr/>
          </a:p>
        </p:txBody>
      </p:sp>
      <p:sp>
        <p:nvSpPr>
          <p:cNvPr id="404" name="Google Shape;404;p41"/>
          <p:cNvSpPr txBox="1"/>
          <p:nvPr>
            <p:ph idx="1" type="body"/>
          </p:nvPr>
        </p:nvSpPr>
        <p:spPr>
          <a:xfrm>
            <a:off x="550500" y="1353950"/>
            <a:ext cx="6107700" cy="35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we have </a:t>
            </a:r>
            <a:r>
              <a:rPr lang="en"/>
              <a:t>k independent variables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romanUcPeriod"/>
            </a:pPr>
            <a:r>
              <a:rPr lang="en"/>
              <a:t>Considers all possible models with (1,...,k) variables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Chooses best model ∀ size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/>
              <a:t>Best overall model is chosen from those finalists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550500" y="1353950"/>
            <a:ext cx="6107700" cy="339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What is it?</a:t>
            </a:r>
            <a:endParaRPr b="1" sz="2100">
              <a:solidFill>
                <a:schemeClr val="accent3"/>
              </a:solidFill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▸"/>
            </a:pPr>
            <a:r>
              <a:rPr lang="en" sz="2100"/>
              <a:t>Technique to evaluate the performance of a model 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Why use it?</a:t>
            </a:r>
            <a:endParaRPr b="1" sz="2100">
              <a:solidFill>
                <a:schemeClr val="accent3"/>
              </a:solidFill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▸"/>
            </a:pPr>
            <a:r>
              <a:rPr lang="en" sz="2100"/>
              <a:t>Prevent overfitting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▹"/>
            </a:pPr>
            <a:r>
              <a:rPr lang="en" sz="2100"/>
              <a:t>Algorithm should not fit too closely or even exactly to its training data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▹"/>
            </a:pPr>
            <a:r>
              <a:rPr lang="en" sz="2100"/>
              <a:t>Model only makes accurate predictions/conclusions from training data</a:t>
            </a:r>
            <a:endParaRPr sz="2100"/>
          </a:p>
        </p:txBody>
      </p:sp>
      <p:sp>
        <p:nvSpPr>
          <p:cNvPr id="412" name="Google Shape;412;p42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Cross-Validation: Criterion</a:t>
            </a:r>
            <a:endParaRPr/>
          </a:p>
        </p:txBody>
      </p:sp>
      <p:sp>
        <p:nvSpPr>
          <p:cNvPr id="418" name="Google Shape;418;p43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Criterion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▸"/>
            </a:pPr>
            <a:r>
              <a:rPr lang="en" sz="2100"/>
              <a:t>Small value = model w/ low test error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▹"/>
            </a:pPr>
            <a:r>
              <a:rPr lang="en" sz="2100"/>
              <a:t>Mallow’s Cp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▹"/>
            </a:pPr>
            <a:r>
              <a:rPr lang="en" sz="2100"/>
              <a:t>Bayesian Information Criterion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▸"/>
            </a:pPr>
            <a:r>
              <a:rPr lang="en" sz="2100"/>
              <a:t>Large </a:t>
            </a:r>
            <a:r>
              <a:rPr lang="en" sz="2100"/>
              <a:t>value = model w/ low test error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▹"/>
            </a:pPr>
            <a:r>
              <a:rPr lang="en" sz="2100"/>
              <a:t>Adjusted R-squared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19" name="Google Shape;419;p43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Subset Selection: No Industry</a:t>
            </a:r>
            <a:endParaRPr/>
          </a:p>
        </p:txBody>
      </p:sp>
      <p:sp>
        <p:nvSpPr>
          <p:cNvPr id="425" name="Google Shape;425;p44"/>
          <p:cNvSpPr txBox="1"/>
          <p:nvPr>
            <p:ph idx="1" type="body"/>
          </p:nvPr>
        </p:nvSpPr>
        <p:spPr>
          <a:xfrm>
            <a:off x="550500" y="4368025"/>
            <a:ext cx="6107700" cy="77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When n &gt; 3, RSS is small</a:t>
            </a:r>
            <a:endParaRPr/>
          </a:p>
        </p:txBody>
      </p:sp>
      <p:sp>
        <p:nvSpPr>
          <p:cNvPr id="426" name="Google Shape;426;p44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44"/>
          <p:cNvPicPr preferRelativeResize="0"/>
          <p:nvPr/>
        </p:nvPicPr>
        <p:blipFill rotWithShape="1">
          <a:blip r:embed="rId3">
            <a:alphaModFix/>
          </a:blip>
          <a:srcRect b="52641" l="0" r="51992" t="9991"/>
          <a:stretch/>
        </p:blipFill>
        <p:spPr>
          <a:xfrm>
            <a:off x="1048688" y="1398975"/>
            <a:ext cx="5111326" cy="28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Cross-Validation: No Industry</a:t>
            </a:r>
            <a:endParaRPr/>
          </a:p>
        </p:txBody>
      </p:sp>
      <p:sp>
        <p:nvSpPr>
          <p:cNvPr id="433" name="Google Shape;433;p45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4" name="Google Shape;434;p45"/>
          <p:cNvPicPr preferRelativeResize="0"/>
          <p:nvPr/>
        </p:nvPicPr>
        <p:blipFill rotWithShape="1">
          <a:blip r:embed="rId3">
            <a:alphaModFix/>
          </a:blip>
          <a:srcRect b="2861" l="48019" r="2663" t="8830"/>
          <a:stretch/>
        </p:blipFill>
        <p:spPr>
          <a:xfrm>
            <a:off x="550500" y="1156100"/>
            <a:ext cx="2751962" cy="353255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5"/>
          <p:cNvSpPr txBox="1"/>
          <p:nvPr>
            <p:ph idx="2" type="body"/>
          </p:nvPr>
        </p:nvSpPr>
        <p:spPr>
          <a:xfrm>
            <a:off x="4157700" y="2998900"/>
            <a:ext cx="1719000" cy="11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 = 3</a:t>
            </a:r>
            <a:endParaRPr b="1"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Adjusted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BIC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36" name="Google Shape;436;p45" title="[6,33,51,&quot;https://www.codecogs.com/eqnedit.php?latex=R%5E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524" y="3365225"/>
            <a:ext cx="211700" cy="1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5" title="[6,33,51,&quot;https://www.codecogs.com/eqnedit.php?latex=C_p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675" y="3905225"/>
            <a:ext cx="211700" cy="207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5"/>
          <p:cNvPicPr preferRelativeResize="0"/>
          <p:nvPr/>
        </p:nvPicPr>
        <p:blipFill rotWithShape="1">
          <a:blip r:embed="rId3">
            <a:alphaModFix/>
          </a:blip>
          <a:srcRect b="0" l="0" r="52308" t="59729"/>
          <a:stretch/>
        </p:blipFill>
        <p:spPr>
          <a:xfrm>
            <a:off x="3704275" y="1156100"/>
            <a:ext cx="2625849" cy="15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Subset Selection: Industry</a:t>
            </a:r>
            <a:endParaRPr/>
          </a:p>
        </p:txBody>
      </p:sp>
      <p:sp>
        <p:nvSpPr>
          <p:cNvPr id="444" name="Google Shape;444;p46"/>
          <p:cNvSpPr txBox="1"/>
          <p:nvPr>
            <p:ph idx="1" type="body"/>
          </p:nvPr>
        </p:nvSpPr>
        <p:spPr>
          <a:xfrm>
            <a:off x="550500" y="4368025"/>
            <a:ext cx="6107700" cy="77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When n &gt; 10, RSS is small</a:t>
            </a:r>
            <a:endParaRPr/>
          </a:p>
        </p:txBody>
      </p:sp>
      <p:sp>
        <p:nvSpPr>
          <p:cNvPr id="445" name="Google Shape;445;p46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46"/>
          <p:cNvPicPr preferRelativeResize="0"/>
          <p:nvPr/>
        </p:nvPicPr>
        <p:blipFill rotWithShape="1">
          <a:blip r:embed="rId3">
            <a:alphaModFix/>
          </a:blip>
          <a:srcRect b="50702" l="0" r="52013" t="9624"/>
          <a:stretch/>
        </p:blipFill>
        <p:spPr>
          <a:xfrm>
            <a:off x="1188538" y="1430274"/>
            <a:ext cx="4831625" cy="2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r>
              <a:rPr lang="en"/>
              <a:t>: Industry</a:t>
            </a:r>
            <a:endParaRPr/>
          </a:p>
        </p:txBody>
      </p:sp>
      <p:sp>
        <p:nvSpPr>
          <p:cNvPr id="452" name="Google Shape;452;p47"/>
          <p:cNvSpPr txBox="1"/>
          <p:nvPr>
            <p:ph idx="2" type="body"/>
          </p:nvPr>
        </p:nvSpPr>
        <p:spPr>
          <a:xfrm>
            <a:off x="4453375" y="3015500"/>
            <a:ext cx="2050500" cy="202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Adjusted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n = 9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BIC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n = 5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n = 8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3" name="Google Shape;453;p47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47"/>
          <p:cNvPicPr preferRelativeResize="0"/>
          <p:nvPr/>
        </p:nvPicPr>
        <p:blipFill rotWithShape="1">
          <a:blip r:embed="rId3">
            <a:alphaModFix/>
          </a:blip>
          <a:srcRect b="2526" l="48256" r="2901" t="8837"/>
          <a:stretch/>
        </p:blipFill>
        <p:spPr>
          <a:xfrm>
            <a:off x="550500" y="1156099"/>
            <a:ext cx="2779523" cy="36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7"/>
          <p:cNvPicPr preferRelativeResize="0"/>
          <p:nvPr/>
        </p:nvPicPr>
        <p:blipFill rotWithShape="1">
          <a:blip r:embed="rId3">
            <a:alphaModFix/>
          </a:blip>
          <a:srcRect b="2407" l="-704" r="53085" t="57869"/>
          <a:stretch/>
        </p:blipFill>
        <p:spPr>
          <a:xfrm>
            <a:off x="3824825" y="1156100"/>
            <a:ext cx="2679101" cy="16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7" title="[6,33,51,&quot;https://www.codecogs.com/eqnedit.php?latex=R%5E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038" y="3015500"/>
            <a:ext cx="211725" cy="1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7" title="[6,33,51,&quot;https://www.codecogs.com/eqnedit.php?latex=C_p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725" y="4373225"/>
            <a:ext cx="211700" cy="20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Methods</a:t>
            </a:r>
            <a:endParaRPr/>
          </a:p>
        </p:txBody>
      </p:sp>
      <p:sp>
        <p:nvSpPr>
          <p:cNvPr id="463" name="Google Shape;463;p48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/>
              <a:t>Linear Discriminant Analysis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/>
              <a:t>Quadratic Discriminant Analysis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/>
              <a:t>K Nearest Neighbor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/>
              <a:t>Ridge Regression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/>
              <a:t>LASSO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" name="Google Shape;464;p48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LDA/QDA</a:t>
            </a:r>
            <a:endParaRPr/>
          </a:p>
        </p:txBody>
      </p:sp>
      <p:sp>
        <p:nvSpPr>
          <p:cNvPr id="470" name="Google Shape;470;p49"/>
          <p:cNvSpPr txBox="1"/>
          <p:nvPr>
            <p:ph idx="1" type="body"/>
          </p:nvPr>
        </p:nvSpPr>
        <p:spPr>
          <a:xfrm>
            <a:off x="550500" y="13350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Logistic Regression &lt; LDA/QDA</a:t>
            </a:r>
            <a:endParaRPr b="1">
              <a:solidFill>
                <a:schemeClr val="accent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Stability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Classes of Y are well-separated (Yes/No)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Sample size is small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Predictor vars follow norm distr</a:t>
            </a:r>
            <a:endParaRPr/>
          </a:p>
        </p:txBody>
      </p:sp>
      <p:sp>
        <p:nvSpPr>
          <p:cNvPr id="471" name="Google Shape;471;p49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LDA/QDA: Differences?</a:t>
            </a:r>
            <a:endParaRPr/>
          </a:p>
        </p:txBody>
      </p:sp>
      <p:sp>
        <p:nvSpPr>
          <p:cNvPr id="477" name="Google Shape;477;p50"/>
          <p:cNvSpPr txBox="1"/>
          <p:nvPr>
            <p:ph idx="1" type="body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Assumption</a:t>
            </a:r>
            <a:endParaRPr b="1">
              <a:solidFill>
                <a:schemeClr val="accent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covariances among predictor variables are equal across each class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LDA = strict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QDA = relaxed</a:t>
            </a:r>
            <a:endParaRPr/>
          </a:p>
        </p:txBody>
      </p:sp>
      <p:sp>
        <p:nvSpPr>
          <p:cNvPr id="478" name="Google Shape;478;p50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50"/>
          <p:cNvSpPr txBox="1"/>
          <p:nvPr>
            <p:ph idx="2" type="body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Decision boundary</a:t>
            </a:r>
            <a:endParaRPr b="1">
              <a:solidFill>
                <a:schemeClr val="accent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LDA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Linear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QDA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Quadratic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Are Emily and Greg More Employable than Lakisha and Jamal?</a:t>
            </a:r>
            <a:endParaRPr/>
          </a:p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K-Nearest Neighbor</a:t>
            </a:r>
            <a:endParaRPr/>
          </a:p>
        </p:txBody>
      </p:sp>
      <p:sp>
        <p:nvSpPr>
          <p:cNvPr id="485" name="Google Shape;485;p51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3"/>
                </a:solidFill>
              </a:rPr>
              <a:t>What is it?</a:t>
            </a:r>
            <a:endParaRPr b="1" sz="2200">
              <a:solidFill>
                <a:schemeClr val="accent3"/>
              </a:solidFill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▸"/>
            </a:pPr>
            <a:r>
              <a:rPr lang="en" sz="2200"/>
              <a:t>Non-parametric supervised learning classifier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▹"/>
            </a:pPr>
            <a:r>
              <a:rPr lang="en" sz="2200"/>
              <a:t>Proximity-based predictions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3"/>
                </a:solidFill>
              </a:rPr>
              <a:t>Example: Disease </a:t>
            </a:r>
            <a:r>
              <a:rPr b="1" lang="en" sz="2200">
                <a:solidFill>
                  <a:schemeClr val="accent3"/>
                </a:solidFill>
              </a:rPr>
              <a:t>Prediction (disease/healthy)</a:t>
            </a:r>
            <a:endParaRPr b="1" sz="2200">
              <a:solidFill>
                <a:schemeClr val="accent3"/>
              </a:solidFill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▸"/>
            </a:pPr>
            <a:r>
              <a:rPr lang="en" sz="2200"/>
              <a:t>Let’s say we have a data point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▹"/>
            </a:pPr>
            <a:r>
              <a:rPr lang="en" sz="2200"/>
              <a:t>If it’s surrounded by disease points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Predict data point is disease</a:t>
            </a:r>
            <a:endParaRPr sz="2200"/>
          </a:p>
        </p:txBody>
      </p:sp>
      <p:sp>
        <p:nvSpPr>
          <p:cNvPr id="486" name="Google Shape;486;p51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2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Methods: No Industry</a:t>
            </a:r>
            <a:endParaRPr/>
          </a:p>
        </p:txBody>
      </p:sp>
      <p:sp>
        <p:nvSpPr>
          <p:cNvPr id="492" name="Google Shape;492;p52"/>
          <p:cNvSpPr txBox="1"/>
          <p:nvPr>
            <p:ph idx="1" type="body"/>
          </p:nvPr>
        </p:nvSpPr>
        <p:spPr>
          <a:xfrm>
            <a:off x="550500" y="1353950"/>
            <a:ext cx="22200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LDA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58.59873%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QDA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54.77707%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KNN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K =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60.50955%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K = 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64.96815%</a:t>
            </a:r>
            <a:endParaRPr sz="1800"/>
          </a:p>
        </p:txBody>
      </p:sp>
      <p:sp>
        <p:nvSpPr>
          <p:cNvPr id="493" name="Google Shape;493;p52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94" name="Google Shape;494;p52"/>
          <p:cNvGraphicFramePr/>
          <p:nvPr/>
        </p:nvGraphicFramePr>
        <p:xfrm>
          <a:off x="2770500" y="13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75375"/>
                <a:gridCol w="675375"/>
                <a:gridCol w="675375"/>
              </a:tblGrid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LDA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30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5" name="Google Shape;495;p52"/>
          <p:cNvGraphicFramePr/>
          <p:nvPr/>
        </p:nvGraphicFramePr>
        <p:xfrm>
          <a:off x="4796625" y="13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75375"/>
                <a:gridCol w="675375"/>
                <a:gridCol w="675375"/>
              </a:tblGrid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QDA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51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39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32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6" name="Google Shape;496;p52"/>
          <p:cNvGraphicFramePr/>
          <p:nvPr/>
        </p:nvGraphicFramePr>
        <p:xfrm>
          <a:off x="2770500" y="3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75375"/>
                <a:gridCol w="675375"/>
                <a:gridCol w="675375"/>
              </a:tblGrid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KNN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 = 1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40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7" name="Google Shape;497;p52"/>
          <p:cNvGraphicFramePr/>
          <p:nvPr/>
        </p:nvGraphicFramePr>
        <p:xfrm>
          <a:off x="4796625" y="3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75375"/>
                <a:gridCol w="675375"/>
                <a:gridCol w="675375"/>
              </a:tblGrid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KNN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 = 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26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29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Methods: Industry</a:t>
            </a:r>
            <a:endParaRPr/>
          </a:p>
        </p:txBody>
      </p:sp>
      <p:sp>
        <p:nvSpPr>
          <p:cNvPr id="503" name="Google Shape;503;p53"/>
          <p:cNvSpPr txBox="1"/>
          <p:nvPr>
            <p:ph idx="1" type="body"/>
          </p:nvPr>
        </p:nvSpPr>
        <p:spPr>
          <a:xfrm>
            <a:off x="550500" y="1353950"/>
            <a:ext cx="22200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LDA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62.42038%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QDA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61.78344%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KNN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K = 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60.50955%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K = 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64.33121%</a:t>
            </a:r>
            <a:endParaRPr sz="1800"/>
          </a:p>
        </p:txBody>
      </p:sp>
      <p:sp>
        <p:nvSpPr>
          <p:cNvPr id="504" name="Google Shape;504;p53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5" name="Google Shape;505;p53"/>
          <p:cNvGraphicFramePr/>
          <p:nvPr/>
        </p:nvGraphicFramePr>
        <p:xfrm>
          <a:off x="2770500" y="13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75375"/>
                <a:gridCol w="675375"/>
                <a:gridCol w="675375"/>
              </a:tblGrid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LDA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31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44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6" name="Google Shape;506;p53"/>
          <p:cNvGraphicFramePr/>
          <p:nvPr/>
        </p:nvGraphicFramePr>
        <p:xfrm>
          <a:off x="4796625" y="13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75375"/>
                <a:gridCol w="675375"/>
                <a:gridCol w="675375"/>
              </a:tblGrid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QDA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60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38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22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37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7" name="Google Shape;507;p53"/>
          <p:cNvGraphicFramePr/>
          <p:nvPr/>
        </p:nvGraphicFramePr>
        <p:xfrm>
          <a:off x="2770500" y="3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75375"/>
                <a:gridCol w="675375"/>
                <a:gridCol w="675375"/>
              </a:tblGrid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KNN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 = 1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53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33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29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42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8" name="Google Shape;508;p53"/>
          <p:cNvGraphicFramePr/>
          <p:nvPr/>
        </p:nvGraphicFramePr>
        <p:xfrm>
          <a:off x="4796625" y="31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75375"/>
                <a:gridCol w="675375"/>
                <a:gridCol w="675375"/>
              </a:tblGrid>
              <a:tr h="31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KNN</a:t>
                      </a:r>
                      <a:endParaRPr b="1"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K = 5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No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52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26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  <a:tr h="31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Yes</a:t>
                      </a:r>
                      <a:endParaRPr b="1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30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49</a:t>
                      </a:r>
                      <a:endParaRPr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4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Ridge Regression/LASSO</a:t>
            </a:r>
            <a:endParaRPr/>
          </a:p>
        </p:txBody>
      </p:sp>
      <p:sp>
        <p:nvSpPr>
          <p:cNvPr id="514" name="Google Shape;514;p54"/>
          <p:cNvSpPr txBox="1"/>
          <p:nvPr>
            <p:ph idx="1" type="body"/>
          </p:nvPr>
        </p:nvSpPr>
        <p:spPr>
          <a:xfrm>
            <a:off x="550500" y="1353950"/>
            <a:ext cx="6107700" cy="339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Ridge Regression</a:t>
            </a:r>
            <a:endParaRPr b="1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Regularization technique that corrects for overfitting on training 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Least Absolute Shrinkage &amp; Selection Operator</a:t>
            </a:r>
            <a:endParaRPr b="1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Regularization technique that applies a penalty to prevent overfitting &amp; enhance model accuracy</a:t>
            </a:r>
            <a:endParaRPr/>
          </a:p>
        </p:txBody>
      </p:sp>
      <p:sp>
        <p:nvSpPr>
          <p:cNvPr id="515" name="Google Shape;515;p54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</a:t>
            </a:r>
            <a:r>
              <a:rPr lang="en"/>
              <a:t>No Industry</a:t>
            </a:r>
            <a:endParaRPr/>
          </a:p>
        </p:txBody>
      </p:sp>
      <p:sp>
        <p:nvSpPr>
          <p:cNvPr id="521" name="Google Shape;521;p55"/>
          <p:cNvSpPr txBox="1"/>
          <p:nvPr>
            <p:ph idx="1" type="body"/>
          </p:nvPr>
        </p:nvSpPr>
        <p:spPr>
          <a:xfrm>
            <a:off x="550500" y="1353950"/>
            <a:ext cx="2853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59.87261%</a:t>
            </a:r>
            <a:endParaRPr/>
          </a:p>
        </p:txBody>
      </p:sp>
      <p:sp>
        <p:nvSpPr>
          <p:cNvPr id="522" name="Google Shape;522;p55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3" name="Google Shape;523;p55"/>
          <p:cNvPicPr preferRelativeResize="0"/>
          <p:nvPr/>
        </p:nvPicPr>
        <p:blipFill rotWithShape="1">
          <a:blip r:embed="rId3">
            <a:alphaModFix/>
          </a:blip>
          <a:srcRect b="52148" l="0" r="53609" t="5172"/>
          <a:stretch/>
        </p:blipFill>
        <p:spPr>
          <a:xfrm>
            <a:off x="1399087" y="2638075"/>
            <a:ext cx="4410525" cy="23273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55"/>
          <p:cNvGraphicFramePr/>
          <p:nvPr/>
        </p:nvGraphicFramePr>
        <p:xfrm>
          <a:off x="4238025" y="13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20350"/>
                <a:gridCol w="620350"/>
                <a:gridCol w="620350"/>
              </a:tblGrid>
              <a:tr h="3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4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6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No Industry</a:t>
            </a:r>
            <a:endParaRPr/>
          </a:p>
        </p:txBody>
      </p:sp>
      <p:sp>
        <p:nvSpPr>
          <p:cNvPr id="530" name="Google Shape;530;p56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1" name="Google Shape;531;p56"/>
          <p:cNvGraphicFramePr/>
          <p:nvPr/>
        </p:nvGraphicFramePr>
        <p:xfrm>
          <a:off x="2075850" y="186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1528500"/>
                <a:gridCol w="1528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0.8972270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Ethnicity (cauc)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0.4511977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0.0492280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0.6192874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Reqeduc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0.1183023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7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No Industry</a:t>
            </a:r>
            <a:endParaRPr/>
          </a:p>
        </p:txBody>
      </p:sp>
      <p:sp>
        <p:nvSpPr>
          <p:cNvPr id="537" name="Google Shape;537;p57"/>
          <p:cNvSpPr txBox="1"/>
          <p:nvPr>
            <p:ph idx="2" type="body"/>
          </p:nvPr>
        </p:nvSpPr>
        <p:spPr>
          <a:xfrm>
            <a:off x="550500" y="1429925"/>
            <a:ext cx="2853600" cy="8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59.87261%</a:t>
            </a:r>
            <a:endParaRPr/>
          </a:p>
        </p:txBody>
      </p:sp>
      <p:sp>
        <p:nvSpPr>
          <p:cNvPr id="538" name="Google Shape;538;p57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9" name="Google Shape;539;p57"/>
          <p:cNvGraphicFramePr/>
          <p:nvPr/>
        </p:nvGraphicFramePr>
        <p:xfrm>
          <a:off x="4238025" y="13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20350"/>
                <a:gridCol w="620350"/>
                <a:gridCol w="620350"/>
              </a:tblGrid>
              <a:tr h="3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4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 b="52702" l="48725" r="0" t="4878"/>
          <a:stretch/>
        </p:blipFill>
        <p:spPr>
          <a:xfrm>
            <a:off x="1585500" y="2721125"/>
            <a:ext cx="4037701" cy="22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8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No Industry</a:t>
            </a:r>
            <a:endParaRPr/>
          </a:p>
        </p:txBody>
      </p:sp>
      <p:sp>
        <p:nvSpPr>
          <p:cNvPr id="546" name="Google Shape;546;p58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7" name="Google Shape;547;p58"/>
          <p:cNvGraphicFramePr/>
          <p:nvPr/>
        </p:nvGraphicFramePr>
        <p:xfrm>
          <a:off x="1845100" y="16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1759250"/>
                <a:gridCol w="1759250"/>
              </a:tblGrid>
              <a:tr h="46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0.84673040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Ethnicity (cauc)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0.40982207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0.04588278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0.59580626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Reqeduc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Industry</a:t>
            </a:r>
            <a:endParaRPr/>
          </a:p>
        </p:txBody>
      </p:sp>
      <p:sp>
        <p:nvSpPr>
          <p:cNvPr id="553" name="Google Shape;553;p59"/>
          <p:cNvSpPr txBox="1"/>
          <p:nvPr>
            <p:ph idx="1" type="body"/>
          </p:nvPr>
        </p:nvSpPr>
        <p:spPr>
          <a:xfrm>
            <a:off x="550500" y="1353950"/>
            <a:ext cx="2853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63.69427</a:t>
            </a:r>
            <a:r>
              <a:rPr lang="en"/>
              <a:t>%</a:t>
            </a:r>
            <a:endParaRPr/>
          </a:p>
        </p:txBody>
      </p:sp>
      <p:sp>
        <p:nvSpPr>
          <p:cNvPr id="554" name="Google Shape;554;p59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5" name="Google Shape;555;p59"/>
          <p:cNvGraphicFramePr/>
          <p:nvPr/>
        </p:nvGraphicFramePr>
        <p:xfrm>
          <a:off x="4669525" y="127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97175"/>
                <a:gridCol w="697175"/>
                <a:gridCol w="69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56" name="Google Shape;556;p59"/>
          <p:cNvPicPr preferRelativeResize="0"/>
          <p:nvPr/>
        </p:nvPicPr>
        <p:blipFill rotWithShape="1">
          <a:blip r:embed="rId3">
            <a:alphaModFix/>
          </a:blip>
          <a:srcRect b="52351" l="0" r="53416" t="4543"/>
          <a:stretch/>
        </p:blipFill>
        <p:spPr>
          <a:xfrm>
            <a:off x="1619125" y="2589475"/>
            <a:ext cx="3970450" cy="23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0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Regression: Industry</a:t>
            </a:r>
            <a:endParaRPr/>
          </a:p>
        </p:txBody>
      </p:sp>
      <p:sp>
        <p:nvSpPr>
          <p:cNvPr id="562" name="Google Shape;562;p60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3" name="Google Shape;563;p60"/>
          <p:cNvGraphicFramePr/>
          <p:nvPr/>
        </p:nvGraphicFramePr>
        <p:xfrm>
          <a:off x="550500" y="15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1528500"/>
                <a:gridCol w="1528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0.46743944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Ethnicity (cauc)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0.30914913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0.03065452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0.56394817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Reqeduc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0.53606360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Honors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0.58931603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4" name="Google Shape;564;p60"/>
          <p:cNvGraphicFramePr/>
          <p:nvPr/>
        </p:nvGraphicFramePr>
        <p:xfrm>
          <a:off x="3607500" y="15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1528500"/>
                <a:gridCol w="172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Ridge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Reqcomp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0.35486429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Finance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Insurance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Real Estate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0.24239488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Health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Education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Social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0.33985341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355397" y="443276"/>
            <a:ext cx="963224" cy="712819"/>
            <a:chOff x="5255200" y="3006475"/>
            <a:chExt cx="511700" cy="378575"/>
          </a:xfrm>
        </p:grpSpPr>
        <p:sp>
          <p:nvSpPr>
            <p:cNvPr id="174" name="Google Shape;174;p1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6" name="Google Shape;176;p16"/>
          <p:cNvSpPr txBox="1"/>
          <p:nvPr>
            <p:ph type="title"/>
          </p:nvPr>
        </p:nvSpPr>
        <p:spPr>
          <a:xfrm>
            <a:off x="1376450" y="759800"/>
            <a:ext cx="5281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Vincent Arel-Bundock’s Github projects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 datasets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4870 rows x 23 columns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Applicants’ resumes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Type of job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Job requirements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9" name="Google Shape;179;p16"/>
          <p:cNvGrpSpPr/>
          <p:nvPr/>
        </p:nvGrpSpPr>
        <p:grpSpPr>
          <a:xfrm>
            <a:off x="5499320" y="1810373"/>
            <a:ext cx="1411652" cy="1522765"/>
            <a:chOff x="5160050" y="1011207"/>
            <a:chExt cx="592758" cy="720086"/>
          </a:xfrm>
        </p:grpSpPr>
        <p:sp>
          <p:nvSpPr>
            <p:cNvPr id="180" name="Google Shape;180;p16"/>
            <p:cNvSpPr/>
            <p:nvPr/>
          </p:nvSpPr>
          <p:spPr>
            <a:xfrm>
              <a:off x="5266183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5468823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471711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358839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160050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164141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 flipH="1" rot="-1050985">
            <a:off x="4599949" y="2119341"/>
            <a:ext cx="1796692" cy="1866162"/>
            <a:chOff x="3955900" y="2984500"/>
            <a:chExt cx="414000" cy="422525"/>
          </a:xfrm>
        </p:grpSpPr>
        <p:sp>
          <p:nvSpPr>
            <p:cNvPr id="187" name="Google Shape;187;p1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1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Industry</a:t>
            </a:r>
            <a:endParaRPr/>
          </a:p>
        </p:txBody>
      </p:sp>
      <p:sp>
        <p:nvSpPr>
          <p:cNvPr id="570" name="Google Shape;570;p61"/>
          <p:cNvSpPr txBox="1"/>
          <p:nvPr>
            <p:ph idx="2" type="body"/>
          </p:nvPr>
        </p:nvSpPr>
        <p:spPr>
          <a:xfrm>
            <a:off x="550500" y="1429925"/>
            <a:ext cx="2853600" cy="8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64.33121</a:t>
            </a:r>
            <a:r>
              <a:rPr lang="en"/>
              <a:t>%</a:t>
            </a:r>
            <a:endParaRPr/>
          </a:p>
        </p:txBody>
      </p:sp>
      <p:sp>
        <p:nvSpPr>
          <p:cNvPr id="571" name="Google Shape;571;p61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72" name="Google Shape;572;p61"/>
          <p:cNvGraphicFramePr/>
          <p:nvPr/>
        </p:nvGraphicFramePr>
        <p:xfrm>
          <a:off x="4238025" y="130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620350"/>
                <a:gridCol w="620350"/>
                <a:gridCol w="620350"/>
              </a:tblGrid>
              <a:tr h="3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4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Yes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73" name="Google Shape;573;p61"/>
          <p:cNvPicPr preferRelativeResize="0"/>
          <p:nvPr/>
        </p:nvPicPr>
        <p:blipFill rotWithShape="1">
          <a:blip r:embed="rId3">
            <a:alphaModFix/>
          </a:blip>
          <a:srcRect b="52990" l="49288" r="3277" t="5301"/>
          <a:stretch/>
        </p:blipFill>
        <p:spPr>
          <a:xfrm>
            <a:off x="1729100" y="2638075"/>
            <a:ext cx="3750500" cy="2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r>
              <a:rPr lang="en"/>
              <a:t>: Industry</a:t>
            </a:r>
            <a:endParaRPr/>
          </a:p>
        </p:txBody>
      </p:sp>
      <p:sp>
        <p:nvSpPr>
          <p:cNvPr id="579" name="Google Shape;579;p62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80" name="Google Shape;580;p62"/>
          <p:cNvGraphicFramePr/>
          <p:nvPr/>
        </p:nvGraphicFramePr>
        <p:xfrm>
          <a:off x="550500" y="15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1528500"/>
                <a:gridCol w="1528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</a:tr>
              <a:tr h="47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0.59813958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Ethnicity (cauc)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0.34333831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0.03385181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0.69530054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Reqeduc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0.60125455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Honors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0.62044904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1" name="Google Shape;581;p62"/>
          <p:cNvGraphicFramePr/>
          <p:nvPr/>
        </p:nvGraphicFramePr>
        <p:xfrm>
          <a:off x="3607500" y="15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{F1DB37DD-7D12-4683-B157-B983412751EE}</a:tableStyleId>
              </a:tblPr>
              <a:tblGrid>
                <a:gridCol w="1528500"/>
                <a:gridCol w="172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Coefficients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Reqcomp (yes)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0.40395699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Finance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Insurance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Real Estate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 0.12613050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Health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Education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Social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0.39792262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3"/>
          <p:cNvSpPr txBox="1"/>
          <p:nvPr>
            <p:ph idx="4294967295" type="title"/>
          </p:nvPr>
        </p:nvSpPr>
        <p:spPr>
          <a:xfrm>
            <a:off x="550500" y="759800"/>
            <a:ext cx="4252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Classification Accuracy</a:t>
            </a:r>
            <a:endParaRPr/>
          </a:p>
        </p:txBody>
      </p:sp>
      <p:sp>
        <p:nvSpPr>
          <p:cNvPr id="587" name="Google Shape;587;p63"/>
          <p:cNvSpPr txBox="1"/>
          <p:nvPr>
            <p:ph idx="12" type="sldNum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63"/>
          <p:cNvSpPr/>
          <p:nvPr/>
        </p:nvSpPr>
        <p:spPr>
          <a:xfrm>
            <a:off x="550500" y="1466075"/>
            <a:ext cx="3941700" cy="16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Without Industry</a:t>
            </a:r>
            <a:endParaRPr b="1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KNN, K = 5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●"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64.33121%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89" name="Google Shape;589;p63"/>
          <p:cNvSpPr/>
          <p:nvPr/>
        </p:nvSpPr>
        <p:spPr>
          <a:xfrm>
            <a:off x="550500" y="3327882"/>
            <a:ext cx="3941700" cy="16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64.33121%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●"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KNN, K = 5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●"/>
            </a:pPr>
            <a:r>
              <a:rPr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LASSO</a:t>
            </a:r>
            <a:endParaRPr sz="1800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With Industry</a:t>
            </a:r>
            <a:endParaRPr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90" name="Google Shape;590;p63"/>
          <p:cNvSpPr/>
          <p:nvPr/>
        </p:nvSpPr>
        <p:spPr>
          <a:xfrm>
            <a:off x="3230043" y="1863092"/>
            <a:ext cx="2507400" cy="2559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3"/>
          <p:cNvSpPr/>
          <p:nvPr/>
        </p:nvSpPr>
        <p:spPr>
          <a:xfrm rot="-5400000">
            <a:off x="3204093" y="2074765"/>
            <a:ext cx="2559300" cy="25074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3"/>
          <p:cNvSpPr/>
          <p:nvPr/>
        </p:nvSpPr>
        <p:spPr>
          <a:xfrm>
            <a:off x="3811587" y="3640111"/>
            <a:ext cx="394166" cy="40232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3" name="Google Shape;593;p63"/>
          <p:cNvSpPr/>
          <p:nvPr/>
        </p:nvSpPr>
        <p:spPr>
          <a:xfrm>
            <a:off x="3809792" y="2466947"/>
            <a:ext cx="397752" cy="405935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4" name="Google Shape;594;p63"/>
          <p:cNvSpPr/>
          <p:nvPr/>
        </p:nvSpPr>
        <p:spPr>
          <a:xfrm>
            <a:off x="5024356" y="599491"/>
            <a:ext cx="574828" cy="5566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5" name="Google Shape;595;p63"/>
          <p:cNvSpPr txBox="1"/>
          <p:nvPr>
            <p:ph idx="4294967295" type="body"/>
          </p:nvPr>
        </p:nvSpPr>
        <p:spPr>
          <a:xfrm>
            <a:off x="4803300" y="2509150"/>
            <a:ext cx="2702100" cy="12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Same percentage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Industry not as important as expected</a:t>
            </a:r>
            <a:endParaRPr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4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Rankings: No Industry</a:t>
            </a:r>
            <a:endParaRPr/>
          </a:p>
        </p:txBody>
      </p:sp>
      <p:sp>
        <p:nvSpPr>
          <p:cNvPr id="601" name="Google Shape;601;p64"/>
          <p:cNvSpPr txBox="1"/>
          <p:nvPr>
            <p:ph idx="1" type="body"/>
          </p:nvPr>
        </p:nvSpPr>
        <p:spPr>
          <a:xfrm>
            <a:off x="550563" y="1453525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KNN, K = 5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64.96815%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KNN, K = 1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60.50955%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Ridge Regression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59.87261%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" name="Google Shape;602;p64"/>
          <p:cNvSpPr txBox="1"/>
          <p:nvPr>
            <p:ph idx="2" type="body"/>
          </p:nvPr>
        </p:nvSpPr>
        <p:spPr>
          <a:xfrm>
            <a:off x="3804535" y="1453525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LASSO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59.87261%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LDA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58.59873%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QDA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SzPts val="2000"/>
              <a:buChar char="➢"/>
            </a:pPr>
            <a:r>
              <a:rPr lang="en"/>
              <a:t>54.77707%</a:t>
            </a:r>
            <a:endParaRPr sz="2200"/>
          </a:p>
        </p:txBody>
      </p:sp>
      <p:sp>
        <p:nvSpPr>
          <p:cNvPr id="603" name="Google Shape;603;p64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4" name="Google Shape;604;p64"/>
          <p:cNvGrpSpPr/>
          <p:nvPr/>
        </p:nvGrpSpPr>
        <p:grpSpPr>
          <a:xfrm>
            <a:off x="4705924" y="418505"/>
            <a:ext cx="1050808" cy="737600"/>
            <a:chOff x="4305576" y="5664627"/>
            <a:chExt cx="742883" cy="594312"/>
          </a:xfrm>
        </p:grpSpPr>
        <p:sp>
          <p:nvSpPr>
            <p:cNvPr id="605" name="Google Shape;605;p64"/>
            <p:cNvSpPr/>
            <p:nvPr/>
          </p:nvSpPr>
          <p:spPr>
            <a:xfrm>
              <a:off x="4305576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4"/>
            <p:cNvSpPr/>
            <p:nvPr/>
          </p:nvSpPr>
          <p:spPr>
            <a:xfrm>
              <a:off x="4490740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64"/>
            <p:cNvSpPr/>
            <p:nvPr/>
          </p:nvSpPr>
          <p:spPr>
            <a:xfrm>
              <a:off x="4676589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64"/>
            <p:cNvSpPr/>
            <p:nvPr/>
          </p:nvSpPr>
          <p:spPr>
            <a:xfrm>
              <a:off x="4862266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64"/>
            <p:cNvSpPr/>
            <p:nvPr/>
          </p:nvSpPr>
          <p:spPr>
            <a:xfrm>
              <a:off x="4305576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64"/>
            <p:cNvSpPr/>
            <p:nvPr/>
          </p:nvSpPr>
          <p:spPr>
            <a:xfrm>
              <a:off x="4490740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64"/>
            <p:cNvSpPr/>
            <p:nvPr/>
          </p:nvSpPr>
          <p:spPr>
            <a:xfrm>
              <a:off x="4810461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64"/>
            <p:cNvSpPr/>
            <p:nvPr/>
          </p:nvSpPr>
          <p:spPr>
            <a:xfrm>
              <a:off x="4676589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5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Rankings: Industry</a:t>
            </a:r>
            <a:endParaRPr/>
          </a:p>
        </p:txBody>
      </p:sp>
      <p:sp>
        <p:nvSpPr>
          <p:cNvPr id="618" name="Google Shape;618;p65"/>
          <p:cNvSpPr txBox="1"/>
          <p:nvPr>
            <p:ph idx="1" type="body"/>
          </p:nvPr>
        </p:nvSpPr>
        <p:spPr>
          <a:xfrm>
            <a:off x="550563" y="1453525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KNN, K = 5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64.33121%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LASSO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64.33121%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Ridge Regression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63.69427%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9" name="Google Shape;619;p65"/>
          <p:cNvSpPr txBox="1"/>
          <p:nvPr>
            <p:ph idx="2" type="body"/>
          </p:nvPr>
        </p:nvSpPr>
        <p:spPr>
          <a:xfrm>
            <a:off x="3804535" y="1453525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LDA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62.42038%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QDA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61.78344%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KNN, K = 1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60.50955%</a:t>
            </a:r>
            <a:endParaRPr/>
          </a:p>
        </p:txBody>
      </p:sp>
      <p:sp>
        <p:nvSpPr>
          <p:cNvPr id="620" name="Google Shape;620;p65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1" name="Google Shape;621;p65"/>
          <p:cNvGrpSpPr/>
          <p:nvPr/>
        </p:nvGrpSpPr>
        <p:grpSpPr>
          <a:xfrm>
            <a:off x="4705924" y="418505"/>
            <a:ext cx="1050808" cy="737600"/>
            <a:chOff x="4305576" y="5664627"/>
            <a:chExt cx="742883" cy="594312"/>
          </a:xfrm>
        </p:grpSpPr>
        <p:sp>
          <p:nvSpPr>
            <p:cNvPr id="622" name="Google Shape;622;p65"/>
            <p:cNvSpPr/>
            <p:nvPr/>
          </p:nvSpPr>
          <p:spPr>
            <a:xfrm>
              <a:off x="4305576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65"/>
            <p:cNvSpPr/>
            <p:nvPr/>
          </p:nvSpPr>
          <p:spPr>
            <a:xfrm>
              <a:off x="4490740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65"/>
            <p:cNvSpPr/>
            <p:nvPr/>
          </p:nvSpPr>
          <p:spPr>
            <a:xfrm>
              <a:off x="4676589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65"/>
            <p:cNvSpPr/>
            <p:nvPr/>
          </p:nvSpPr>
          <p:spPr>
            <a:xfrm>
              <a:off x="4862266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65"/>
            <p:cNvSpPr/>
            <p:nvPr/>
          </p:nvSpPr>
          <p:spPr>
            <a:xfrm>
              <a:off x="4305576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65"/>
            <p:cNvSpPr/>
            <p:nvPr/>
          </p:nvSpPr>
          <p:spPr>
            <a:xfrm>
              <a:off x="4490740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65"/>
            <p:cNvSpPr/>
            <p:nvPr/>
          </p:nvSpPr>
          <p:spPr>
            <a:xfrm>
              <a:off x="4810461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65"/>
            <p:cNvSpPr/>
            <p:nvPr/>
          </p:nvSpPr>
          <p:spPr>
            <a:xfrm>
              <a:off x="4676589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6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35" name="Google Shape;635;p66"/>
          <p:cNvSpPr txBox="1"/>
          <p:nvPr>
            <p:ph idx="1" type="body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Accuracy Rate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KNN, K = 5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With or without industry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Best RSS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With Industry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6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66"/>
          <p:cNvSpPr txBox="1"/>
          <p:nvPr>
            <p:ph idx="2" type="body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Improvements?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Minimum variable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Problems in code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Too many lvls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Further explore Best Subset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Find best fits with the limitations</a:t>
            </a:r>
            <a:endParaRPr/>
          </a:p>
        </p:txBody>
      </p:sp>
      <p:grpSp>
        <p:nvGrpSpPr>
          <p:cNvPr id="638" name="Google Shape;638;p66"/>
          <p:cNvGrpSpPr/>
          <p:nvPr/>
        </p:nvGrpSpPr>
        <p:grpSpPr>
          <a:xfrm>
            <a:off x="2374183" y="528599"/>
            <a:ext cx="769534" cy="627501"/>
            <a:chOff x="3918650" y="293075"/>
            <a:chExt cx="488500" cy="412775"/>
          </a:xfrm>
        </p:grpSpPr>
        <p:sp>
          <p:nvSpPr>
            <p:cNvPr id="639" name="Google Shape;639;p6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7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47" name="Google Shape;647;p67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Special thanks to all the people who made and released these resources for free: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Presentation template by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SlidesCarnival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Photographs by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Unsplash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Bertrand, M. and Mullainathan, S. (2003). </a:t>
            </a:r>
            <a:r>
              <a:rPr i="1" lang="en" sz="1600">
                <a:solidFill>
                  <a:srgbClr val="000000"/>
                </a:solidFill>
              </a:rPr>
              <a:t>Are Emily and Greg More </a:t>
            </a:r>
            <a:endParaRPr i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</a:rPr>
              <a:t>Employable than Lakisha and Jamal? A Field Experiment on Labor </a:t>
            </a:r>
            <a:endParaRPr i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</a:rPr>
              <a:t>Market Discrimination</a:t>
            </a:r>
            <a:r>
              <a:rPr lang="en" sz="1600">
                <a:solidFill>
                  <a:srgbClr val="000000"/>
                </a:solidFill>
              </a:rPr>
              <a:t> (Working Paper No. 9873). National Bureau of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Economic Research. http://www.nber.org/papers/w9873</a:t>
            </a:r>
            <a:endParaRPr sz="1600"/>
          </a:p>
        </p:txBody>
      </p:sp>
      <p:sp>
        <p:nvSpPr>
          <p:cNvPr id="648" name="Google Shape;648;p67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8"/>
          <p:cNvSpPr txBox="1"/>
          <p:nvPr>
            <p:ph idx="1" type="body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😄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Any questions? 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Comments?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</p:txBody>
      </p:sp>
      <p:sp>
        <p:nvSpPr>
          <p:cNvPr id="654" name="Google Shape;654;p68"/>
          <p:cNvSpPr txBox="1"/>
          <p:nvPr>
            <p:ph idx="12" type="sldNum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Origins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The National Bureau of Economic Research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Working Papers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i="1" lang="en"/>
              <a:t>Are Emily and Greg More Employable than Lakisha and Jamal? A Field Experiment on Labor Market Discrimination</a:t>
            </a:r>
            <a:endParaRPr i="1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Marianne Bertrand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Sendhil Mullainathan</a:t>
            </a:r>
            <a:endParaRPr/>
          </a:p>
        </p:txBody>
      </p:sp>
      <p:sp>
        <p:nvSpPr>
          <p:cNvPr id="195" name="Google Shape;195;p17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Send 4,870 fictitious resumes to job adverts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Randomly assigned a name</a:t>
            </a:r>
            <a:endParaRPr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Caucasian or African-American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Which ones got a call back</a:t>
            </a:r>
            <a:endParaRPr/>
          </a:p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Was the name the main reason for not receiving a call back, or were there other factors affecting it?</a:t>
            </a:r>
            <a:endParaRPr/>
          </a:p>
        </p:txBody>
      </p: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Classification</a:t>
            </a:r>
            <a:endParaRPr/>
          </a:p>
        </p:txBody>
      </p:sp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550500" y="1353950"/>
            <a:ext cx="6107700" cy="33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Response variable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Call back</a:t>
            </a:r>
            <a:endParaRPr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Yes/No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Find a model that can provide the most accurate prediction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