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News Cycle" panose="020B0604020202020204" charset="2"/>
      <p:regular r:id="rId52"/>
      <p:bold r:id="rId53"/>
    </p:embeddedFont>
    <p:embeddedFont>
      <p:font typeface="Oswald" panose="00000500000000000000" pitchFamily="2" charset="0"/>
      <p:regular r:id="rId54"/>
      <p:bold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45375C-90B1-444A-8BC9-927E993F8098}">
  <a:tblStyle styleId="{4F45375C-90B1-444A-8BC9-927E993F80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8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2f7c811e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2f7c811e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74499c71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74499c71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74499c71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74499c71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759b292f5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759b292f5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74499c71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74499c71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74fee674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74fee674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74499c71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74499c71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74fee674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74fee674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74fee67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74fee67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74fee674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274fee674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74fee674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274fee674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74fee674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274fee674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61d85f5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261d85f5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61d85f5b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261d85f5b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261d85f5b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261d85f5b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2759b292f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2759b292f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61d85f5b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261d85f5b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261d85f5b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261d85f5b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759b292f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2759b292f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2759b292f5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2759b292f5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2759b292f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2759b292f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759b292f5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759b292f5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2759b292f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2759b292f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2759b292f5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2759b292f5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2759b292f5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2759b292f5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2759b292f5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2759b292f5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261d85f5b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261d85f5b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2759b292f5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2759b292f5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2759b292f5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2759b292f5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2759b292f5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2759b292f5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b2f7c811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b2f7c811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2759b292f5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2759b292f5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2759b292f5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2759b292f5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2759b292f5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2759b292f5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74fee674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74fee674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74fee674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74fee674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74fee674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74fee674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74fee674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74fee674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50500" y="2435625"/>
            <a:ext cx="3638700" cy="22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13106" y="0"/>
            <a:ext cx="892296" cy="3225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795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650209" y="0"/>
            <a:ext cx="563814" cy="16997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0304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359415" y="609095"/>
            <a:ext cx="1314792" cy="21191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5821031" y="991483"/>
            <a:ext cx="1845234" cy="4159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73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4359415" y="2643735"/>
            <a:ext cx="1314792" cy="25101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046"/>
                </a:lnTo>
                <a:lnTo>
                  <a:pt x="0" y="21600"/>
                </a:lnTo>
                <a:close/>
              </a:path>
            </a:pathLst>
          </a:custGeom>
          <a:solidFill>
            <a:srgbClr val="002035">
              <a:alpha val="1732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7813106" y="306930"/>
            <a:ext cx="892296" cy="2977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002035">
              <a:alpha val="1732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5821031" y="0"/>
            <a:ext cx="1845234" cy="116105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5393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7813106" y="3277330"/>
            <a:ext cx="892296" cy="11659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 flipH="1">
            <a:off x="8556137" y="3512673"/>
            <a:ext cx="359208" cy="1630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863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1"/>
          <p:cNvSpPr txBox="1">
            <a:spLocks noGrp="1"/>
          </p:cNvSpPr>
          <p:nvPr>
            <p:ph type="sldNum" idx="12"/>
          </p:nvPr>
        </p:nvSpPr>
        <p:spPr>
          <a:xfrm>
            <a:off x="8556125" y="4688650"/>
            <a:ext cx="35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1"/>
          <p:cNvSpPr/>
          <p:nvPr/>
        </p:nvSpPr>
        <p:spPr>
          <a:xfrm flipH="1">
            <a:off x="8556137" y="977835"/>
            <a:ext cx="359208" cy="9638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140"/>
                </a:lnTo>
                <a:lnTo>
                  <a:pt x="21600" y="0"/>
                </a:lnTo>
                <a:lnTo>
                  <a:pt x="0" y="146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1"/>
          <p:cNvSpPr/>
          <p:nvPr/>
        </p:nvSpPr>
        <p:spPr>
          <a:xfrm flipH="1">
            <a:off x="8556137" y="0"/>
            <a:ext cx="359208" cy="9541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0125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1"/>
          <p:cNvSpPr/>
          <p:nvPr/>
        </p:nvSpPr>
        <p:spPr>
          <a:xfrm flipH="1">
            <a:off x="7896852" y="456628"/>
            <a:ext cx="568512" cy="7116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470"/>
                </a:lnTo>
                <a:lnTo>
                  <a:pt x="21600" y="0"/>
                </a:lnTo>
                <a:lnTo>
                  <a:pt x="0" y="313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1"/>
          <p:cNvSpPr/>
          <p:nvPr/>
        </p:nvSpPr>
        <p:spPr>
          <a:xfrm flipH="1">
            <a:off x="7896852" y="4574472"/>
            <a:ext cx="568512" cy="5690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391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1"/>
          <p:cNvSpPr/>
          <p:nvPr/>
        </p:nvSpPr>
        <p:spPr>
          <a:xfrm flipH="1">
            <a:off x="7896852" y="1158238"/>
            <a:ext cx="568512" cy="34262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650"/>
                </a:lnTo>
                <a:lnTo>
                  <a:pt x="0" y="21600"/>
                </a:lnTo>
                <a:lnTo>
                  <a:pt x="21600" y="2095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550500" y="3044025"/>
            <a:ext cx="3638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550500" y="4300725"/>
            <a:ext cx="3638700" cy="37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accen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accen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813106" y="0"/>
            <a:ext cx="892296" cy="3225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795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3650209" y="0"/>
            <a:ext cx="563814" cy="16997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0304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4359415" y="609095"/>
            <a:ext cx="1314792" cy="21191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5821031" y="991483"/>
            <a:ext cx="1845234" cy="4159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73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359415" y="2643735"/>
            <a:ext cx="1314792" cy="25101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046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7813106" y="306930"/>
            <a:ext cx="892296" cy="2977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5821031" y="0"/>
            <a:ext cx="1845234" cy="116105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5393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7813106" y="3277330"/>
            <a:ext cx="892296" cy="11659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228589" y="1362238"/>
            <a:ext cx="624618" cy="7565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3233"/>
                </a:lnTo>
                <a:lnTo>
                  <a:pt x="0" y="21600"/>
                </a:lnTo>
                <a:lnTo>
                  <a:pt x="21600" y="18367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228589" y="876"/>
            <a:ext cx="624618" cy="13723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19818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8520705" y="4146351"/>
            <a:ext cx="394686" cy="9980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54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1030663" y="1529125"/>
            <a:ext cx="4879500" cy="29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/>
          <p:nvPr/>
        </p:nvSpPr>
        <p:spPr>
          <a:xfrm>
            <a:off x="346977" y="1296229"/>
            <a:ext cx="5820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rPr>
              <a:t>“</a:t>
            </a:r>
            <a:endParaRPr sz="10400">
              <a:solidFill>
                <a:schemeClr val="lt1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8520650" y="4688650"/>
            <a:ext cx="3948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7497540" y="3233808"/>
            <a:ext cx="920376" cy="14875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423"/>
                </a:lnTo>
                <a:lnTo>
                  <a:pt x="0" y="21600"/>
                </a:lnTo>
                <a:lnTo>
                  <a:pt x="21600" y="19177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6103018" y="876"/>
            <a:ext cx="1291734" cy="249879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19575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7497540" y="875"/>
            <a:ext cx="920376" cy="329632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506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6103018" y="2373413"/>
            <a:ext cx="1291734" cy="27710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826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6963076" y="3274552"/>
            <a:ext cx="359208" cy="18689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753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6963076" y="977835"/>
            <a:ext cx="359208" cy="439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401"/>
                </a:lnTo>
                <a:lnTo>
                  <a:pt x="21600" y="0"/>
                </a:lnTo>
                <a:lnTo>
                  <a:pt x="0" y="319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6963076" y="1"/>
            <a:ext cx="359208" cy="9541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0125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7415771" y="1034367"/>
            <a:ext cx="837702" cy="29625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107"/>
                </a:lnTo>
                <a:lnTo>
                  <a:pt x="0" y="21600"/>
                </a:lnTo>
                <a:lnTo>
                  <a:pt x="21600" y="20492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7415771" y="0"/>
            <a:ext cx="837702" cy="10920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596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8346880" y="1552004"/>
            <a:ext cx="568512" cy="11402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647"/>
                </a:lnTo>
                <a:lnTo>
                  <a:pt x="21600" y="0"/>
                </a:lnTo>
                <a:lnTo>
                  <a:pt x="0" y="195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"/>
          <p:cNvSpPr/>
          <p:nvPr/>
        </p:nvSpPr>
        <p:spPr>
          <a:xfrm>
            <a:off x="8346880" y="4574477"/>
            <a:ext cx="568512" cy="5689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391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8346880" y="2682241"/>
            <a:ext cx="568512" cy="1902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170"/>
                </a:lnTo>
                <a:lnTo>
                  <a:pt x="0" y="21600"/>
                </a:lnTo>
                <a:lnTo>
                  <a:pt x="21600" y="20429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36945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3694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8099306" y="0"/>
            <a:ext cx="892296" cy="3225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795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4645615" y="609095"/>
            <a:ext cx="1314792" cy="21191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6107231" y="991483"/>
            <a:ext cx="1845234" cy="4159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733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4645615" y="2643735"/>
            <a:ext cx="1314792" cy="25101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046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8099306" y="306930"/>
            <a:ext cx="892296" cy="2977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6107231" y="0"/>
            <a:ext cx="1845234" cy="116105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5393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8099306" y="3277330"/>
            <a:ext cx="892296" cy="11659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2853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2"/>
          </p:nvPr>
        </p:nvSpPr>
        <p:spPr>
          <a:xfrm>
            <a:off x="3804472" y="1353950"/>
            <a:ext cx="2853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9" name="Google Shape;69;p7"/>
          <p:cNvGrpSpPr/>
          <p:nvPr/>
        </p:nvGrpSpPr>
        <p:grpSpPr>
          <a:xfrm>
            <a:off x="6963076" y="0"/>
            <a:ext cx="1952316" cy="5143493"/>
            <a:chOff x="6963076" y="0"/>
            <a:chExt cx="1952316" cy="5143493"/>
          </a:xfrm>
        </p:grpSpPr>
        <p:sp>
          <p:nvSpPr>
            <p:cNvPr id="70" name="Google Shape;70;p7"/>
            <p:cNvSpPr/>
            <p:nvPr/>
          </p:nvSpPr>
          <p:spPr>
            <a:xfrm>
              <a:off x="6963076" y="3274552"/>
              <a:ext cx="359208" cy="18689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753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6963076" y="977835"/>
              <a:ext cx="359208" cy="43999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8401"/>
                  </a:lnTo>
                  <a:lnTo>
                    <a:pt x="21600" y="0"/>
                  </a:lnTo>
                  <a:lnTo>
                    <a:pt x="0" y="319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6963076" y="1"/>
              <a:ext cx="359208" cy="9541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012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7415771" y="1034367"/>
              <a:ext cx="837702" cy="296254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1107"/>
                  </a:lnTo>
                  <a:lnTo>
                    <a:pt x="0" y="21600"/>
                  </a:lnTo>
                  <a:lnTo>
                    <a:pt x="21600" y="2049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7415771" y="0"/>
              <a:ext cx="837702" cy="1092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8596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8346880" y="1552004"/>
              <a:ext cx="568512" cy="114021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9647"/>
                  </a:lnTo>
                  <a:lnTo>
                    <a:pt x="21600" y="0"/>
                  </a:lnTo>
                  <a:lnTo>
                    <a:pt x="0" y="195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8346880" y="4574477"/>
              <a:ext cx="568512" cy="56899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391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8346880" y="2682241"/>
              <a:ext cx="568512" cy="190225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1170"/>
                  </a:lnTo>
                  <a:lnTo>
                    <a:pt x="0" y="21600"/>
                  </a:lnTo>
                  <a:lnTo>
                    <a:pt x="21600" y="2042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19029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body" idx="2"/>
          </p:nvPr>
        </p:nvSpPr>
        <p:spPr>
          <a:xfrm>
            <a:off x="2652968" y="1353950"/>
            <a:ext cx="19029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3"/>
          </p:nvPr>
        </p:nvSpPr>
        <p:spPr>
          <a:xfrm>
            <a:off x="4755435" y="1353950"/>
            <a:ext cx="19029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6963076" y="0"/>
            <a:ext cx="1952316" cy="5143493"/>
            <a:chOff x="6963076" y="0"/>
            <a:chExt cx="1952316" cy="5143493"/>
          </a:xfrm>
        </p:grpSpPr>
        <p:sp>
          <p:nvSpPr>
            <p:cNvPr id="85" name="Google Shape;85;p8"/>
            <p:cNvSpPr/>
            <p:nvPr/>
          </p:nvSpPr>
          <p:spPr>
            <a:xfrm>
              <a:off x="6963076" y="3274552"/>
              <a:ext cx="359208" cy="18689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753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6963076" y="977835"/>
              <a:ext cx="359208" cy="43999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8401"/>
                  </a:lnTo>
                  <a:lnTo>
                    <a:pt x="21600" y="0"/>
                  </a:lnTo>
                  <a:lnTo>
                    <a:pt x="0" y="319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6963076" y="1"/>
              <a:ext cx="359208" cy="9541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012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7415771" y="1034367"/>
              <a:ext cx="837702" cy="296254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1107"/>
                  </a:lnTo>
                  <a:lnTo>
                    <a:pt x="0" y="21600"/>
                  </a:lnTo>
                  <a:lnTo>
                    <a:pt x="21600" y="2049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7415771" y="0"/>
              <a:ext cx="837702" cy="1092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8596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8346880" y="1552004"/>
              <a:ext cx="568512" cy="114021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9647"/>
                  </a:lnTo>
                  <a:lnTo>
                    <a:pt x="21600" y="0"/>
                  </a:lnTo>
                  <a:lnTo>
                    <a:pt x="0" y="195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8346880" y="4574477"/>
              <a:ext cx="568512" cy="56899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391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8346880" y="2682241"/>
              <a:ext cx="568512" cy="190225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1170"/>
                  </a:lnTo>
                  <a:lnTo>
                    <a:pt x="0" y="21600"/>
                  </a:lnTo>
                  <a:lnTo>
                    <a:pt x="21600" y="2042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6" name="Google Shape;96;p9"/>
          <p:cNvGrpSpPr/>
          <p:nvPr/>
        </p:nvGrpSpPr>
        <p:grpSpPr>
          <a:xfrm>
            <a:off x="6963076" y="0"/>
            <a:ext cx="1952316" cy="5143493"/>
            <a:chOff x="6963076" y="0"/>
            <a:chExt cx="1952316" cy="5143493"/>
          </a:xfrm>
        </p:grpSpPr>
        <p:sp>
          <p:nvSpPr>
            <p:cNvPr id="97" name="Google Shape;97;p9"/>
            <p:cNvSpPr/>
            <p:nvPr/>
          </p:nvSpPr>
          <p:spPr>
            <a:xfrm>
              <a:off x="6963076" y="3274552"/>
              <a:ext cx="359208" cy="18689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753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6963076" y="977835"/>
              <a:ext cx="359208" cy="43999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8401"/>
                  </a:lnTo>
                  <a:lnTo>
                    <a:pt x="21600" y="0"/>
                  </a:lnTo>
                  <a:lnTo>
                    <a:pt x="0" y="319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6963076" y="1"/>
              <a:ext cx="359208" cy="9541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012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7415771" y="1034367"/>
              <a:ext cx="837702" cy="296254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1107"/>
                  </a:lnTo>
                  <a:lnTo>
                    <a:pt x="0" y="21600"/>
                  </a:lnTo>
                  <a:lnTo>
                    <a:pt x="21600" y="2049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7415771" y="0"/>
              <a:ext cx="837702" cy="1092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8596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8346880" y="1552004"/>
              <a:ext cx="568512" cy="114021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9647"/>
                  </a:lnTo>
                  <a:lnTo>
                    <a:pt x="21600" y="0"/>
                  </a:lnTo>
                  <a:lnTo>
                    <a:pt x="0" y="195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8346880" y="4574477"/>
              <a:ext cx="568512" cy="56899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391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8346880" y="2682241"/>
              <a:ext cx="568512" cy="190225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1170"/>
                  </a:lnTo>
                  <a:lnTo>
                    <a:pt x="0" y="21600"/>
                  </a:lnTo>
                  <a:lnTo>
                    <a:pt x="21600" y="2042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/>
          <p:nvPr/>
        </p:nvSpPr>
        <p:spPr>
          <a:xfrm flipH="1">
            <a:off x="8556137" y="3512673"/>
            <a:ext cx="359208" cy="1630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863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0"/>
          <p:cNvSpPr/>
          <p:nvPr/>
        </p:nvSpPr>
        <p:spPr>
          <a:xfrm flipH="1">
            <a:off x="8556137" y="977835"/>
            <a:ext cx="359208" cy="9638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140"/>
                </a:lnTo>
                <a:lnTo>
                  <a:pt x="21600" y="0"/>
                </a:lnTo>
                <a:lnTo>
                  <a:pt x="0" y="146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0"/>
          <p:cNvSpPr/>
          <p:nvPr/>
        </p:nvSpPr>
        <p:spPr>
          <a:xfrm flipH="1">
            <a:off x="8556137" y="0"/>
            <a:ext cx="359208" cy="9541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0125"/>
                </a:lnTo>
                <a:lnTo>
                  <a:pt x="216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0"/>
          <p:cNvSpPr/>
          <p:nvPr/>
        </p:nvSpPr>
        <p:spPr>
          <a:xfrm flipH="1">
            <a:off x="7896852" y="456628"/>
            <a:ext cx="568512" cy="7116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470"/>
                </a:lnTo>
                <a:lnTo>
                  <a:pt x="21600" y="0"/>
                </a:lnTo>
                <a:lnTo>
                  <a:pt x="0" y="313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0"/>
          <p:cNvSpPr/>
          <p:nvPr/>
        </p:nvSpPr>
        <p:spPr>
          <a:xfrm flipH="1">
            <a:off x="7896852" y="4574472"/>
            <a:ext cx="568512" cy="5690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3912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0"/>
          <p:cNvSpPr/>
          <p:nvPr/>
        </p:nvSpPr>
        <p:spPr>
          <a:xfrm flipH="1">
            <a:off x="7896852" y="1158238"/>
            <a:ext cx="568512" cy="34262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650"/>
                </a:lnTo>
                <a:lnTo>
                  <a:pt x="0" y="21600"/>
                </a:lnTo>
                <a:lnTo>
                  <a:pt x="21600" y="2095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550500" y="4406300"/>
            <a:ext cx="70833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8556125" y="4688650"/>
            <a:ext cx="35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▸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▹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>
            <a:spLocks noGrp="1"/>
          </p:cNvSpPr>
          <p:nvPr>
            <p:ph type="ctrTitle"/>
          </p:nvPr>
        </p:nvSpPr>
        <p:spPr>
          <a:xfrm>
            <a:off x="401600" y="449000"/>
            <a:ext cx="3638700" cy="185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in a Name?</a:t>
            </a:r>
            <a:endParaRPr/>
          </a:p>
        </p:txBody>
      </p:sp>
      <p:pic>
        <p:nvPicPr>
          <p:cNvPr id="127" name="Google Shape;127;p12"/>
          <p:cNvPicPr preferRelativeResize="0"/>
          <p:nvPr/>
        </p:nvPicPr>
        <p:blipFill rotWithShape="1">
          <a:blip r:embed="rId3">
            <a:alphaModFix amt="77000"/>
          </a:blip>
          <a:srcRect l="6585" t="22310" b="9773"/>
          <a:stretch/>
        </p:blipFill>
        <p:spPr>
          <a:xfrm>
            <a:off x="3651758" y="0"/>
            <a:ext cx="5053644" cy="51435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7154"/>
                </a:lnTo>
                <a:lnTo>
                  <a:pt x="2410" y="6725"/>
                </a:lnTo>
                <a:lnTo>
                  <a:pt x="2410" y="0"/>
                </a:lnTo>
                <a:lnTo>
                  <a:pt x="0" y="0"/>
                </a:lnTo>
                <a:close/>
                <a:moveTo>
                  <a:pt x="9278" y="0"/>
                </a:moveTo>
                <a:lnTo>
                  <a:pt x="9278" y="4888"/>
                </a:lnTo>
                <a:lnTo>
                  <a:pt x="17160" y="3482"/>
                </a:lnTo>
                <a:lnTo>
                  <a:pt x="17160" y="0"/>
                </a:lnTo>
                <a:lnTo>
                  <a:pt x="9278" y="0"/>
                </a:lnTo>
                <a:close/>
                <a:moveTo>
                  <a:pt x="17788" y="0"/>
                </a:moveTo>
                <a:lnTo>
                  <a:pt x="17788" y="1358"/>
                </a:lnTo>
                <a:lnTo>
                  <a:pt x="21600" y="679"/>
                </a:lnTo>
                <a:lnTo>
                  <a:pt x="21600" y="0"/>
                </a:lnTo>
                <a:lnTo>
                  <a:pt x="17788" y="0"/>
                </a:lnTo>
                <a:close/>
                <a:moveTo>
                  <a:pt x="21600" y="1291"/>
                </a:moveTo>
                <a:lnTo>
                  <a:pt x="17790" y="1971"/>
                </a:lnTo>
                <a:lnTo>
                  <a:pt x="17788" y="13824"/>
                </a:lnTo>
                <a:lnTo>
                  <a:pt x="21600" y="13144"/>
                </a:lnTo>
                <a:lnTo>
                  <a:pt x="21600" y="1291"/>
                </a:lnTo>
                <a:close/>
                <a:moveTo>
                  <a:pt x="8652" y="2564"/>
                </a:moveTo>
                <a:lnTo>
                  <a:pt x="3036" y="3564"/>
                </a:lnTo>
                <a:lnTo>
                  <a:pt x="3036" y="11482"/>
                </a:lnTo>
                <a:lnTo>
                  <a:pt x="8652" y="10482"/>
                </a:lnTo>
                <a:lnTo>
                  <a:pt x="8652" y="2564"/>
                </a:lnTo>
                <a:close/>
                <a:moveTo>
                  <a:pt x="17160" y="4161"/>
                </a:moveTo>
                <a:lnTo>
                  <a:pt x="9278" y="5565"/>
                </a:lnTo>
                <a:lnTo>
                  <a:pt x="9278" y="21600"/>
                </a:lnTo>
                <a:lnTo>
                  <a:pt x="17160" y="21600"/>
                </a:lnTo>
                <a:lnTo>
                  <a:pt x="17160" y="4161"/>
                </a:lnTo>
                <a:close/>
                <a:moveTo>
                  <a:pt x="8651" y="11102"/>
                </a:moveTo>
                <a:lnTo>
                  <a:pt x="3036" y="12104"/>
                </a:lnTo>
                <a:lnTo>
                  <a:pt x="3036" y="21600"/>
                </a:lnTo>
                <a:lnTo>
                  <a:pt x="8651" y="21600"/>
                </a:lnTo>
                <a:lnTo>
                  <a:pt x="8651" y="11102"/>
                </a:lnTo>
                <a:close/>
                <a:moveTo>
                  <a:pt x="21600" y="13758"/>
                </a:moveTo>
                <a:lnTo>
                  <a:pt x="17788" y="14436"/>
                </a:lnTo>
                <a:lnTo>
                  <a:pt x="17788" y="18665"/>
                </a:lnTo>
                <a:lnTo>
                  <a:pt x="21600" y="17985"/>
                </a:lnTo>
                <a:lnTo>
                  <a:pt x="21600" y="1375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8" name="Google Shape;128;p12"/>
          <p:cNvSpPr/>
          <p:nvPr/>
        </p:nvSpPr>
        <p:spPr>
          <a:xfrm>
            <a:off x="3650209" y="0"/>
            <a:ext cx="563814" cy="16997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0304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DB8CC">
              <a:alpha val="435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4359415" y="609095"/>
            <a:ext cx="1314792" cy="21191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rgbClr val="FFA604">
              <a:alpha val="4581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7813106" y="3277330"/>
            <a:ext cx="892296" cy="11659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rgbClr val="FFD104">
              <a:alpha val="4860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2"/>
          <p:cNvSpPr/>
          <p:nvPr/>
        </p:nvSpPr>
        <p:spPr>
          <a:xfrm>
            <a:off x="7813106" y="306930"/>
            <a:ext cx="892296" cy="2977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0DB8CC">
              <a:alpha val="435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2"/>
          <p:cNvSpPr txBox="1"/>
          <p:nvPr/>
        </p:nvSpPr>
        <p:spPr>
          <a:xfrm>
            <a:off x="401600" y="4259375"/>
            <a:ext cx="2462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Gabrielle Salamanca</a:t>
            </a:r>
            <a:endParaRPr sz="19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12"/>
          <p:cNvSpPr/>
          <p:nvPr/>
        </p:nvSpPr>
        <p:spPr>
          <a:xfrm>
            <a:off x="440949" y="2470725"/>
            <a:ext cx="1465508" cy="1699693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12"/>
          <p:cNvSpPr/>
          <p:nvPr/>
        </p:nvSpPr>
        <p:spPr>
          <a:xfrm>
            <a:off x="2107325" y="2299100"/>
            <a:ext cx="1893614" cy="1347816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12"/>
          <p:cNvSpPr txBox="1"/>
          <p:nvPr/>
        </p:nvSpPr>
        <p:spPr>
          <a:xfrm>
            <a:off x="2282650" y="2568175"/>
            <a:ext cx="1616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Hello, my name is …</a:t>
            </a:r>
            <a:endParaRPr sz="18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>
            <a:spLocks noGrp="1"/>
          </p:cNvSpPr>
          <p:nvPr>
            <p:ph type="title" idx="4294967295"/>
          </p:nvPr>
        </p:nvSpPr>
        <p:spPr>
          <a:xfrm>
            <a:off x="550450" y="452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Names</a:t>
            </a:r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sldNum" idx="12"/>
          </p:nvPr>
        </p:nvSpPr>
        <p:spPr>
          <a:xfrm>
            <a:off x="8556125" y="4688650"/>
            <a:ext cx="35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230" name="Google Shape;230;p21"/>
          <p:cNvGraphicFramePr/>
          <p:nvPr/>
        </p:nvGraphicFramePr>
        <p:xfrm>
          <a:off x="550450" y="10591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{4F45375C-90B1-444A-8BC9-927E993F8098}</a:tableStyleId>
              </a:tblPr>
              <a:tblGrid>
                <a:gridCol w="77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6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6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6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1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X</a:t>
                      </a:r>
                      <a:endParaRPr sz="1200"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name</a:t>
                      </a:r>
                      <a:endParaRPr sz="1200" b="1" i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gender</a:t>
                      </a:r>
                      <a:endParaRPr sz="1200" b="1" i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ethnicity</a:t>
                      </a:r>
                      <a:endParaRPr sz="1200" b="1" i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quality</a:t>
                      </a:r>
                      <a:endParaRPr sz="1200" b="1" i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call</a:t>
                      </a:r>
                      <a:endParaRPr sz="1200" b="1" i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city</a:t>
                      </a:r>
                      <a:endParaRPr sz="1200" b="1" i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 . .</a:t>
                      </a:r>
                      <a:endParaRPr sz="1200" b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1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1</a:t>
                      </a:r>
                      <a:endParaRPr sz="1200"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Allison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female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cauc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low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chicago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 . .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1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2</a:t>
                      </a:r>
                      <a:endParaRPr sz="1200"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Kristen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female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cauc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high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chicago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 . .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1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3</a:t>
                      </a:r>
                      <a:endParaRPr sz="1200"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Lakisha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female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afam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low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chicago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 . .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1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4</a:t>
                      </a:r>
                      <a:endParaRPr sz="1200"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Latonya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female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afam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high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chicago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 . .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1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5</a:t>
                      </a:r>
                      <a:endParaRPr sz="1200"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Carrie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female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cauc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high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chicago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 . .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1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6</a:t>
                      </a:r>
                      <a:endParaRPr sz="1200"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Jay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male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cauc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low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chicago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 . .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6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sz="1200"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sz="1200"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sz="1200"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sz="1200" b="1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>
            <a:spLocks noGrp="1"/>
          </p:cNvSpPr>
          <p:nvPr>
            <p:ph type="sldNum" idx="12"/>
          </p:nvPr>
        </p:nvSpPr>
        <p:spPr>
          <a:xfrm>
            <a:off x="8556125" y="4688650"/>
            <a:ext cx="35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11</a:t>
            </a:fld>
            <a:endParaRPr>
              <a:solidFill>
                <a:schemeClr val="accent3"/>
              </a:solidFill>
            </a:endParaRPr>
          </a:p>
        </p:txBody>
      </p:sp>
      <p:sp>
        <p:nvSpPr>
          <p:cNvPr id="236" name="Google Shape;236;p22"/>
          <p:cNvSpPr txBox="1">
            <a:spLocks noGrp="1"/>
          </p:cNvSpPr>
          <p:nvPr>
            <p:ph type="body" idx="1"/>
          </p:nvPr>
        </p:nvSpPr>
        <p:spPr>
          <a:xfrm>
            <a:off x="550500" y="4406300"/>
            <a:ext cx="70833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What industries were the jobs offered in? </a:t>
            </a:r>
            <a:endParaRPr sz="30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37" name="Google Shape;237;p22"/>
          <p:cNvPicPr preferRelativeResize="0"/>
          <p:nvPr/>
        </p:nvPicPr>
        <p:blipFill rotWithShape="1">
          <a:blip r:embed="rId3">
            <a:alphaModFix/>
          </a:blip>
          <a:srcRect l="31430" t="13033" r="3252" b="20640"/>
          <a:stretch/>
        </p:blipFill>
        <p:spPr>
          <a:xfrm>
            <a:off x="550500" y="297275"/>
            <a:ext cx="6275325" cy="39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body" idx="1"/>
          </p:nvPr>
        </p:nvSpPr>
        <p:spPr>
          <a:xfrm>
            <a:off x="550500" y="4406300"/>
            <a:ext cx="70833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What were the offered positions?</a:t>
            </a:r>
            <a:endParaRPr sz="30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3" name="Google Shape;243;p23"/>
          <p:cNvSpPr txBox="1">
            <a:spLocks noGrp="1"/>
          </p:cNvSpPr>
          <p:nvPr>
            <p:ph type="sldNum" idx="12"/>
          </p:nvPr>
        </p:nvSpPr>
        <p:spPr>
          <a:xfrm>
            <a:off x="8556125" y="4688650"/>
            <a:ext cx="35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44" name="Google Shape;244;p23"/>
          <p:cNvPicPr preferRelativeResize="0"/>
          <p:nvPr/>
        </p:nvPicPr>
        <p:blipFill rotWithShape="1">
          <a:blip r:embed="rId3">
            <a:alphaModFix/>
          </a:blip>
          <a:srcRect l="31005" t="11945" r="2996" b="21092"/>
          <a:stretch/>
        </p:blipFill>
        <p:spPr>
          <a:xfrm>
            <a:off x="799313" y="285575"/>
            <a:ext cx="6585673" cy="41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>
            <a:spLocks noGrp="1"/>
          </p:cNvSpPr>
          <p:nvPr>
            <p:ph type="body" idx="1"/>
          </p:nvPr>
        </p:nvSpPr>
        <p:spPr>
          <a:xfrm>
            <a:off x="550500" y="4406300"/>
            <a:ext cx="70833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Positions in terms of Industry</a:t>
            </a:r>
            <a:endParaRPr sz="30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0" name="Google Shape;250;p24"/>
          <p:cNvSpPr txBox="1">
            <a:spLocks noGrp="1"/>
          </p:cNvSpPr>
          <p:nvPr>
            <p:ph type="sldNum" idx="12"/>
          </p:nvPr>
        </p:nvSpPr>
        <p:spPr>
          <a:xfrm>
            <a:off x="8556125" y="4688650"/>
            <a:ext cx="35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51" name="Google Shape;251;p24"/>
          <p:cNvPicPr preferRelativeResize="0"/>
          <p:nvPr/>
        </p:nvPicPr>
        <p:blipFill rotWithShape="1">
          <a:blip r:embed="rId3">
            <a:alphaModFix/>
          </a:blip>
          <a:srcRect t="1351"/>
          <a:stretch/>
        </p:blipFill>
        <p:spPr>
          <a:xfrm>
            <a:off x="1128000" y="213725"/>
            <a:ext cx="5928300" cy="419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25"/>
          <p:cNvPicPr preferRelativeResize="0"/>
          <p:nvPr/>
        </p:nvPicPr>
        <p:blipFill rotWithShape="1">
          <a:blip r:embed="rId3">
            <a:alphaModFix/>
          </a:blip>
          <a:srcRect l="21830" t="16118" r="16932" b="18806"/>
          <a:stretch/>
        </p:blipFill>
        <p:spPr>
          <a:xfrm>
            <a:off x="3965725" y="1661500"/>
            <a:ext cx="2223575" cy="268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5"/>
          <p:cNvSpPr txBox="1">
            <a:spLocks noGrp="1"/>
          </p:cNvSpPr>
          <p:nvPr>
            <p:ph type="title"/>
          </p:nvPr>
        </p:nvSpPr>
        <p:spPr>
          <a:xfrm>
            <a:off x="550500" y="55235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Ethnicity: Caucasian vs African-American</a:t>
            </a:r>
            <a:endParaRPr/>
          </a:p>
        </p:txBody>
      </p:sp>
      <p:sp>
        <p:nvSpPr>
          <p:cNvPr id="258" name="Google Shape;258;p25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28536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4,780 applicants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2,435 Caucasian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2,435 African-American</a:t>
            </a:r>
            <a:endParaRPr/>
          </a:p>
        </p:txBody>
      </p:sp>
      <p:sp>
        <p:nvSpPr>
          <p:cNvPr id="259" name="Google Shape;259;p25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60" name="Google Shape;260;p25"/>
          <p:cNvSpPr/>
          <p:nvPr/>
        </p:nvSpPr>
        <p:spPr>
          <a:xfrm>
            <a:off x="3496825" y="1148525"/>
            <a:ext cx="3161381" cy="3706070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261" name="Google Shape;261;p25"/>
          <p:cNvGrpSpPr/>
          <p:nvPr/>
        </p:nvGrpSpPr>
        <p:grpSpPr>
          <a:xfrm>
            <a:off x="805259" y="3131677"/>
            <a:ext cx="691574" cy="1556982"/>
            <a:chOff x="3386850" y="2240808"/>
            <a:chExt cx="203950" cy="533067"/>
          </a:xfrm>
        </p:grpSpPr>
        <p:sp>
          <p:nvSpPr>
            <p:cNvPr id="262" name="Google Shape;262;p25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3446072" y="2240808"/>
              <a:ext cx="85500" cy="117873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64" name="Google Shape;264;p25"/>
          <p:cNvGrpSpPr/>
          <p:nvPr/>
        </p:nvGrpSpPr>
        <p:grpSpPr>
          <a:xfrm>
            <a:off x="1936759" y="3131677"/>
            <a:ext cx="691574" cy="1556982"/>
            <a:chOff x="3386850" y="2240808"/>
            <a:chExt cx="203950" cy="533067"/>
          </a:xfrm>
        </p:grpSpPr>
        <p:sp>
          <p:nvSpPr>
            <p:cNvPr id="265" name="Google Shape;265;p25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3446072" y="2240808"/>
              <a:ext cx="85500" cy="117873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Gender: </a:t>
            </a:r>
            <a:r>
              <a:rPr lang="en">
                <a:solidFill>
                  <a:srgbClr val="D5489C"/>
                </a:solidFill>
              </a:rPr>
              <a:t>♀</a:t>
            </a:r>
            <a:r>
              <a:rPr lang="en"/>
              <a:t> vs </a:t>
            </a:r>
            <a:r>
              <a:rPr lang="en">
                <a:solidFill>
                  <a:srgbClr val="4A86E8"/>
                </a:solidFill>
              </a:rPr>
              <a:t>♂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72" name="Google Shape;272;p26"/>
          <p:cNvSpPr txBox="1">
            <a:spLocks noGrp="1"/>
          </p:cNvSpPr>
          <p:nvPr>
            <p:ph type="body" idx="1"/>
          </p:nvPr>
        </p:nvSpPr>
        <p:spPr>
          <a:xfrm>
            <a:off x="550500" y="1544775"/>
            <a:ext cx="2502000" cy="142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4,870 applicants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3,746 female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1,124 male</a:t>
            </a:r>
            <a:endParaRPr/>
          </a:p>
        </p:txBody>
      </p:sp>
      <p:sp>
        <p:nvSpPr>
          <p:cNvPr id="273" name="Google Shape;273;p26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74" name="Google Shape;274;p26"/>
          <p:cNvPicPr preferRelativeResize="0"/>
          <p:nvPr/>
        </p:nvPicPr>
        <p:blipFill rotWithShape="1">
          <a:blip r:embed="rId3">
            <a:alphaModFix/>
          </a:blip>
          <a:srcRect l="18686" t="21359" r="15118" b="25626"/>
          <a:stretch/>
        </p:blipFill>
        <p:spPr>
          <a:xfrm>
            <a:off x="4050639" y="1904638"/>
            <a:ext cx="2361524" cy="214507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6"/>
          <p:cNvSpPr/>
          <p:nvPr/>
        </p:nvSpPr>
        <p:spPr>
          <a:xfrm>
            <a:off x="3689950" y="1156088"/>
            <a:ext cx="3082913" cy="3642164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276" name="Google Shape;276;p26"/>
          <p:cNvGrpSpPr/>
          <p:nvPr/>
        </p:nvGrpSpPr>
        <p:grpSpPr>
          <a:xfrm>
            <a:off x="1056229" y="3338293"/>
            <a:ext cx="629655" cy="1510996"/>
            <a:chOff x="3386850" y="2264625"/>
            <a:chExt cx="203950" cy="509250"/>
          </a:xfrm>
        </p:grpSpPr>
        <p:sp>
          <p:nvSpPr>
            <p:cNvPr id="277" name="Google Shape;277;p26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79" name="Google Shape;279;p26"/>
          <p:cNvGrpSpPr/>
          <p:nvPr/>
        </p:nvGrpSpPr>
        <p:grpSpPr>
          <a:xfrm>
            <a:off x="2113982" y="3345526"/>
            <a:ext cx="535492" cy="1496531"/>
            <a:chOff x="4076175" y="2267050"/>
            <a:chExt cx="173450" cy="504375"/>
          </a:xfrm>
        </p:grpSpPr>
        <p:sp>
          <p:nvSpPr>
            <p:cNvPr id="280" name="Google Shape;280;p26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D54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D54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7"/>
          <p:cNvPicPr preferRelativeResize="0"/>
          <p:nvPr/>
        </p:nvPicPr>
        <p:blipFill rotWithShape="1">
          <a:blip r:embed="rId3">
            <a:alphaModFix/>
          </a:blip>
          <a:srcRect l="29357" t="21303" r="24264" b="24816"/>
          <a:stretch/>
        </p:blipFill>
        <p:spPr>
          <a:xfrm>
            <a:off x="3961813" y="1974250"/>
            <a:ext cx="2490951" cy="207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7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back: Yes vs No</a:t>
            </a:r>
            <a:endParaRPr/>
          </a:p>
        </p:txBody>
      </p:sp>
      <p:sp>
        <p:nvSpPr>
          <p:cNvPr id="288" name="Google Shape;288;p27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89" name="Google Shape;289;p27"/>
          <p:cNvSpPr txBox="1">
            <a:spLocks noGrp="1"/>
          </p:cNvSpPr>
          <p:nvPr>
            <p:ph type="body" idx="1"/>
          </p:nvPr>
        </p:nvSpPr>
        <p:spPr>
          <a:xfrm>
            <a:off x="550500" y="1602875"/>
            <a:ext cx="2853600" cy="11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4,870 applicants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4478 ‘no’s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392 ‘yes’s</a:t>
            </a:r>
            <a:endParaRPr/>
          </a:p>
        </p:txBody>
      </p:sp>
      <p:sp>
        <p:nvSpPr>
          <p:cNvPr id="290" name="Google Shape;290;p27"/>
          <p:cNvSpPr/>
          <p:nvPr/>
        </p:nvSpPr>
        <p:spPr>
          <a:xfrm>
            <a:off x="3665825" y="1190538"/>
            <a:ext cx="3082913" cy="3642164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91" name="Google Shape;291;p27"/>
          <p:cNvSpPr/>
          <p:nvPr/>
        </p:nvSpPr>
        <p:spPr>
          <a:xfrm>
            <a:off x="2251525" y="3331761"/>
            <a:ext cx="989908" cy="1027993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92" name="Google Shape;292;p27"/>
          <p:cNvSpPr/>
          <p:nvPr/>
        </p:nvSpPr>
        <p:spPr>
          <a:xfrm>
            <a:off x="550498" y="3327135"/>
            <a:ext cx="998915" cy="1037220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93" name="Google Shape;293;p27"/>
          <p:cNvSpPr txBox="1"/>
          <p:nvPr/>
        </p:nvSpPr>
        <p:spPr>
          <a:xfrm>
            <a:off x="1732625" y="3545600"/>
            <a:ext cx="335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latin typeface="News Cycle"/>
                <a:ea typeface="News Cycle"/>
                <a:cs typeface="News Cycle"/>
                <a:sym typeface="News Cycle"/>
              </a:rPr>
              <a:t>&gt;</a:t>
            </a:r>
            <a:endParaRPr sz="2700" b="1">
              <a:latin typeface="News Cycle"/>
              <a:ea typeface="News Cycle"/>
              <a:cs typeface="News Cycle"/>
              <a:sym typeface="News Cycl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>
            <a:spLocks noGrp="1"/>
          </p:cNvSpPr>
          <p:nvPr>
            <p:ph type="ctrTitle"/>
          </p:nvPr>
        </p:nvSpPr>
        <p:spPr>
          <a:xfrm>
            <a:off x="550500" y="2135950"/>
            <a:ext cx="3638700" cy="206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2.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 Reorganizing</a:t>
            </a:r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subTitle" idx="1"/>
          </p:nvPr>
        </p:nvSpPr>
        <p:spPr>
          <a:xfrm>
            <a:off x="550500" y="4300725"/>
            <a:ext cx="3638700" cy="37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Rnames → Names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Downsampling</a:t>
            </a:r>
            <a:endParaRPr/>
          </a:p>
        </p:txBody>
      </p:sp>
      <p:sp>
        <p:nvSpPr>
          <p:cNvPr id="305" name="Google Shape;305;p29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3522600" cy="17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important variable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Call back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vs After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4,478 vs 392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392 vs 392</a:t>
            </a:r>
            <a:endParaRPr/>
          </a:p>
        </p:txBody>
      </p:sp>
      <p:sp>
        <p:nvSpPr>
          <p:cNvPr id="306" name="Google Shape;306;p29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07" name="Google Shape;307;p29"/>
          <p:cNvPicPr preferRelativeResize="0"/>
          <p:nvPr/>
        </p:nvPicPr>
        <p:blipFill rotWithShape="1">
          <a:blip r:embed="rId3">
            <a:alphaModFix/>
          </a:blip>
          <a:srcRect l="29357" t="21303" r="24264" b="24816"/>
          <a:stretch/>
        </p:blipFill>
        <p:spPr>
          <a:xfrm>
            <a:off x="4154338" y="676825"/>
            <a:ext cx="2490951" cy="20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9"/>
          <p:cNvPicPr preferRelativeResize="0"/>
          <p:nvPr/>
        </p:nvPicPr>
        <p:blipFill rotWithShape="1">
          <a:blip r:embed="rId4">
            <a:alphaModFix/>
          </a:blip>
          <a:srcRect l="32521" t="17991" r="28315" b="20666"/>
          <a:stretch/>
        </p:blipFill>
        <p:spPr>
          <a:xfrm>
            <a:off x="4291600" y="2751575"/>
            <a:ext cx="2216450" cy="23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9"/>
          <p:cNvSpPr/>
          <p:nvPr/>
        </p:nvSpPr>
        <p:spPr>
          <a:xfrm>
            <a:off x="2409200" y="3397648"/>
            <a:ext cx="989908" cy="1027993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708173" y="3393022"/>
            <a:ext cx="998915" cy="1037220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11" name="Google Shape;311;p29"/>
          <p:cNvSpPr txBox="1"/>
          <p:nvPr/>
        </p:nvSpPr>
        <p:spPr>
          <a:xfrm>
            <a:off x="1890300" y="3611488"/>
            <a:ext cx="335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latin typeface="News Cycle"/>
                <a:ea typeface="News Cycle"/>
                <a:cs typeface="News Cycle"/>
                <a:sym typeface="News Cycle"/>
              </a:rPr>
              <a:t>=</a:t>
            </a:r>
            <a:endParaRPr sz="2700" b="1">
              <a:latin typeface="News Cycle"/>
              <a:ea typeface="News Cycle"/>
              <a:cs typeface="News Cycle"/>
              <a:sym typeface="News Cycl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Dataset</a:t>
            </a:r>
            <a:endParaRPr/>
          </a:p>
        </p:txBody>
      </p:sp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34032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Newnames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downSample(Rnames, Rnames$call)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Names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Removing variables</a:t>
            </a:r>
            <a:endParaRPr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subset()</a:t>
            </a:r>
            <a:endParaRPr/>
          </a:p>
        </p:txBody>
      </p:sp>
      <p:sp>
        <p:nvSpPr>
          <p:cNvPr id="318" name="Google Shape;318;p30"/>
          <p:cNvSpPr txBox="1">
            <a:spLocks noGrp="1"/>
          </p:cNvSpPr>
          <p:nvPr>
            <p:ph type="body" idx="2"/>
          </p:nvPr>
        </p:nvSpPr>
        <p:spPr>
          <a:xfrm>
            <a:off x="3953822" y="1353950"/>
            <a:ext cx="2853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X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Cell number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Name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Descriptor of Ethnicity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City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Boston vs Chicago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Class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Added by downSample()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Classifying each case</a:t>
            </a:r>
            <a:endParaRPr sz="1800"/>
          </a:p>
        </p:txBody>
      </p:sp>
      <p:sp>
        <p:nvSpPr>
          <p:cNvPr id="319" name="Google Shape;319;p30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363625" y="1755900"/>
            <a:ext cx="3638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1.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363625" y="3012600"/>
            <a:ext cx="3638700" cy="37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Rnames</a:t>
            </a:r>
            <a:endParaRPr/>
          </a:p>
        </p:txBody>
      </p:sp>
      <p:grpSp>
        <p:nvGrpSpPr>
          <p:cNvPr id="142" name="Google Shape;142;p13"/>
          <p:cNvGrpSpPr/>
          <p:nvPr/>
        </p:nvGrpSpPr>
        <p:grpSpPr>
          <a:xfrm>
            <a:off x="2468639" y="3387592"/>
            <a:ext cx="1291272" cy="1577873"/>
            <a:chOff x="584925" y="238125"/>
            <a:chExt cx="415200" cy="525100"/>
          </a:xfrm>
        </p:grpSpPr>
        <p:sp>
          <p:nvSpPr>
            <p:cNvPr id="143" name="Google Shape;143;p13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9" name="Google Shape;149;p13"/>
          <p:cNvGrpSpPr/>
          <p:nvPr/>
        </p:nvGrpSpPr>
        <p:grpSpPr>
          <a:xfrm flipH="1">
            <a:off x="1834090" y="3637750"/>
            <a:ext cx="916677" cy="846507"/>
            <a:chOff x="1922075" y="1629000"/>
            <a:chExt cx="437200" cy="437200"/>
          </a:xfrm>
        </p:grpSpPr>
        <p:sp>
          <p:nvSpPr>
            <p:cNvPr id="150" name="Google Shape;150;p13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- Wanted Removal?</a:t>
            </a:r>
            <a:endParaRPr/>
          </a:p>
        </p:txBody>
      </p:sp>
      <p:sp>
        <p:nvSpPr>
          <p:cNvPr id="325" name="Google Shape;325;p31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Originally excluded due to “missing values”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unknown/other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During further testing</a:t>
            </a:r>
            <a:endParaRPr/>
          </a:p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Inclusion of Industry - Wanted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Accuracy boosted (in some cases)</a:t>
            </a:r>
            <a:endParaRPr/>
          </a:p>
        </p:txBody>
      </p:sp>
      <p:sp>
        <p:nvSpPr>
          <p:cNvPr id="326" name="Google Shape;326;p31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>
            <a:spLocks noGrp="1"/>
          </p:cNvSpPr>
          <p:nvPr>
            <p:ph type="ctrTitle"/>
          </p:nvPr>
        </p:nvSpPr>
        <p:spPr>
          <a:xfrm>
            <a:off x="550500" y="3044025"/>
            <a:ext cx="3638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3. 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32" name="Google Shape;332;p32"/>
          <p:cNvSpPr txBox="1">
            <a:spLocks noGrp="1"/>
          </p:cNvSpPr>
          <p:nvPr>
            <p:ph type="subTitle" idx="1"/>
          </p:nvPr>
        </p:nvSpPr>
        <p:spPr>
          <a:xfrm>
            <a:off x="550500" y="4300725"/>
            <a:ext cx="3638700" cy="37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What have I tried?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2853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Splitting the Data</a:t>
            </a:r>
            <a:endParaRPr b="1"/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80% training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20% test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b="1"/>
          </a:p>
        </p:txBody>
      </p:sp>
      <p:sp>
        <p:nvSpPr>
          <p:cNvPr id="338" name="Google Shape;338;p33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GLM Fitting</a:t>
            </a:r>
            <a:endParaRPr/>
          </a:p>
        </p:txBody>
      </p:sp>
      <p:sp>
        <p:nvSpPr>
          <p:cNvPr id="339" name="Google Shape;339;p33"/>
          <p:cNvSpPr txBox="1">
            <a:spLocks noGrp="1"/>
          </p:cNvSpPr>
          <p:nvPr>
            <p:ph type="body" idx="2"/>
          </p:nvPr>
        </p:nvSpPr>
        <p:spPr>
          <a:xfrm>
            <a:off x="3804472" y="1353950"/>
            <a:ext cx="2853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summary()</a:t>
            </a:r>
            <a:endParaRPr b="1"/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Finding the most significant variables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Use a variation of those variables to find the best fit</a:t>
            </a:r>
            <a:endParaRPr/>
          </a:p>
        </p:txBody>
      </p:sp>
      <p:sp>
        <p:nvSpPr>
          <p:cNvPr id="340" name="Google Shape;340;p3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Industry-Wanted Vars</a:t>
            </a:r>
            <a:endParaRPr/>
          </a:p>
        </p:txBody>
      </p:sp>
      <p:sp>
        <p:nvSpPr>
          <p:cNvPr id="346" name="Google Shape;346;p34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2853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Accuracy</a:t>
            </a:r>
            <a:endParaRPr b="1"/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55% &lt; y &lt; 65%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/>
              <a:t>Best fit</a:t>
            </a:r>
            <a:endParaRPr b="1"/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63.69427%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glm.fit1</a:t>
            </a:r>
            <a:endParaRPr/>
          </a:p>
        </p:txBody>
      </p:sp>
      <p:sp>
        <p:nvSpPr>
          <p:cNvPr id="347" name="Google Shape;347;p34"/>
          <p:cNvSpPr txBox="1">
            <a:spLocks noGrp="1"/>
          </p:cNvSpPr>
          <p:nvPr>
            <p:ph type="body" idx="2"/>
          </p:nvPr>
        </p:nvSpPr>
        <p:spPr>
          <a:xfrm>
            <a:off x="3804472" y="1353950"/>
            <a:ext cx="2853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Variables</a:t>
            </a:r>
            <a:endParaRPr b="1"/>
          </a:p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Ethnicity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Experience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Special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Reqeduc</a:t>
            </a:r>
            <a:endParaRPr sz="1700"/>
          </a:p>
        </p:txBody>
      </p:sp>
      <p:sp>
        <p:nvSpPr>
          <p:cNvPr id="348" name="Google Shape;348;p34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Industry-Wanted Vars</a:t>
            </a:r>
            <a:endParaRPr/>
          </a:p>
        </p:txBody>
      </p:sp>
      <p:sp>
        <p:nvSpPr>
          <p:cNvPr id="354" name="Google Shape;354;p35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2853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Accuracy</a:t>
            </a:r>
            <a:endParaRPr b="1"/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50% &lt; y &lt; 65%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/>
              <a:t>Best fit</a:t>
            </a:r>
            <a:endParaRPr b="1"/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63.69427%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glm.fit5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glm.fit7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355" name="Google Shape;355;p35"/>
          <p:cNvSpPr txBox="1">
            <a:spLocks noGrp="1"/>
          </p:cNvSpPr>
          <p:nvPr>
            <p:ph type="body" idx="2"/>
          </p:nvPr>
        </p:nvSpPr>
        <p:spPr>
          <a:xfrm>
            <a:off x="3804475" y="1353950"/>
            <a:ext cx="2853600" cy="355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Variables</a:t>
            </a:r>
            <a:endParaRPr b="1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Ethnicity (5, 7)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Experience (5, 7)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Special (5, 7)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Reqeduc (5, 7)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Honors (5, 7)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Reqcomp (5, 7)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Requirements (7)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Industry (5, 7)</a:t>
            </a:r>
            <a:endParaRPr sz="1600"/>
          </a:p>
        </p:txBody>
      </p:sp>
      <p:sp>
        <p:nvSpPr>
          <p:cNvPr id="356" name="Google Shape;356;p35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Methods</a:t>
            </a:r>
            <a:endParaRPr/>
          </a:p>
        </p:txBody>
      </p:sp>
      <p:sp>
        <p:nvSpPr>
          <p:cNvPr id="362" name="Google Shape;362;p36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Best Subset Selection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Cross-Validation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LDA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QDA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KNN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Ridge Regression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LASSO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b="1"/>
          </a:p>
        </p:txBody>
      </p:sp>
      <p:sp>
        <p:nvSpPr>
          <p:cNvPr id="363" name="Google Shape;363;p36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Fits Being Used</a:t>
            </a:r>
            <a:endParaRPr/>
          </a:p>
        </p:txBody>
      </p:sp>
      <p:sp>
        <p:nvSpPr>
          <p:cNvPr id="369" name="Google Shape;369;p37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2853600" cy="13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glm.fit1</a:t>
            </a:r>
            <a:endParaRPr b="1"/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No Industry var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58.59873%</a:t>
            </a:r>
            <a:endParaRPr/>
          </a:p>
        </p:txBody>
      </p:sp>
      <p:sp>
        <p:nvSpPr>
          <p:cNvPr id="370" name="Google Shape;370;p37"/>
          <p:cNvSpPr txBox="1">
            <a:spLocks noGrp="1"/>
          </p:cNvSpPr>
          <p:nvPr>
            <p:ph type="body" idx="2"/>
          </p:nvPr>
        </p:nvSpPr>
        <p:spPr>
          <a:xfrm>
            <a:off x="3804475" y="1353950"/>
            <a:ext cx="2853600" cy="13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glm.fit5</a:t>
            </a:r>
            <a:endParaRPr b="1"/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Industry var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62.42038%</a:t>
            </a:r>
            <a:endParaRPr/>
          </a:p>
        </p:txBody>
      </p:sp>
      <p:sp>
        <p:nvSpPr>
          <p:cNvPr id="371" name="Google Shape;371;p37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aphicFrame>
        <p:nvGraphicFramePr>
          <p:cNvPr id="372" name="Google Shape;372;p37"/>
          <p:cNvGraphicFramePr/>
          <p:nvPr/>
        </p:nvGraphicFramePr>
        <p:xfrm>
          <a:off x="550500" y="283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{4F45375C-90B1-444A-8BC9-927E993F8098}</a:tableStyleId>
              </a:tblPr>
              <a:tblGrid>
                <a:gridCol w="9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3" name="Google Shape;373;p37"/>
          <p:cNvGraphicFramePr/>
          <p:nvPr/>
        </p:nvGraphicFramePr>
        <p:xfrm>
          <a:off x="3804475" y="283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{4F45375C-90B1-444A-8BC9-927E993F8098}</a:tableStyleId>
              </a:tblPr>
              <a:tblGrid>
                <a:gridCol w="9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8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Subset Selection: No Industry</a:t>
            </a:r>
            <a:endParaRPr/>
          </a:p>
        </p:txBody>
      </p:sp>
      <p:sp>
        <p:nvSpPr>
          <p:cNvPr id="379" name="Google Shape;379;p38"/>
          <p:cNvSpPr txBox="1">
            <a:spLocks noGrp="1"/>
          </p:cNvSpPr>
          <p:nvPr>
            <p:ph type="body" idx="1"/>
          </p:nvPr>
        </p:nvSpPr>
        <p:spPr>
          <a:xfrm>
            <a:off x="550500" y="4368025"/>
            <a:ext cx="6107700" cy="77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When n &gt; 3, RSS is small</a:t>
            </a:r>
            <a:endParaRPr/>
          </a:p>
        </p:txBody>
      </p:sp>
      <p:sp>
        <p:nvSpPr>
          <p:cNvPr id="380" name="Google Shape;380;p38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381" name="Google Shape;381;p38"/>
          <p:cNvPicPr preferRelativeResize="0"/>
          <p:nvPr/>
        </p:nvPicPr>
        <p:blipFill rotWithShape="1">
          <a:blip r:embed="rId3">
            <a:alphaModFix/>
          </a:blip>
          <a:srcRect t="9991" r="51992" b="52641"/>
          <a:stretch/>
        </p:blipFill>
        <p:spPr>
          <a:xfrm>
            <a:off x="1048688" y="1398975"/>
            <a:ext cx="5111326" cy="28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Cross-Validation: No Industry</a:t>
            </a:r>
            <a:endParaRPr/>
          </a:p>
        </p:txBody>
      </p:sp>
      <p:sp>
        <p:nvSpPr>
          <p:cNvPr id="387" name="Google Shape;387;p39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388" name="Google Shape;388;p39"/>
          <p:cNvPicPr preferRelativeResize="0"/>
          <p:nvPr/>
        </p:nvPicPr>
        <p:blipFill rotWithShape="1">
          <a:blip r:embed="rId3">
            <a:alphaModFix/>
          </a:blip>
          <a:srcRect l="48019" t="8830" r="2663" b="2861"/>
          <a:stretch/>
        </p:blipFill>
        <p:spPr>
          <a:xfrm>
            <a:off x="550500" y="1156100"/>
            <a:ext cx="2751962" cy="353255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9"/>
          <p:cNvSpPr txBox="1">
            <a:spLocks noGrp="1"/>
          </p:cNvSpPr>
          <p:nvPr>
            <p:ph type="body" idx="2"/>
          </p:nvPr>
        </p:nvSpPr>
        <p:spPr>
          <a:xfrm>
            <a:off x="4157700" y="2998900"/>
            <a:ext cx="1719000" cy="11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 = 3</a:t>
            </a:r>
            <a:endParaRPr sz="140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Adjusted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BIC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endParaRPr sz="14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90" name="Google Shape;390;p39" title="[6,33,51,&quot;https://www.codecogs.com/eqnedit.php?latex=R%5E2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5949" y="3355700"/>
            <a:ext cx="211700" cy="1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9" title="[6,33,51,&quot;https://www.codecogs.com/eqnedit.php?latex=C_p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5675" y="3905225"/>
            <a:ext cx="211700" cy="207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9"/>
          <p:cNvPicPr preferRelativeResize="0"/>
          <p:nvPr/>
        </p:nvPicPr>
        <p:blipFill rotWithShape="1">
          <a:blip r:embed="rId3">
            <a:alphaModFix/>
          </a:blip>
          <a:srcRect t="59729" r="52308"/>
          <a:stretch/>
        </p:blipFill>
        <p:spPr>
          <a:xfrm>
            <a:off x="3704275" y="1156100"/>
            <a:ext cx="2625849" cy="158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Subset Selection: Industry</a:t>
            </a:r>
            <a:endParaRPr/>
          </a:p>
        </p:txBody>
      </p:sp>
      <p:sp>
        <p:nvSpPr>
          <p:cNvPr id="398" name="Google Shape;398;p40"/>
          <p:cNvSpPr txBox="1">
            <a:spLocks noGrp="1"/>
          </p:cNvSpPr>
          <p:nvPr>
            <p:ph type="body" idx="1"/>
          </p:nvPr>
        </p:nvSpPr>
        <p:spPr>
          <a:xfrm>
            <a:off x="550500" y="4368025"/>
            <a:ext cx="6107700" cy="77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When n &gt; 10, RSS is small</a:t>
            </a:r>
            <a:endParaRPr/>
          </a:p>
        </p:txBody>
      </p:sp>
      <p:sp>
        <p:nvSpPr>
          <p:cNvPr id="399" name="Google Shape;399;p40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400" name="Google Shape;400;p40"/>
          <p:cNvPicPr preferRelativeResize="0"/>
          <p:nvPr/>
        </p:nvPicPr>
        <p:blipFill rotWithShape="1">
          <a:blip r:embed="rId3">
            <a:alphaModFix/>
          </a:blip>
          <a:srcRect t="9624" r="52013" b="50702"/>
          <a:stretch/>
        </p:blipFill>
        <p:spPr>
          <a:xfrm>
            <a:off x="1188538" y="1430274"/>
            <a:ext cx="4831625" cy="28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>
            <a:spLocks noGrp="1"/>
          </p:cNvSpPr>
          <p:nvPr>
            <p:ph type="body" idx="1"/>
          </p:nvPr>
        </p:nvSpPr>
        <p:spPr>
          <a:xfrm>
            <a:off x="1030663" y="1529125"/>
            <a:ext cx="4879500" cy="29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Are Emily and Greg More Employable than Lakisha and Jamal?</a:t>
            </a:r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sldNum" idx="12"/>
          </p:nvPr>
        </p:nvSpPr>
        <p:spPr>
          <a:xfrm>
            <a:off x="8520650" y="4688650"/>
            <a:ext cx="3948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Cross-Validation: Industry</a:t>
            </a:r>
            <a:endParaRPr/>
          </a:p>
        </p:txBody>
      </p:sp>
      <p:sp>
        <p:nvSpPr>
          <p:cNvPr id="406" name="Google Shape;406;p41"/>
          <p:cNvSpPr txBox="1">
            <a:spLocks noGrp="1"/>
          </p:cNvSpPr>
          <p:nvPr>
            <p:ph type="body" idx="2"/>
          </p:nvPr>
        </p:nvSpPr>
        <p:spPr>
          <a:xfrm>
            <a:off x="4453375" y="3015500"/>
            <a:ext cx="1422000" cy="202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Adjusted</a:t>
            </a:r>
            <a:endParaRPr sz="140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N = 9</a:t>
            </a:r>
            <a:endParaRPr sz="14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BIC</a:t>
            </a:r>
            <a:endParaRPr sz="140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N = 5</a:t>
            </a:r>
            <a:endParaRPr sz="14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N = 8</a:t>
            </a:r>
            <a:endParaRPr sz="14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07" name="Google Shape;407;p41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408" name="Google Shape;408;p41"/>
          <p:cNvPicPr preferRelativeResize="0"/>
          <p:nvPr/>
        </p:nvPicPr>
        <p:blipFill rotWithShape="1">
          <a:blip r:embed="rId3">
            <a:alphaModFix/>
          </a:blip>
          <a:srcRect l="48256" t="8837" r="2901" b="2526"/>
          <a:stretch/>
        </p:blipFill>
        <p:spPr>
          <a:xfrm>
            <a:off x="550500" y="1156099"/>
            <a:ext cx="2779523" cy="361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1"/>
          <p:cNvPicPr preferRelativeResize="0"/>
          <p:nvPr/>
        </p:nvPicPr>
        <p:blipFill rotWithShape="1">
          <a:blip r:embed="rId3">
            <a:alphaModFix/>
          </a:blip>
          <a:srcRect l="-704" t="57869" r="53085" b="2407"/>
          <a:stretch/>
        </p:blipFill>
        <p:spPr>
          <a:xfrm>
            <a:off x="3824825" y="1156100"/>
            <a:ext cx="2679101" cy="160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41" title="[6,33,51,&quot;https://www.codecogs.com/eqnedit.php?latex=R%5E2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038" y="3015500"/>
            <a:ext cx="211725" cy="1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1" title="[6,33,51,&quot;https://www.codecogs.com/eqnedit.php?latex=C_p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3725" y="4373225"/>
            <a:ext cx="211700" cy="207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2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Methods: No Industry</a:t>
            </a:r>
            <a:endParaRPr/>
          </a:p>
        </p:txBody>
      </p:sp>
      <p:sp>
        <p:nvSpPr>
          <p:cNvPr id="417" name="Google Shape;417;p42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22200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LDA</a:t>
            </a:r>
            <a:endParaRPr sz="1800"/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58.59873%</a:t>
            </a:r>
            <a:endParaRPr sz="18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QDA</a:t>
            </a:r>
            <a:endParaRPr sz="1800"/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54.77707%</a:t>
            </a:r>
            <a:endParaRPr sz="18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KNN</a:t>
            </a:r>
            <a:endParaRPr sz="1800"/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K = 1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60.50955%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K = 5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64.96815%</a:t>
            </a:r>
            <a:endParaRPr sz="1800"/>
          </a:p>
        </p:txBody>
      </p:sp>
      <p:sp>
        <p:nvSpPr>
          <p:cNvPr id="418" name="Google Shape;418;p42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aphicFrame>
        <p:nvGraphicFramePr>
          <p:cNvPr id="419" name="Google Shape;419;p42"/>
          <p:cNvGraphicFramePr/>
          <p:nvPr/>
        </p:nvGraphicFramePr>
        <p:xfrm>
          <a:off x="2770500" y="135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{4F45375C-90B1-444A-8BC9-927E993F8098}</a:tableStyleId>
              </a:tblPr>
              <a:tblGrid>
                <a:gridCol w="67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LDA</a:t>
                      </a:r>
                      <a:endParaRPr b="1"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48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30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35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44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0" name="Google Shape;420;p42"/>
          <p:cNvGraphicFramePr/>
          <p:nvPr/>
        </p:nvGraphicFramePr>
        <p:xfrm>
          <a:off x="4796625" y="135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{4F45375C-90B1-444A-8BC9-927E993F8098}</a:tableStyleId>
              </a:tblPr>
              <a:tblGrid>
                <a:gridCol w="67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QDA</a:t>
                      </a:r>
                      <a:endParaRPr b="1"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51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39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32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35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1" name="Google Shape;421;p42"/>
          <p:cNvGraphicFramePr/>
          <p:nvPr/>
        </p:nvGraphicFramePr>
        <p:xfrm>
          <a:off x="2770500" y="318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{4F45375C-90B1-444A-8BC9-927E993F8098}</a:tableStyleId>
              </a:tblPr>
              <a:tblGrid>
                <a:gridCol w="67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KNN</a:t>
                      </a:r>
                      <a:endParaRPr b="1"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K = 1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55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34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28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40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2" name="Google Shape;422;p42"/>
          <p:cNvGraphicFramePr/>
          <p:nvPr/>
        </p:nvGraphicFramePr>
        <p:xfrm>
          <a:off x="4796625" y="318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{4F45375C-90B1-444A-8BC9-927E993F8098}</a:tableStyleId>
              </a:tblPr>
              <a:tblGrid>
                <a:gridCol w="67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KNN</a:t>
                      </a:r>
                      <a:endParaRPr b="1"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K = 5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54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26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29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48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Methods: Industry</a:t>
            </a:r>
            <a:endParaRPr/>
          </a:p>
        </p:txBody>
      </p:sp>
      <p:sp>
        <p:nvSpPr>
          <p:cNvPr id="428" name="Google Shape;428;p43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22200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LDA</a:t>
            </a:r>
            <a:endParaRPr sz="1800"/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62.42038%</a:t>
            </a:r>
            <a:endParaRPr sz="18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QDA</a:t>
            </a:r>
            <a:endParaRPr sz="1800"/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61.78344%</a:t>
            </a:r>
            <a:endParaRPr sz="18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KNN</a:t>
            </a:r>
            <a:endParaRPr sz="1800"/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K = 1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60.50955%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K = 5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64.33121%</a:t>
            </a:r>
            <a:endParaRPr sz="1800"/>
          </a:p>
        </p:txBody>
      </p:sp>
      <p:sp>
        <p:nvSpPr>
          <p:cNvPr id="429" name="Google Shape;429;p4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aphicFrame>
        <p:nvGraphicFramePr>
          <p:cNvPr id="430" name="Google Shape;430;p43"/>
          <p:cNvGraphicFramePr/>
          <p:nvPr/>
        </p:nvGraphicFramePr>
        <p:xfrm>
          <a:off x="2770500" y="135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{4F45375C-90B1-444A-8BC9-927E993F8098}</a:tableStyleId>
              </a:tblPr>
              <a:tblGrid>
                <a:gridCol w="67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LDA</a:t>
                      </a:r>
                      <a:endParaRPr b="1"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54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31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28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44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31" name="Google Shape;431;p43"/>
          <p:cNvGraphicFramePr/>
          <p:nvPr/>
        </p:nvGraphicFramePr>
        <p:xfrm>
          <a:off x="4796625" y="135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{4F45375C-90B1-444A-8BC9-927E993F8098}</a:tableStyleId>
              </a:tblPr>
              <a:tblGrid>
                <a:gridCol w="67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QDA</a:t>
                      </a:r>
                      <a:endParaRPr b="1"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60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38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22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37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32" name="Google Shape;432;p43"/>
          <p:cNvGraphicFramePr/>
          <p:nvPr/>
        </p:nvGraphicFramePr>
        <p:xfrm>
          <a:off x="2770500" y="318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{4F45375C-90B1-444A-8BC9-927E993F8098}</a:tableStyleId>
              </a:tblPr>
              <a:tblGrid>
                <a:gridCol w="67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KNN</a:t>
                      </a:r>
                      <a:endParaRPr b="1"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K = 1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53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33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29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42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33" name="Google Shape;433;p43"/>
          <p:cNvGraphicFramePr/>
          <p:nvPr/>
        </p:nvGraphicFramePr>
        <p:xfrm>
          <a:off x="4796625" y="318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{4F45375C-90B1-444A-8BC9-927E993F8098}</a:tableStyleId>
              </a:tblPr>
              <a:tblGrid>
                <a:gridCol w="67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KNN</a:t>
                      </a:r>
                      <a:endParaRPr b="1"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K = 5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52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26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30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49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4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Regression: No Industry</a:t>
            </a:r>
            <a:endParaRPr/>
          </a:p>
        </p:txBody>
      </p:sp>
      <p:sp>
        <p:nvSpPr>
          <p:cNvPr id="439" name="Google Shape;439;p44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28536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Accuracy</a:t>
            </a:r>
            <a:endParaRPr b="1"/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59.87261%</a:t>
            </a:r>
            <a:endParaRPr/>
          </a:p>
        </p:txBody>
      </p:sp>
      <p:sp>
        <p:nvSpPr>
          <p:cNvPr id="440" name="Google Shape;440;p44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441" name="Google Shape;441;p44"/>
          <p:cNvPicPr preferRelativeResize="0"/>
          <p:nvPr/>
        </p:nvPicPr>
        <p:blipFill rotWithShape="1">
          <a:blip r:embed="rId3">
            <a:alphaModFix/>
          </a:blip>
          <a:srcRect t="5172" r="53609" b="52148"/>
          <a:stretch/>
        </p:blipFill>
        <p:spPr>
          <a:xfrm>
            <a:off x="1399087" y="2638075"/>
            <a:ext cx="4410525" cy="23273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2" name="Google Shape;442;p44"/>
          <p:cNvGraphicFramePr/>
          <p:nvPr/>
        </p:nvGraphicFramePr>
        <p:xfrm>
          <a:off x="4238025" y="130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{4F45375C-90B1-444A-8BC9-927E993F8098}</a:tableStyleId>
              </a:tblPr>
              <a:tblGrid>
                <a:gridCol w="62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No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5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Regression: No Industry</a:t>
            </a:r>
            <a:endParaRPr/>
          </a:p>
        </p:txBody>
      </p:sp>
      <p:sp>
        <p:nvSpPr>
          <p:cNvPr id="448" name="Google Shape;448;p45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aphicFrame>
        <p:nvGraphicFramePr>
          <p:cNvPr id="449" name="Google Shape;449;p45"/>
          <p:cNvGraphicFramePr/>
          <p:nvPr/>
        </p:nvGraphicFramePr>
        <p:xfrm>
          <a:off x="2075850" y="186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{4F45375C-90B1-444A-8BC9-927E993F8098}</a:tableStyleId>
              </a:tblPr>
              <a:tblGrid>
                <a:gridCol w="152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Ridge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Coefficients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Intercept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 0.8972270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Ethnicity (cauc)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0.4511977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Experience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0.0492280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Special (yes)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0.6192874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Reqeduc (yes)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 0.1183023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6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Regression: Industry</a:t>
            </a:r>
            <a:endParaRPr/>
          </a:p>
        </p:txBody>
      </p:sp>
      <p:sp>
        <p:nvSpPr>
          <p:cNvPr id="455" name="Google Shape;455;p46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28536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Accuracy</a:t>
            </a:r>
            <a:endParaRPr b="1"/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63.69427%</a:t>
            </a:r>
            <a:endParaRPr/>
          </a:p>
        </p:txBody>
      </p:sp>
      <p:sp>
        <p:nvSpPr>
          <p:cNvPr id="456" name="Google Shape;456;p46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457" name="Google Shape;457;p46"/>
          <p:cNvGraphicFramePr/>
          <p:nvPr/>
        </p:nvGraphicFramePr>
        <p:xfrm>
          <a:off x="4669525" y="1278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{4F45375C-90B1-444A-8BC9-927E993F8098}</a:tableStyleId>
              </a:tblPr>
              <a:tblGrid>
                <a:gridCol w="69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No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58" name="Google Shape;458;p46"/>
          <p:cNvPicPr preferRelativeResize="0"/>
          <p:nvPr/>
        </p:nvPicPr>
        <p:blipFill rotWithShape="1">
          <a:blip r:embed="rId3">
            <a:alphaModFix/>
          </a:blip>
          <a:srcRect t="4543" r="53416" b="52351"/>
          <a:stretch/>
        </p:blipFill>
        <p:spPr>
          <a:xfrm>
            <a:off x="1619125" y="2589475"/>
            <a:ext cx="3970450" cy="23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Regression: Industry</a:t>
            </a:r>
            <a:endParaRPr/>
          </a:p>
        </p:txBody>
      </p:sp>
      <p:sp>
        <p:nvSpPr>
          <p:cNvPr id="464" name="Google Shape;464;p47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aphicFrame>
        <p:nvGraphicFramePr>
          <p:cNvPr id="465" name="Google Shape;465;p47"/>
          <p:cNvGraphicFramePr/>
          <p:nvPr/>
        </p:nvGraphicFramePr>
        <p:xfrm>
          <a:off x="550500" y="151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{4F45375C-90B1-444A-8BC9-927E993F8098}</a:tableStyleId>
              </a:tblPr>
              <a:tblGrid>
                <a:gridCol w="152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Ridge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Coefficients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Intercept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 0.46743944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Ethnicity (cauc)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0.30914913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Experience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0.03065452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Special (yes)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0.56394817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Reqeduc (yes)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 0.53606360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Honors (yes)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0.58931603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66" name="Google Shape;466;p47"/>
          <p:cNvGraphicFramePr/>
          <p:nvPr/>
        </p:nvGraphicFramePr>
        <p:xfrm>
          <a:off x="3607500" y="151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{4F45375C-90B1-444A-8BC9-927E993F8098}</a:tableStyleId>
              </a:tblPr>
              <a:tblGrid>
                <a:gridCol w="152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Ridge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Coefficients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Reqcomp (yes)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 0.35486429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Industry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Finance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Insurance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Real Estate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 0.24239488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Industry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Health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Education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Social Services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0.33985341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8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LASSO: No Industry</a:t>
            </a:r>
            <a:endParaRPr/>
          </a:p>
        </p:txBody>
      </p:sp>
      <p:sp>
        <p:nvSpPr>
          <p:cNvPr id="472" name="Google Shape;472;p48"/>
          <p:cNvSpPr txBox="1">
            <a:spLocks noGrp="1"/>
          </p:cNvSpPr>
          <p:nvPr>
            <p:ph type="body" idx="2"/>
          </p:nvPr>
        </p:nvSpPr>
        <p:spPr>
          <a:xfrm>
            <a:off x="550500" y="1429925"/>
            <a:ext cx="2853600" cy="8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Accuracy</a:t>
            </a:r>
            <a:endParaRPr b="1"/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59.87261%</a:t>
            </a:r>
            <a:endParaRPr/>
          </a:p>
        </p:txBody>
      </p:sp>
      <p:sp>
        <p:nvSpPr>
          <p:cNvPr id="473" name="Google Shape;473;p48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aphicFrame>
        <p:nvGraphicFramePr>
          <p:cNvPr id="474" name="Google Shape;474;p48"/>
          <p:cNvGraphicFramePr/>
          <p:nvPr/>
        </p:nvGraphicFramePr>
        <p:xfrm>
          <a:off x="4238025" y="130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{4F45375C-90B1-444A-8BC9-927E993F8098}</a:tableStyleId>
              </a:tblPr>
              <a:tblGrid>
                <a:gridCol w="62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No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75" name="Google Shape;475;p48"/>
          <p:cNvPicPr preferRelativeResize="0"/>
          <p:nvPr/>
        </p:nvPicPr>
        <p:blipFill rotWithShape="1">
          <a:blip r:embed="rId3">
            <a:alphaModFix/>
          </a:blip>
          <a:srcRect l="48725" t="4878" b="52702"/>
          <a:stretch/>
        </p:blipFill>
        <p:spPr>
          <a:xfrm>
            <a:off x="1585500" y="2721125"/>
            <a:ext cx="4037701" cy="22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9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LASSO: No Industry</a:t>
            </a:r>
            <a:endParaRPr/>
          </a:p>
        </p:txBody>
      </p:sp>
      <p:sp>
        <p:nvSpPr>
          <p:cNvPr id="481" name="Google Shape;481;p49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aphicFrame>
        <p:nvGraphicFramePr>
          <p:cNvPr id="482" name="Google Shape;482;p49"/>
          <p:cNvGraphicFramePr/>
          <p:nvPr/>
        </p:nvGraphicFramePr>
        <p:xfrm>
          <a:off x="1845100" y="162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{4F45375C-90B1-444A-8BC9-927E993F8098}</a:tableStyleId>
              </a:tblPr>
              <a:tblGrid>
                <a:gridCol w="175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Ridge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Coefficients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Intercept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 0.84673040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Ethnicity (cauc)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0.40982207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Experience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0.04588278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Special (yes)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0.59580626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Reqeduc (yes)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0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LASSO: Industry</a:t>
            </a:r>
            <a:endParaRPr/>
          </a:p>
        </p:txBody>
      </p:sp>
      <p:sp>
        <p:nvSpPr>
          <p:cNvPr id="488" name="Google Shape;488;p50"/>
          <p:cNvSpPr txBox="1">
            <a:spLocks noGrp="1"/>
          </p:cNvSpPr>
          <p:nvPr>
            <p:ph type="body" idx="2"/>
          </p:nvPr>
        </p:nvSpPr>
        <p:spPr>
          <a:xfrm>
            <a:off x="550500" y="1429925"/>
            <a:ext cx="2853600" cy="8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Accuracy</a:t>
            </a:r>
            <a:endParaRPr b="1"/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64.33121%</a:t>
            </a:r>
            <a:endParaRPr/>
          </a:p>
        </p:txBody>
      </p:sp>
      <p:sp>
        <p:nvSpPr>
          <p:cNvPr id="489" name="Google Shape;489;p50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aphicFrame>
        <p:nvGraphicFramePr>
          <p:cNvPr id="490" name="Google Shape;490;p50"/>
          <p:cNvGraphicFramePr/>
          <p:nvPr/>
        </p:nvGraphicFramePr>
        <p:xfrm>
          <a:off x="4238025" y="130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{4F45375C-90B1-444A-8BC9-927E993F8098}</a:tableStyleId>
              </a:tblPr>
              <a:tblGrid>
                <a:gridCol w="62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No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91" name="Google Shape;491;p50"/>
          <p:cNvPicPr preferRelativeResize="0"/>
          <p:nvPr/>
        </p:nvPicPr>
        <p:blipFill rotWithShape="1">
          <a:blip r:embed="rId3">
            <a:alphaModFix/>
          </a:blip>
          <a:srcRect l="49288" t="5301" r="3277" b="52990"/>
          <a:stretch/>
        </p:blipFill>
        <p:spPr>
          <a:xfrm>
            <a:off x="1729100" y="2638075"/>
            <a:ext cx="3750500" cy="22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5"/>
          <p:cNvGrpSpPr/>
          <p:nvPr/>
        </p:nvGrpSpPr>
        <p:grpSpPr>
          <a:xfrm>
            <a:off x="355397" y="443276"/>
            <a:ext cx="963224" cy="712819"/>
            <a:chOff x="5255200" y="3006475"/>
            <a:chExt cx="511700" cy="378575"/>
          </a:xfrm>
        </p:grpSpPr>
        <p:sp>
          <p:nvSpPr>
            <p:cNvPr id="163" name="Google Shape;163;p1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65" name="Google Shape;165;p15"/>
          <p:cNvSpPr txBox="1">
            <a:spLocks noGrp="1"/>
          </p:cNvSpPr>
          <p:nvPr>
            <p:ph type="title"/>
          </p:nvPr>
        </p:nvSpPr>
        <p:spPr>
          <a:xfrm>
            <a:off x="1376450" y="759800"/>
            <a:ext cx="52818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</a:t>
            </a:r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Vincent Arel-Bundock’s Github projects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R datasets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4870 rows x 23 columns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Applicants’ resumes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Job requirements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Type of job</a:t>
            </a:r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68" name="Google Shape;168;p15"/>
          <p:cNvGrpSpPr/>
          <p:nvPr/>
        </p:nvGrpSpPr>
        <p:grpSpPr>
          <a:xfrm>
            <a:off x="5499320" y="1810373"/>
            <a:ext cx="1411652" cy="1522765"/>
            <a:chOff x="5160050" y="1011207"/>
            <a:chExt cx="592758" cy="720086"/>
          </a:xfrm>
        </p:grpSpPr>
        <p:sp>
          <p:nvSpPr>
            <p:cNvPr id="169" name="Google Shape;169;p15"/>
            <p:cNvSpPr/>
            <p:nvPr/>
          </p:nvSpPr>
          <p:spPr>
            <a:xfrm>
              <a:off x="5266183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5468823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5471711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5358839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160050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5164141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15"/>
          <p:cNvGrpSpPr/>
          <p:nvPr/>
        </p:nvGrpSpPr>
        <p:grpSpPr>
          <a:xfrm rot="-1050985" flipH="1">
            <a:off x="4599949" y="2119341"/>
            <a:ext cx="1796692" cy="1866162"/>
            <a:chOff x="3955900" y="2984500"/>
            <a:chExt cx="414000" cy="422525"/>
          </a:xfrm>
        </p:grpSpPr>
        <p:sp>
          <p:nvSpPr>
            <p:cNvPr id="176" name="Google Shape;176;p15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1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LASSO: Industry</a:t>
            </a:r>
            <a:endParaRPr/>
          </a:p>
        </p:txBody>
      </p:sp>
      <p:sp>
        <p:nvSpPr>
          <p:cNvPr id="497" name="Google Shape;497;p51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graphicFrame>
        <p:nvGraphicFramePr>
          <p:cNvPr id="498" name="Google Shape;498;p51"/>
          <p:cNvGraphicFramePr/>
          <p:nvPr/>
        </p:nvGraphicFramePr>
        <p:xfrm>
          <a:off x="550500" y="151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{4F45375C-90B1-444A-8BC9-927E993F8098}</a:tableStyleId>
              </a:tblPr>
              <a:tblGrid>
                <a:gridCol w="152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LASSO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Coefficients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Intercept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 0.59813958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Ethnicity (cauc)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0.34333831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Experience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0.03385181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Special (yes)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0.69530054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Reqeduc (yes)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 0.60125455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Honors (yes)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0.62044904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99" name="Google Shape;499;p51"/>
          <p:cNvGraphicFramePr/>
          <p:nvPr/>
        </p:nvGraphicFramePr>
        <p:xfrm>
          <a:off x="3607500" y="151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{4F45375C-90B1-444A-8BC9-927E993F8098}</a:tableStyleId>
              </a:tblPr>
              <a:tblGrid>
                <a:gridCol w="152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LASSO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Coefficients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Reqcomp (yes)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 0.40395699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Industry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Finance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Insurance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Real Estate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 0.12613050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Industry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Health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Education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Social Services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0.39792262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2"/>
          <p:cNvSpPr txBox="1">
            <a:spLocks noGrp="1"/>
          </p:cNvSpPr>
          <p:nvPr>
            <p:ph type="title" idx="4294967295"/>
          </p:nvPr>
        </p:nvSpPr>
        <p:spPr>
          <a:xfrm>
            <a:off x="550500" y="759800"/>
            <a:ext cx="42528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Classification Accuracy</a:t>
            </a:r>
            <a:endParaRPr/>
          </a:p>
        </p:txBody>
      </p:sp>
      <p:sp>
        <p:nvSpPr>
          <p:cNvPr id="505" name="Google Shape;505;p52"/>
          <p:cNvSpPr txBox="1">
            <a:spLocks noGrp="1"/>
          </p:cNvSpPr>
          <p:nvPr>
            <p:ph type="sldNum" idx="12"/>
          </p:nvPr>
        </p:nvSpPr>
        <p:spPr>
          <a:xfrm>
            <a:off x="8556125" y="4688650"/>
            <a:ext cx="35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506" name="Google Shape;506;p52"/>
          <p:cNvSpPr/>
          <p:nvPr/>
        </p:nvSpPr>
        <p:spPr>
          <a:xfrm>
            <a:off x="550500" y="1466075"/>
            <a:ext cx="3399900" cy="14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rPr>
              <a:t>Without Industry</a:t>
            </a:r>
            <a:endParaRPr b="1">
              <a:solidFill>
                <a:schemeClr val="dk1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rPr>
              <a:t>KNN, K = 5</a:t>
            </a:r>
            <a:endParaRPr>
              <a:solidFill>
                <a:schemeClr val="dk1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 Cycle"/>
              <a:buChar char="●"/>
            </a:pPr>
            <a:r>
              <a:rPr lang="en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rPr>
              <a:t>64.33121%</a:t>
            </a:r>
            <a:endParaRPr>
              <a:solidFill>
                <a:schemeClr val="dk1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507" name="Google Shape;507;p52"/>
          <p:cNvSpPr/>
          <p:nvPr/>
        </p:nvSpPr>
        <p:spPr>
          <a:xfrm>
            <a:off x="550500" y="3039445"/>
            <a:ext cx="3399900" cy="14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rPr>
              <a:t>64.33121%</a:t>
            </a:r>
            <a:endParaRPr>
              <a:solidFill>
                <a:schemeClr val="dk1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 Cycle"/>
              <a:buChar char="●"/>
            </a:pPr>
            <a:r>
              <a:rPr lang="en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rPr>
              <a:t>KNN, K = 5</a:t>
            </a:r>
            <a:endParaRPr>
              <a:solidFill>
                <a:schemeClr val="dk1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 Cycle"/>
              <a:buChar char="●"/>
            </a:pPr>
            <a:r>
              <a:rPr lang="en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rPr>
              <a:t>LASSO</a:t>
            </a:r>
            <a:endParaRPr sz="1800">
              <a:solidFill>
                <a:schemeClr val="dk1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rPr>
              <a:t>With Industry</a:t>
            </a:r>
            <a:endParaRPr>
              <a:solidFill>
                <a:schemeClr val="dk1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508" name="Google Shape;508;p52"/>
          <p:cNvSpPr/>
          <p:nvPr/>
        </p:nvSpPr>
        <p:spPr>
          <a:xfrm>
            <a:off x="2861649" y="1801585"/>
            <a:ext cx="2162700" cy="2162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52"/>
          <p:cNvSpPr/>
          <p:nvPr/>
        </p:nvSpPr>
        <p:spPr>
          <a:xfrm rot="-5400000">
            <a:off x="2861649" y="1958639"/>
            <a:ext cx="2162700" cy="2162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52"/>
          <p:cNvSpPr/>
          <p:nvPr/>
        </p:nvSpPr>
        <p:spPr>
          <a:xfrm>
            <a:off x="3363240" y="3303302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11" name="Google Shape;511;p52"/>
          <p:cNvSpPr/>
          <p:nvPr/>
        </p:nvSpPr>
        <p:spPr>
          <a:xfrm>
            <a:off x="3361692" y="2311889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12" name="Google Shape;512;p52"/>
          <p:cNvSpPr txBox="1">
            <a:spLocks noGrp="1"/>
          </p:cNvSpPr>
          <p:nvPr>
            <p:ph type="body" idx="4294967295"/>
          </p:nvPr>
        </p:nvSpPr>
        <p:spPr>
          <a:xfrm>
            <a:off x="4235950" y="1466075"/>
            <a:ext cx="3347100" cy="12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Same percentage</a:t>
            </a:r>
            <a:endParaRPr sz="2000"/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Industry not as important as expected</a:t>
            </a:r>
            <a:endParaRPr sz="2000"/>
          </a:p>
        </p:txBody>
      </p:sp>
      <p:sp>
        <p:nvSpPr>
          <p:cNvPr id="513" name="Google Shape;513;p52"/>
          <p:cNvSpPr/>
          <p:nvPr/>
        </p:nvSpPr>
        <p:spPr>
          <a:xfrm>
            <a:off x="5024356" y="599491"/>
            <a:ext cx="574828" cy="55660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3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Rankings: No Industry</a:t>
            </a:r>
            <a:endParaRPr/>
          </a:p>
        </p:txBody>
      </p:sp>
      <p:sp>
        <p:nvSpPr>
          <p:cNvPr id="519" name="Google Shape;519;p53"/>
          <p:cNvSpPr txBox="1">
            <a:spLocks noGrp="1"/>
          </p:cNvSpPr>
          <p:nvPr>
            <p:ph type="body" idx="1"/>
          </p:nvPr>
        </p:nvSpPr>
        <p:spPr>
          <a:xfrm>
            <a:off x="550563" y="1453525"/>
            <a:ext cx="2853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/>
              <a:t>KNN, K = 5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64.96815%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/>
              <a:t>KNN, K = 1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60.50955%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/>
              <a:t>Ridge Regression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59.87261%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800"/>
          </a:p>
        </p:txBody>
      </p:sp>
      <p:sp>
        <p:nvSpPr>
          <p:cNvPr id="520" name="Google Shape;520;p53"/>
          <p:cNvSpPr txBox="1">
            <a:spLocks noGrp="1"/>
          </p:cNvSpPr>
          <p:nvPr>
            <p:ph type="body" idx="2"/>
          </p:nvPr>
        </p:nvSpPr>
        <p:spPr>
          <a:xfrm>
            <a:off x="3804535" y="1453525"/>
            <a:ext cx="2853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/>
              <a:t>LASSO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59.87261%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/>
              <a:t>LDA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58.59873%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/>
              <a:t>QDA</a:t>
            </a:r>
            <a:endParaRPr/>
          </a:p>
          <a:p>
            <a:pPr marL="914400" lvl="1" indent="-355600" algn="l" rtl="0">
              <a:spcBef>
                <a:spcPts val="800"/>
              </a:spcBef>
              <a:spcAft>
                <a:spcPts val="800"/>
              </a:spcAft>
              <a:buSzPts val="2000"/>
              <a:buChar char="➢"/>
            </a:pPr>
            <a:r>
              <a:rPr lang="en"/>
              <a:t>54.77707%</a:t>
            </a:r>
            <a:endParaRPr sz="2200"/>
          </a:p>
        </p:txBody>
      </p:sp>
      <p:sp>
        <p:nvSpPr>
          <p:cNvPr id="521" name="Google Shape;521;p5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pSp>
        <p:nvGrpSpPr>
          <p:cNvPr id="522" name="Google Shape;522;p53"/>
          <p:cNvGrpSpPr/>
          <p:nvPr/>
        </p:nvGrpSpPr>
        <p:grpSpPr>
          <a:xfrm>
            <a:off x="4705924" y="418505"/>
            <a:ext cx="1050808" cy="737600"/>
            <a:chOff x="4305576" y="5664627"/>
            <a:chExt cx="742883" cy="594312"/>
          </a:xfrm>
        </p:grpSpPr>
        <p:sp>
          <p:nvSpPr>
            <p:cNvPr id="523" name="Google Shape;523;p53"/>
            <p:cNvSpPr/>
            <p:nvPr/>
          </p:nvSpPr>
          <p:spPr>
            <a:xfrm>
              <a:off x="4305576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53"/>
            <p:cNvSpPr/>
            <p:nvPr/>
          </p:nvSpPr>
          <p:spPr>
            <a:xfrm>
              <a:off x="4490740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53"/>
            <p:cNvSpPr/>
            <p:nvPr/>
          </p:nvSpPr>
          <p:spPr>
            <a:xfrm>
              <a:off x="4676589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53"/>
            <p:cNvSpPr/>
            <p:nvPr/>
          </p:nvSpPr>
          <p:spPr>
            <a:xfrm>
              <a:off x="4862266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53"/>
            <p:cNvSpPr/>
            <p:nvPr/>
          </p:nvSpPr>
          <p:spPr>
            <a:xfrm>
              <a:off x="4305576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53"/>
            <p:cNvSpPr/>
            <p:nvPr/>
          </p:nvSpPr>
          <p:spPr>
            <a:xfrm>
              <a:off x="4490740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53"/>
            <p:cNvSpPr/>
            <p:nvPr/>
          </p:nvSpPr>
          <p:spPr>
            <a:xfrm>
              <a:off x="4810461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53"/>
            <p:cNvSpPr/>
            <p:nvPr/>
          </p:nvSpPr>
          <p:spPr>
            <a:xfrm>
              <a:off x="4676589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4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Rankings: Industry</a:t>
            </a:r>
            <a:endParaRPr/>
          </a:p>
        </p:txBody>
      </p:sp>
      <p:sp>
        <p:nvSpPr>
          <p:cNvPr id="536" name="Google Shape;536;p54"/>
          <p:cNvSpPr txBox="1">
            <a:spLocks noGrp="1"/>
          </p:cNvSpPr>
          <p:nvPr>
            <p:ph type="body" idx="1"/>
          </p:nvPr>
        </p:nvSpPr>
        <p:spPr>
          <a:xfrm>
            <a:off x="550563" y="1453525"/>
            <a:ext cx="2853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/>
              <a:t>KNN, K = 5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64.33121%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/>
              <a:t>LASSO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64.33121%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/>
              <a:t>Ridge Regression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63.69427%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800"/>
          </a:p>
        </p:txBody>
      </p:sp>
      <p:sp>
        <p:nvSpPr>
          <p:cNvPr id="537" name="Google Shape;537;p54"/>
          <p:cNvSpPr txBox="1">
            <a:spLocks noGrp="1"/>
          </p:cNvSpPr>
          <p:nvPr>
            <p:ph type="body" idx="2"/>
          </p:nvPr>
        </p:nvSpPr>
        <p:spPr>
          <a:xfrm>
            <a:off x="3804535" y="1453525"/>
            <a:ext cx="2853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/>
              <a:t>LDA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62.42038%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/>
              <a:t>QDA</a:t>
            </a:r>
            <a:endParaRPr/>
          </a:p>
          <a:p>
            <a:pPr marL="914400" lvl="1" indent="-355600" algn="l" rtl="0">
              <a:spcBef>
                <a:spcPts val="80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61.78344%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/>
              <a:t>KNN, K = 1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60.50955%</a:t>
            </a:r>
            <a:endParaRPr/>
          </a:p>
        </p:txBody>
      </p:sp>
      <p:sp>
        <p:nvSpPr>
          <p:cNvPr id="538" name="Google Shape;538;p54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pSp>
        <p:nvGrpSpPr>
          <p:cNvPr id="539" name="Google Shape;539;p54"/>
          <p:cNvGrpSpPr/>
          <p:nvPr/>
        </p:nvGrpSpPr>
        <p:grpSpPr>
          <a:xfrm>
            <a:off x="4705924" y="418505"/>
            <a:ext cx="1050808" cy="737600"/>
            <a:chOff x="4305576" y="5664627"/>
            <a:chExt cx="742883" cy="594312"/>
          </a:xfrm>
        </p:grpSpPr>
        <p:sp>
          <p:nvSpPr>
            <p:cNvPr id="540" name="Google Shape;540;p54"/>
            <p:cNvSpPr/>
            <p:nvPr/>
          </p:nvSpPr>
          <p:spPr>
            <a:xfrm>
              <a:off x="4305576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54"/>
            <p:cNvSpPr/>
            <p:nvPr/>
          </p:nvSpPr>
          <p:spPr>
            <a:xfrm>
              <a:off x="4490740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54"/>
            <p:cNvSpPr/>
            <p:nvPr/>
          </p:nvSpPr>
          <p:spPr>
            <a:xfrm>
              <a:off x="4676589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54"/>
            <p:cNvSpPr/>
            <p:nvPr/>
          </p:nvSpPr>
          <p:spPr>
            <a:xfrm>
              <a:off x="4862266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4"/>
            <p:cNvSpPr/>
            <p:nvPr/>
          </p:nvSpPr>
          <p:spPr>
            <a:xfrm>
              <a:off x="4305576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54"/>
            <p:cNvSpPr/>
            <p:nvPr/>
          </p:nvSpPr>
          <p:spPr>
            <a:xfrm>
              <a:off x="4490740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54"/>
            <p:cNvSpPr/>
            <p:nvPr/>
          </p:nvSpPr>
          <p:spPr>
            <a:xfrm>
              <a:off x="4810461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54"/>
            <p:cNvSpPr/>
            <p:nvPr/>
          </p:nvSpPr>
          <p:spPr>
            <a:xfrm>
              <a:off x="4676589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5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53" name="Google Shape;553;p55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2853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Best Accuracy Rate</a:t>
            </a:r>
            <a:endParaRPr b="1"/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KNN, K = 5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With or without industry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/>
              <a:t>Best RSS</a:t>
            </a:r>
            <a:endParaRPr b="1"/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With Industry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554" name="Google Shape;554;p55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555" name="Google Shape;555;p55"/>
          <p:cNvSpPr txBox="1">
            <a:spLocks noGrp="1"/>
          </p:cNvSpPr>
          <p:nvPr>
            <p:ph type="body" idx="2"/>
          </p:nvPr>
        </p:nvSpPr>
        <p:spPr>
          <a:xfrm>
            <a:off x="3804472" y="1353950"/>
            <a:ext cx="2853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Improvements?</a:t>
            </a:r>
            <a:endParaRPr b="1"/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Minimum variable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Problems in code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Too many lvls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Further explore Best Subset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Find best fits with the limitations</a:t>
            </a:r>
            <a:endParaRPr/>
          </a:p>
        </p:txBody>
      </p:sp>
      <p:grpSp>
        <p:nvGrpSpPr>
          <p:cNvPr id="556" name="Google Shape;556;p55"/>
          <p:cNvGrpSpPr/>
          <p:nvPr/>
        </p:nvGrpSpPr>
        <p:grpSpPr>
          <a:xfrm>
            <a:off x="2374183" y="528599"/>
            <a:ext cx="769534" cy="627501"/>
            <a:chOff x="3918650" y="293075"/>
            <a:chExt cx="488500" cy="412775"/>
          </a:xfrm>
        </p:grpSpPr>
        <p:sp>
          <p:nvSpPr>
            <p:cNvPr id="557" name="Google Shape;557;p55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8" name="Google Shape;558;p5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9" name="Google Shape;559;p5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6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65" name="Google Shape;565;p56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Special thanks to all the people who made and released these resources for free:</a:t>
            </a:r>
            <a:endParaRPr sz="1600" dirty="0"/>
          </a:p>
          <a:p>
            <a:pPr marL="457200" lvl="0" indent="-3238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Char char="▸"/>
            </a:pPr>
            <a:r>
              <a:rPr lang="en" sz="1600" dirty="0"/>
              <a:t>Presentation template by </a:t>
            </a:r>
            <a:r>
              <a:rPr lang="en" sz="1600" u="sng" dirty="0">
                <a:solidFill>
                  <a:schemeClr val="hlink"/>
                </a:solidFill>
                <a:hlinkClick r:id="rId3"/>
              </a:rPr>
              <a:t>SlidesCarnival</a:t>
            </a:r>
            <a:endParaRPr sz="16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en" sz="1600" dirty="0"/>
              <a:t>Photographs by </a:t>
            </a:r>
            <a:r>
              <a:rPr lang="en" sz="1600" u="sng" dirty="0">
                <a:solidFill>
                  <a:schemeClr val="hlink"/>
                </a:solidFill>
                <a:hlinkClick r:id="rId4"/>
              </a:rPr>
              <a:t>Unsplash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Bertrand, M. and Mullainathan, S. (2003). </a:t>
            </a:r>
            <a:r>
              <a:rPr lang="en" sz="1600" i="1" dirty="0">
                <a:solidFill>
                  <a:srgbClr val="000000"/>
                </a:solidFill>
              </a:rPr>
              <a:t>Are Emily and Greg More </a:t>
            </a:r>
            <a:endParaRPr sz="1600" i="1" dirty="0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i="1" dirty="0">
                <a:solidFill>
                  <a:srgbClr val="000000"/>
                </a:solidFill>
              </a:rPr>
              <a:t>Employable than Lakisha and Jamal? A Field Experiment on Labor </a:t>
            </a:r>
            <a:endParaRPr sz="1600" i="1" dirty="0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i="1" dirty="0">
                <a:solidFill>
                  <a:srgbClr val="000000"/>
                </a:solidFill>
              </a:rPr>
              <a:t>Market Discrimination</a:t>
            </a:r>
            <a:r>
              <a:rPr lang="en" sz="1600" dirty="0">
                <a:solidFill>
                  <a:srgbClr val="000000"/>
                </a:solidFill>
              </a:rPr>
              <a:t> (Working Paper No. 9873). National Bureau of</a:t>
            </a:r>
            <a:endParaRPr sz="1600" dirty="0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Economic Research. http://www.nber.org/papers/w9873</a:t>
            </a:r>
            <a:endParaRPr sz="1600" dirty="0"/>
          </a:p>
        </p:txBody>
      </p:sp>
      <p:sp>
        <p:nvSpPr>
          <p:cNvPr id="566" name="Google Shape;566;p56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Origins</a:t>
            </a:r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The National Bureau of Economic Research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Working Papers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i="1"/>
              <a:t>Are Emily and Greg More Employable than Lakisha and Jamal? A Field Experiment on Labor Market Discrimination</a:t>
            </a:r>
            <a:endParaRPr i="1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Marianne Bertrand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Sendhil Mullainathan</a:t>
            </a:r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Experiment</a:t>
            </a:r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Send 4,870 fictitious resumes to job adverts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Randomly assigned a name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Caucasian or African-American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Which ones got a call back</a:t>
            </a:r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>
            <a:spLocks noGrp="1"/>
          </p:cNvSpPr>
          <p:nvPr>
            <p:ph type="body" idx="1"/>
          </p:nvPr>
        </p:nvSpPr>
        <p:spPr>
          <a:xfrm>
            <a:off x="1030663" y="1529125"/>
            <a:ext cx="4879500" cy="29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Was the name the main reason for not receiving a call back, or were there other factors affecting it?</a:t>
            </a:r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ldNum" idx="12"/>
          </p:nvPr>
        </p:nvSpPr>
        <p:spPr>
          <a:xfrm>
            <a:off x="8520650" y="4688650"/>
            <a:ext cx="3948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Classification</a:t>
            </a:r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Find a model that can provide the most accurate prediction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Response variable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Call back</a:t>
            </a:r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0"/>
          <p:cNvGrpSpPr/>
          <p:nvPr/>
        </p:nvGrpSpPr>
        <p:grpSpPr>
          <a:xfrm>
            <a:off x="-1269508" y="-1275625"/>
            <a:ext cx="3783360" cy="3705187"/>
            <a:chOff x="-897498" y="927100"/>
            <a:chExt cx="5011737" cy="5016500"/>
          </a:xfrm>
        </p:grpSpPr>
        <p:sp>
          <p:nvSpPr>
            <p:cNvPr id="210" name="Google Shape;210;p20"/>
            <p:cNvSpPr/>
            <p:nvPr/>
          </p:nvSpPr>
          <p:spPr>
            <a:xfrm>
              <a:off x="-538723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172505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-897498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Google Shape;213;p20"/>
          <p:cNvGrpSpPr/>
          <p:nvPr/>
        </p:nvGrpSpPr>
        <p:grpSpPr>
          <a:xfrm>
            <a:off x="2220722" y="978403"/>
            <a:ext cx="4702556" cy="4165043"/>
            <a:chOff x="2583325" y="2972875"/>
            <a:chExt cx="462850" cy="445750"/>
          </a:xfrm>
        </p:grpSpPr>
        <p:sp>
          <p:nvSpPr>
            <p:cNvPr id="214" name="Google Shape;214;p2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16" name="Google Shape;216;p20"/>
          <p:cNvSpPr txBox="1">
            <a:spLocks noGrp="1"/>
          </p:cNvSpPr>
          <p:nvPr>
            <p:ph type="ctrTitle" idx="4294967295"/>
          </p:nvPr>
        </p:nvSpPr>
        <p:spPr>
          <a:xfrm>
            <a:off x="2865451" y="1635753"/>
            <a:ext cx="3413100" cy="1872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Data Visualization</a:t>
            </a:r>
            <a:endParaRPr sz="5800"/>
          </a:p>
        </p:txBody>
      </p:sp>
      <p:sp>
        <p:nvSpPr>
          <p:cNvPr id="217" name="Google Shape;217;p20"/>
          <p:cNvSpPr txBox="1">
            <a:spLocks noGrp="1"/>
          </p:cNvSpPr>
          <p:nvPr>
            <p:ph type="sldNum" idx="12"/>
          </p:nvPr>
        </p:nvSpPr>
        <p:spPr>
          <a:xfrm>
            <a:off x="8556125" y="4688650"/>
            <a:ext cx="35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18" name="Google Shape;218;p20"/>
          <p:cNvGrpSpPr/>
          <p:nvPr/>
        </p:nvGrpSpPr>
        <p:grpSpPr>
          <a:xfrm>
            <a:off x="720002" y="3332648"/>
            <a:ext cx="927573" cy="550314"/>
            <a:chOff x="3241525" y="3039450"/>
            <a:chExt cx="494600" cy="312625"/>
          </a:xfrm>
        </p:grpSpPr>
        <p:sp>
          <p:nvSpPr>
            <p:cNvPr id="219" name="Google Shape;219;p20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21" name="Google Shape;221;p20"/>
          <p:cNvGrpSpPr/>
          <p:nvPr/>
        </p:nvGrpSpPr>
        <p:grpSpPr>
          <a:xfrm rot="-1050985" flipH="1">
            <a:off x="162424" y="2957591"/>
            <a:ext cx="1796692" cy="1866162"/>
            <a:chOff x="3955900" y="2984500"/>
            <a:chExt cx="414000" cy="422525"/>
          </a:xfrm>
        </p:grpSpPr>
        <p:sp>
          <p:nvSpPr>
            <p:cNvPr id="222" name="Google Shape;222;p2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Jessica template">
  <a:themeElements>
    <a:clrScheme name="Custom 347">
      <a:dk1>
        <a:srgbClr val="062133"/>
      </a:dk1>
      <a:lt1>
        <a:srgbClr val="FFFFFF"/>
      </a:lt1>
      <a:dk2>
        <a:srgbClr val="878E92"/>
      </a:dk2>
      <a:lt2>
        <a:srgbClr val="E9EEF0"/>
      </a:lt2>
      <a:accent1>
        <a:srgbClr val="0DB8CC"/>
      </a:accent1>
      <a:accent2>
        <a:srgbClr val="FFA604"/>
      </a:accent2>
      <a:accent3>
        <a:srgbClr val="00799E"/>
      </a:accent3>
      <a:accent4>
        <a:srgbClr val="32E4C8"/>
      </a:accent4>
      <a:accent5>
        <a:srgbClr val="FFD104"/>
      </a:accent5>
      <a:accent6>
        <a:srgbClr val="2EC9FF"/>
      </a:accent6>
      <a:hlink>
        <a:srgbClr val="00799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1208</Words>
  <Application>Microsoft Office PowerPoint</Application>
  <PresentationFormat>On-screen Show (16:9)</PresentationFormat>
  <Paragraphs>568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Oswald</vt:lpstr>
      <vt:lpstr>Arial</vt:lpstr>
      <vt:lpstr>Calibri</vt:lpstr>
      <vt:lpstr>News Cycle</vt:lpstr>
      <vt:lpstr>Jessica template</vt:lpstr>
      <vt:lpstr>What’s in a Name?</vt:lpstr>
      <vt:lpstr>1. The Dataset</vt:lpstr>
      <vt:lpstr>PowerPoint Presentation</vt:lpstr>
      <vt:lpstr>About the Data</vt:lpstr>
      <vt:lpstr>The Origins</vt:lpstr>
      <vt:lpstr>The Experiment</vt:lpstr>
      <vt:lpstr>PowerPoint Presentation</vt:lpstr>
      <vt:lpstr>Goal: Classification</vt:lpstr>
      <vt:lpstr>Data Visualization</vt:lpstr>
      <vt:lpstr>Resume Names</vt:lpstr>
      <vt:lpstr>PowerPoint Presentation</vt:lpstr>
      <vt:lpstr>PowerPoint Presentation</vt:lpstr>
      <vt:lpstr>PowerPoint Presentation</vt:lpstr>
      <vt:lpstr>Ethnicity: Caucasian vs African-American</vt:lpstr>
      <vt:lpstr>Gender: ♀ vs ♂</vt:lpstr>
      <vt:lpstr>Call back: Yes vs No</vt:lpstr>
      <vt:lpstr>2.  Cleaning and Reorganizing</vt:lpstr>
      <vt:lpstr>Downsampling</vt:lpstr>
      <vt:lpstr>Updating Dataset</vt:lpstr>
      <vt:lpstr>Industry - Wanted Removal?</vt:lpstr>
      <vt:lpstr>3.  Methods</vt:lpstr>
      <vt:lpstr>GLM Fitting</vt:lpstr>
      <vt:lpstr>Without Industry-Wanted Vars</vt:lpstr>
      <vt:lpstr>With Industry-Wanted Vars</vt:lpstr>
      <vt:lpstr>The Methods</vt:lpstr>
      <vt:lpstr>The Fits Being Used</vt:lpstr>
      <vt:lpstr>Best Subset Selection: No Industry</vt:lpstr>
      <vt:lpstr>Cross-Validation: No Industry</vt:lpstr>
      <vt:lpstr>Best Subset Selection: Industry</vt:lpstr>
      <vt:lpstr>Cross-Validation: Industry</vt:lpstr>
      <vt:lpstr>Classification Methods: No Industry</vt:lpstr>
      <vt:lpstr>Classification Methods: Industry</vt:lpstr>
      <vt:lpstr>Ridge Regression: No Industry</vt:lpstr>
      <vt:lpstr>Ridge Regression: No Industry</vt:lpstr>
      <vt:lpstr>Ridge Regression: Industry</vt:lpstr>
      <vt:lpstr>Ridge Regression: Industry</vt:lpstr>
      <vt:lpstr>LASSO: No Industry</vt:lpstr>
      <vt:lpstr>LASSO: No Industry</vt:lpstr>
      <vt:lpstr>LASSO: Industry</vt:lpstr>
      <vt:lpstr>LASSO: Industry</vt:lpstr>
      <vt:lpstr>Best Classification Accuracy</vt:lpstr>
      <vt:lpstr>The Rankings: No Industry</vt:lpstr>
      <vt:lpstr>The Rankings: Industry</vt:lpstr>
      <vt:lpstr>Conclusion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in a Name?</dc:title>
  <dc:creator>Gabrielle Salamanca</dc:creator>
  <cp:lastModifiedBy>Gabrielle Salamanca</cp:lastModifiedBy>
  <cp:revision>1</cp:revision>
  <dcterms:modified xsi:type="dcterms:W3CDTF">2022-05-03T08:49:54Z</dcterms:modified>
</cp:coreProperties>
</file>