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95" r:id="rId3"/>
    <p:sldId id="303" r:id="rId4"/>
    <p:sldId id="259" r:id="rId5"/>
    <p:sldId id="304" r:id="rId6"/>
    <p:sldId id="314" r:id="rId7"/>
    <p:sldId id="334" r:id="rId8"/>
    <p:sldId id="315" r:id="rId9"/>
    <p:sldId id="317" r:id="rId10"/>
    <p:sldId id="318" r:id="rId11"/>
    <p:sldId id="311" r:id="rId12"/>
    <p:sldId id="319" r:id="rId13"/>
    <p:sldId id="320" r:id="rId14"/>
    <p:sldId id="313" r:id="rId15"/>
    <p:sldId id="321" r:id="rId16"/>
    <p:sldId id="322" r:id="rId17"/>
    <p:sldId id="324" r:id="rId18"/>
    <p:sldId id="323" r:id="rId19"/>
    <p:sldId id="326" r:id="rId20"/>
    <p:sldId id="333" r:id="rId21"/>
    <p:sldId id="335" r:id="rId22"/>
    <p:sldId id="310" r:id="rId23"/>
    <p:sldId id="327" r:id="rId24"/>
    <p:sldId id="331" r:id="rId25"/>
    <p:sldId id="296" r:id="rId26"/>
    <p:sldId id="336" r:id="rId27"/>
    <p:sldId id="338" r:id="rId28"/>
    <p:sldId id="337" r:id="rId29"/>
    <p:sldId id="309" r:id="rId30"/>
    <p:sldId id="312" r:id="rId31"/>
    <p:sldId id="340" r:id="rId32"/>
    <p:sldId id="339" r:id="rId33"/>
    <p:sldId id="341" r:id="rId34"/>
    <p:sldId id="342" r:id="rId35"/>
    <p:sldId id="297" r:id="rId36"/>
    <p:sldId id="260" r:id="rId37"/>
    <p:sldId id="301" r:id="rId38"/>
    <p:sldId id="299" r:id="rId39"/>
    <p:sldId id="332" r:id="rId40"/>
    <p:sldId id="330" r:id="rId41"/>
    <p:sldId id="302" r:id="rId42"/>
    <p:sldId id="328" r:id="rId43"/>
    <p:sldId id="329" r:id="rId44"/>
    <p:sldId id="279" r:id="rId45"/>
    <p:sldId id="278" r:id="rId46"/>
    <p:sldId id="262" r:id="rId47"/>
    <p:sldId id="268" r:id="rId48"/>
    <p:sldId id="272" r:id="rId49"/>
    <p:sldId id="273" r:id="rId50"/>
    <p:sldId id="274" r:id="rId51"/>
    <p:sldId id="282" r:id="rId52"/>
    <p:sldId id="285" r:id="rId53"/>
    <p:sldId id="289" r:id="rId54"/>
    <p:sldId id="291" r:id="rId55"/>
    <p:sldId id="292" r:id="rId5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8"/>
    </p:embeddedFont>
    <p:embeddedFont>
      <p:font typeface="Georgia" panose="02040502050405020303" pitchFamily="18" charset="0"/>
      <p:regular r:id="rId59"/>
      <p:bold r:id="rId60"/>
      <p:italic r:id="rId61"/>
      <p:boldItalic r:id="rId62"/>
    </p:embeddedFont>
    <p:embeddedFont>
      <p:font typeface="Impact" panose="020B0806030902050204" pitchFamily="34" charset="0"/>
      <p:regular r:id="rId63"/>
    </p:embeddedFont>
    <p:embeddedFont>
      <p:font typeface="Nixie One" panose="020B0604020202020204" charset="0"/>
      <p:regular r:id="rId64"/>
    </p:embeddedFont>
    <p:embeddedFont>
      <p:font typeface="Roboto Light" panose="02000000000000000000" pitchFamily="2" charset="0"/>
      <p:regular r:id="rId65"/>
    </p:embeddedFont>
    <p:embeddedFont>
      <p:font typeface="Roboto Slab" pitchFamily="2" charset="0"/>
      <p:regular r:id="rId66"/>
      <p:bold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7"/>
    <a:srgbClr val="FEBB00"/>
    <a:srgbClr val="7E0000"/>
    <a:srgbClr val="D9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79693" autoAdjust="0"/>
  </p:normalViewPr>
  <p:slideViewPr>
    <p:cSldViewPr snapToGrid="0">
      <p:cViewPr varScale="1">
        <p:scale>
          <a:sx n="107" d="100"/>
          <a:sy n="107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observed proportion p-hat of observations lying on the interval to be about 0.683/0.954</a:t>
            </a:r>
          </a:p>
          <a:p>
            <a:r>
              <a:rPr lang="en-US" dirty="0"/>
              <a:t>If the observed props are too small, the parent </a:t>
            </a:r>
            <a:r>
              <a:rPr lang="en-US" dirty="0" err="1"/>
              <a:t>distr</a:t>
            </a:r>
            <a:r>
              <a:rPr lang="en-US" dirty="0"/>
              <a:t> with thicker tails than normal are </a:t>
            </a:r>
            <a:r>
              <a:rPr lang="en-US" dirty="0" err="1"/>
              <a:t>suiggested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8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observed proportion p-hat of observations lying on the interval to be about 0.683/0.954</a:t>
            </a:r>
          </a:p>
          <a:p>
            <a:r>
              <a:rPr lang="en-US" dirty="0"/>
              <a:t>If the observed props are too small, the parent </a:t>
            </a:r>
            <a:r>
              <a:rPr lang="en-US" dirty="0" err="1"/>
              <a:t>distr</a:t>
            </a:r>
            <a:r>
              <a:rPr lang="en-US" dirty="0"/>
              <a:t> with thicker tails than normal are </a:t>
            </a:r>
            <a:r>
              <a:rPr lang="en-US" dirty="0" err="1"/>
              <a:t>suiggested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8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Let </a:t>
            </a:r>
            <a:r>
              <a:rPr lang="en-US" dirty="0" err="1"/>
              <a:t>xn’s</a:t>
            </a:r>
            <a:r>
              <a:rPr lang="en-US" dirty="0"/>
              <a:t> be n observations on any single characteristic Xi</a:t>
            </a:r>
          </a:p>
          <a:p>
            <a:pPr marL="139700" indent="0">
              <a:buNone/>
            </a:pPr>
            <a:r>
              <a:rPr lang="en-US" dirty="0"/>
              <a:t>Let x-sub-n’s be observations after they’re ordered according to magnitude</a:t>
            </a:r>
          </a:p>
          <a:p>
            <a:pPr marL="139700" indent="0">
              <a:buNone/>
            </a:pPr>
            <a:r>
              <a:rPr lang="en-US" dirty="0"/>
              <a:t>X-sub1 is smallest observation, while x-</a:t>
            </a:r>
            <a:r>
              <a:rPr lang="en-US" dirty="0" err="1"/>
              <a:t>subn</a:t>
            </a:r>
            <a:r>
              <a:rPr lang="en-US" dirty="0"/>
              <a:t> is the largest</a:t>
            </a:r>
          </a:p>
        </p:txBody>
      </p:sp>
    </p:spTree>
    <p:extLst>
      <p:ext uri="{BB962C8B-B14F-4D97-AF65-F5344CB8AC3E}">
        <p14:creationId xmlns:p14="http://schemas.microsoft.com/office/powerpoint/2010/main" val="2304744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Distinct = theoretically always true when </a:t>
            </a:r>
            <a:r>
              <a:rPr lang="en-US" dirty="0" err="1"/>
              <a:t>obs</a:t>
            </a:r>
            <a:r>
              <a:rPr lang="en-US" dirty="0"/>
              <a:t> are </a:t>
            </a:r>
            <a:r>
              <a:rPr lang="en-US" dirty="0" err="1"/>
              <a:t>cont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Prop = analytical convenience -&gt; continuity correction</a:t>
            </a:r>
          </a:p>
        </p:txBody>
      </p:sp>
    </p:spTree>
    <p:extLst>
      <p:ext uri="{BB962C8B-B14F-4D97-AF65-F5344CB8AC3E}">
        <p14:creationId xmlns:p14="http://schemas.microsoft.com/office/powerpoint/2010/main" val="188804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Right hand – cumulative probability</a:t>
            </a:r>
          </a:p>
        </p:txBody>
      </p:sp>
    </p:spTree>
    <p:extLst>
      <p:ext uri="{BB962C8B-B14F-4D97-AF65-F5344CB8AC3E}">
        <p14:creationId xmlns:p14="http://schemas.microsoft.com/office/powerpoint/2010/main" val="305981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29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8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2d5601ac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2d5601ac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250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22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64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217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9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383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chapters, most of the statistical techniques discussed in previous chapters assume that each vector observation </a:t>
            </a:r>
            <a:r>
              <a:rPr lang="en-US" dirty="0" err="1"/>
              <a:t>Xj</a:t>
            </a:r>
            <a:r>
              <a:rPr lang="en-US" dirty="0"/>
              <a:t> comes from a MVN distr. However, that normality assumption isn’t as important if the sample size is large and the techniques solely depend on </a:t>
            </a:r>
            <a:r>
              <a:rPr lang="en-US" dirty="0" err="1"/>
              <a:t>Xbar</a:t>
            </a:r>
            <a:r>
              <a:rPr lang="en-US" dirty="0"/>
              <a:t> matrix’s behavior or distances involving that matrix of the form n(</a:t>
            </a:r>
            <a:r>
              <a:rPr lang="en-US" dirty="0" err="1"/>
              <a:t>Xbar</a:t>
            </a:r>
            <a:r>
              <a:rPr lang="en-US" dirty="0"/>
              <a:t> - mu)’S-1(</a:t>
            </a:r>
            <a:r>
              <a:rPr lang="en-US" dirty="0" err="1"/>
              <a:t>Xbar</a:t>
            </a:r>
            <a:r>
              <a:rPr lang="en-US" dirty="0"/>
              <a:t> – mu)</a:t>
            </a:r>
          </a:p>
        </p:txBody>
      </p:sp>
    </p:spTree>
    <p:extLst>
      <p:ext uri="{BB962C8B-B14F-4D97-AF65-F5344CB8AC3E}">
        <p14:creationId xmlns:p14="http://schemas.microsoft.com/office/powerpoint/2010/main" val="3979956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2d5601ac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2d5601ac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2d5601ac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2d5601ac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e2d5601ac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e2d5601ac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51bf4a7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51bf4a7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4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20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23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observed proportion p-hat of observations lying on the interval to be about 0.683/0.954</a:t>
            </a:r>
          </a:p>
          <a:p>
            <a:r>
              <a:rPr lang="en-US" dirty="0"/>
              <a:t>If the observed props are too small, the parent </a:t>
            </a:r>
            <a:r>
              <a:rPr lang="en-US" dirty="0" err="1"/>
              <a:t>distr</a:t>
            </a:r>
            <a:r>
              <a:rPr lang="en-US" dirty="0"/>
              <a:t> with thicker tails than normal are suggested</a:t>
            </a:r>
          </a:p>
        </p:txBody>
      </p:sp>
    </p:spTree>
    <p:extLst>
      <p:ext uri="{BB962C8B-B14F-4D97-AF65-F5344CB8AC3E}">
        <p14:creationId xmlns:p14="http://schemas.microsoft.com/office/powerpoint/2010/main" val="290590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observed proportion p-hat of observations lying on the interval to be about 0.683/0.954</a:t>
            </a:r>
          </a:p>
          <a:p>
            <a:r>
              <a:rPr lang="en-US" dirty="0"/>
              <a:t>If the observed props are too small, the parent </a:t>
            </a:r>
            <a:r>
              <a:rPr lang="en-US" dirty="0" err="1"/>
              <a:t>distr</a:t>
            </a:r>
            <a:r>
              <a:rPr lang="en-US" dirty="0"/>
              <a:t> with thicker tails than normal are </a:t>
            </a:r>
            <a:r>
              <a:rPr lang="en-US" dirty="0" err="1"/>
              <a:t>suiggested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9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r-charts.com/correlation/scatter-plot-ellipses-ggplot2/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stat.duke.edu/~rcs46/lectures_2015/02-multivar2/02-multivar2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ibrary.virginia.edu/data/articles/understanding-q-q-plots#:~:text=The%20QQ%20plot%2C%20or%20quantile,as%20a%20normal%20or%20exponentia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371276" y="867971"/>
            <a:ext cx="6401435" cy="2355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4:</a:t>
            </a:r>
            <a:br>
              <a:rPr lang="en" dirty="0"/>
            </a:br>
            <a:r>
              <a:rPr lang="en" dirty="0"/>
              <a:t>Multivariate Normal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085892-1CA9-D4EA-98FC-BB7EE57B0283}"/>
                  </a:ext>
                </a:extLst>
              </p:cNvPr>
              <p:cNvSpPr txBox="1"/>
              <p:nvPr/>
            </p:nvSpPr>
            <p:spPr>
              <a:xfrm>
                <a:off x="0" y="441301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085892-1CA9-D4EA-98FC-BB7EE57B0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301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8C15C2A3-BD8C-0672-5BAE-278D21F375D2}"/>
              </a:ext>
            </a:extLst>
          </p:cNvPr>
          <p:cNvSpPr txBox="1">
            <a:spLocks/>
          </p:cNvSpPr>
          <p:nvPr/>
        </p:nvSpPr>
        <p:spPr>
          <a:xfrm>
            <a:off x="1741184" y="3470545"/>
            <a:ext cx="5661621" cy="7386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accent3"/>
                </a:solidFill>
                <a:latin typeface="Georgia" panose="02040502050405020303" pitchFamily="18" charset="0"/>
              </a:rPr>
              <a:t>Applied Multivariate Statistical Analysis</a:t>
            </a:r>
            <a:endParaRPr lang="en-US" dirty="0">
              <a:solidFill>
                <a:schemeClr val="accent3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solidFill>
                  <a:schemeClr val="accent3"/>
                </a:solidFill>
                <a:latin typeface="Georgia" panose="02040502050405020303" pitchFamily="18" charset="0"/>
              </a:rPr>
              <a:t>6th edition by Johnson &amp; Wichern</a:t>
            </a:r>
            <a:endParaRPr lang="en-US" dirty="0">
              <a:solidFill>
                <a:schemeClr val="accent3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87CBF8-8570-F223-2B33-293221942357}"/>
              </a:ext>
            </a:extLst>
          </p:cNvPr>
          <p:cNvSpPr txBox="1">
            <a:spLocks/>
          </p:cNvSpPr>
          <p:nvPr/>
        </p:nvSpPr>
        <p:spPr>
          <a:xfrm>
            <a:off x="3074889" y="4593634"/>
            <a:ext cx="2994215" cy="55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Gabrielle Salamanca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EF7E-5998-0859-1D5D-E363B41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Heads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7F05B-F821-4A4B-7654-728D0FDAC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b="1" dirty="0"/>
              <a:t>Investigations of normality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Mainly concentrating in 1D or 2D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Consequence: 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Can’t guarantee we’ll catch every little feature that’s revealed only in higher dimensions</a:t>
            </a:r>
          </a:p>
          <a:p>
            <a:pPr marL="565150" indent="-514350">
              <a:buFont typeface="+mj-lt"/>
              <a:buAutoNum type="arabicPeriod"/>
            </a:pPr>
            <a:endParaRPr lang="en-US" sz="1800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5425-CDEB-C5E0-06C7-C583DAF885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9" name="Google Shape;830;p48">
            <a:extLst>
              <a:ext uri="{FF2B5EF4-FFF2-40B4-BE49-F238E27FC236}">
                <a16:creationId xmlns:a16="http://schemas.microsoft.com/office/drawing/2014/main" id="{C87BF80C-AE4E-70E2-0413-C16DCE892816}"/>
              </a:ext>
            </a:extLst>
          </p:cNvPr>
          <p:cNvGrpSpPr/>
          <p:nvPr/>
        </p:nvGrpSpPr>
        <p:grpSpPr>
          <a:xfrm>
            <a:off x="408834" y="828705"/>
            <a:ext cx="457439" cy="432739"/>
            <a:chOff x="6618700" y="1635475"/>
            <a:chExt cx="456675" cy="432325"/>
          </a:xfrm>
        </p:grpSpPr>
        <p:sp>
          <p:nvSpPr>
            <p:cNvPr id="10" name="Google Shape;831;p48">
              <a:extLst>
                <a:ext uri="{FF2B5EF4-FFF2-40B4-BE49-F238E27FC236}">
                  <a16:creationId xmlns:a16="http://schemas.microsoft.com/office/drawing/2014/main" id="{5BE8BE4C-5A84-5965-4837-01DBD0EEFE7E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2;p48">
              <a:extLst>
                <a:ext uri="{FF2B5EF4-FFF2-40B4-BE49-F238E27FC236}">
                  <a16:creationId xmlns:a16="http://schemas.microsoft.com/office/drawing/2014/main" id="{EE1A4EF9-804D-F77A-413A-3E1FBB5ECD46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3;p48">
              <a:extLst>
                <a:ext uri="{FF2B5EF4-FFF2-40B4-BE49-F238E27FC236}">
                  <a16:creationId xmlns:a16="http://schemas.microsoft.com/office/drawing/2014/main" id="{D0472FDC-887D-6BC9-079F-79635609B526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4;p48">
              <a:extLst>
                <a:ext uri="{FF2B5EF4-FFF2-40B4-BE49-F238E27FC236}">
                  <a16:creationId xmlns:a16="http://schemas.microsoft.com/office/drawing/2014/main" id="{6B88809C-F468-1039-0B44-ED38545D43A3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5;p48">
              <a:extLst>
                <a:ext uri="{FF2B5EF4-FFF2-40B4-BE49-F238E27FC236}">
                  <a16:creationId xmlns:a16="http://schemas.microsoft.com/office/drawing/2014/main" id="{90426D97-06D1-513D-63FE-D2D7BC265A95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706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F368-7A0F-AFAD-14E7-4BFF1575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Univariate Evaluation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A75B-1149-F31A-10E8-94C687CD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025" y="1724525"/>
            <a:ext cx="7540800" cy="3201449"/>
          </a:xfrm>
        </p:spPr>
        <p:txBody>
          <a:bodyPr/>
          <a:lstStyle/>
          <a:p>
            <a:pPr marL="101600" indent="0">
              <a:buNone/>
            </a:pPr>
            <a:r>
              <a:rPr lang="en-US" sz="2000" dirty="0"/>
              <a:t>1. Visually</a:t>
            </a:r>
          </a:p>
          <a:p>
            <a:r>
              <a:rPr lang="en-US" sz="2000" dirty="0"/>
              <a:t>Dot diagrams</a:t>
            </a:r>
          </a:p>
          <a:p>
            <a:r>
              <a:rPr lang="en-US" sz="2000" dirty="0"/>
              <a:t>Histograms</a:t>
            </a:r>
          </a:p>
          <a:p>
            <a:r>
              <a:rPr lang="en-US" sz="2000" dirty="0"/>
              <a:t>Q-Q plots</a:t>
            </a:r>
          </a:p>
          <a:p>
            <a:pPr marL="101600" indent="0">
              <a:buNone/>
            </a:pPr>
            <a:r>
              <a:rPr lang="en-US" sz="2000" dirty="0"/>
              <a:t>2. Mathematically</a:t>
            </a:r>
          </a:p>
          <a:p>
            <a:r>
              <a:rPr lang="en-US" sz="2000" dirty="0"/>
              <a:t>Area under the curve of a normal distribution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E18F4-8169-1D81-5687-CCC615FC9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63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F368-7A0F-AFAD-14E7-4BFF1575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Univariate Evaluation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1FA75B-1149-F31A-10E8-94C687CD1E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45845" y="1767275"/>
                <a:ext cx="3760479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2000" dirty="0"/>
                  <a:t>Sample size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𝑓𝑓𝑒𝑐𝑡𝑠</m:t>
                        </m:r>
                      </m:e>
                    </m:groupChr>
                  </m:oMath>
                </a14:m>
                <a:r>
                  <a:rPr lang="en-US" sz="2000" dirty="0"/>
                  <a:t> Plot type</a:t>
                </a:r>
              </a:p>
              <a:p>
                <a:pPr marL="558800" indent="-457200"/>
                <a:r>
                  <a:rPr lang="en-US" sz="2000" dirty="0"/>
                  <a:t>n &lt; 25</a:t>
                </a:r>
              </a:p>
              <a:p>
                <a:pPr marL="1016000" lvl="1" indent="-457200"/>
                <a:r>
                  <a:rPr lang="en-US" sz="2000" dirty="0"/>
                  <a:t>Dot diagram </a:t>
                </a:r>
              </a:p>
              <a:p>
                <a:pPr marL="558800" indent="-457200"/>
                <a:r>
                  <a:rPr lang="en-US" sz="2000" dirty="0"/>
                  <a:t>n &gt; 25</a:t>
                </a:r>
              </a:p>
              <a:p>
                <a:pPr marL="1016000" lvl="1" indent="-457200"/>
                <a:r>
                  <a:rPr lang="en-US" sz="2000" dirty="0"/>
                  <a:t>Histogram</a:t>
                </a:r>
              </a:p>
              <a:p>
                <a:pPr marL="1016000" lvl="1" indent="-457200"/>
                <a:r>
                  <a:rPr lang="en-US" dirty="0"/>
                  <a:t>Q-Q plot</a:t>
                </a:r>
                <a:endParaRPr lang="en-US" sz="2000" dirty="0"/>
              </a:p>
              <a:p>
                <a:pPr marL="558800" indent="-457200"/>
                <a:endParaRPr lang="en-US" sz="20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1FA75B-1149-F31A-10E8-94C687CD1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5845" y="1767275"/>
                <a:ext cx="3760479" cy="3158700"/>
              </a:xfrm>
              <a:blipFill>
                <a:blip r:embed="rId2"/>
                <a:stretch>
                  <a:fillRect r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972D44-E780-60E3-16B3-F03ACA4840C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Check if the distribution is skewed</a:t>
            </a:r>
          </a:p>
          <a:p>
            <a:r>
              <a:rPr lang="en-US" dirty="0"/>
              <a:t>If it appears symmetric</a:t>
            </a:r>
          </a:p>
          <a:p>
            <a:r>
              <a:rPr lang="en-US" dirty="0"/>
              <a:t>then calculations are in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E18F4-8169-1D81-5687-CCC615FC9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13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Univariate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01600" indent="0">
                  <a:buNone/>
                </a:pPr>
                <a:r>
                  <a:rPr lang="en-US" sz="2000" dirty="0"/>
                  <a:t>Check normality in certain intervals</a:t>
                </a:r>
              </a:p>
              <a:p>
                <a:r>
                  <a:rPr lang="en-US" sz="2000" dirty="0"/>
                  <a:t>Prob = 0.683</a:t>
                </a:r>
              </a:p>
              <a:p>
                <a:pPr lvl="1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𝑙𝑎𝑟𝑔𝑒</m:t>
                        </m:r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Prob = 0.954</a:t>
                </a:r>
              </a:p>
              <a:p>
                <a:pPr lvl="1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−2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𝑙𝑎𝑟𝑔𝑒</m:t>
                        </m:r>
                      </m:e>
                    </m:groupCh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2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F3E7ED-79DC-8C43-E765-9DDF9BBB6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Image: Standard normal distribution curve." </a:t>
            </a:r>
            <a:r>
              <a:rPr lang="en-US" sz="1100" i="1" dirty="0"/>
              <a:t>Sampling Distributions for Counts and Proportions</a:t>
            </a:r>
            <a:r>
              <a:rPr lang="en-US" sz="1100" dirty="0"/>
              <a:t>. </a:t>
            </a:r>
          </a:p>
          <a:p>
            <a:r>
              <a:rPr lang="en-US" sz="1100" dirty="0"/>
              <a:t>University of North Carolina, Freeman and Company. 2009.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0ECB1A-E73B-E413-34D9-A688125216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B4381-59F3-C4F1-CF98-3E508C82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91" y="217591"/>
            <a:ext cx="6432617" cy="44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Univariate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sz="1800" b="1" dirty="0">
                    <a:latin typeface="Nixie One" panose="020B0604020202020204" charset="0"/>
                  </a:rPr>
                  <a:t>Using the observed sample proportion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>
                    <a:latin typeface="Nixie One" panose="020B0604020202020204" charset="0"/>
                  </a:rPr>
                  <a:t>) &amp; normal approximation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683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683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683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396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954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954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954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628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38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Univariate Evaluation: QQ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B895-7E3A-3C49-FE05-96525F7B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989" y="1767275"/>
            <a:ext cx="4729722" cy="3158700"/>
          </a:xfrm>
        </p:spPr>
        <p:txBody>
          <a:bodyPr/>
          <a:lstStyle/>
          <a:p>
            <a:pPr marL="50800" indent="0">
              <a:buNone/>
            </a:pPr>
            <a:r>
              <a:rPr lang="en-US" sz="1800" dirty="0"/>
              <a:t>Q-Q (quantile-quantile) plot</a:t>
            </a:r>
          </a:p>
          <a:p>
            <a:r>
              <a:rPr lang="en-US" sz="1800" dirty="0"/>
              <a:t>Another way to assess if the </a:t>
            </a:r>
            <a:r>
              <a:rPr lang="en-US" sz="1800" dirty="0" err="1"/>
              <a:t>obs</a:t>
            </a:r>
            <a:r>
              <a:rPr lang="en-US" sz="1800" dirty="0"/>
              <a:t> came from MVN</a:t>
            </a:r>
          </a:p>
          <a:p>
            <a:r>
              <a:rPr lang="en-US" sz="1800" dirty="0"/>
              <a:t>Two sets of quantiles/percentiles of the data plotted on a scatter plot</a:t>
            </a:r>
          </a:p>
          <a:p>
            <a:pPr lvl="1"/>
            <a:r>
              <a:rPr lang="en-US" sz="1800" dirty="0"/>
              <a:t>If it forms a roughly straight line</a:t>
            </a: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 normality assumption holds</a:t>
            </a:r>
            <a:endParaRPr lang="en-US" sz="1800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A96384C-1EF1-A476-D096-0C05A1F11F5F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5106711" y="1767275"/>
                <a:ext cx="3660300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b="1" u="sng" dirty="0"/>
                  <a:t>Note</a:t>
                </a:r>
              </a:p>
              <a:p>
                <a:r>
                  <a:rPr lang="en-US" dirty="0"/>
                  <a:t>n must be moderate to large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Bit of variability in straightness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A96384C-1EF1-A476-D096-0C05A1F11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5106711" y="1767275"/>
                <a:ext cx="3660300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10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Univariate Evaluation: QQ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B895-7E3A-3C49-FE05-96525F7B1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dirty="0"/>
              <a:t>Q-Q (quantile-quantile) plot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Can also provide clues about the nature of non-normality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Pattern of deviations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There are ways to handle non-normal data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More in Ch 4.8!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21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Univariate Evaluation: QQ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B895-7E3A-3C49-FE05-96525F7B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998" y="1767275"/>
            <a:ext cx="3660300" cy="3158700"/>
          </a:xfrm>
        </p:spPr>
        <p:txBody>
          <a:bodyPr/>
          <a:lstStyle/>
          <a:p>
            <a:pPr marL="50800" indent="0">
              <a:buNone/>
            </a:pPr>
            <a:r>
              <a:rPr lang="en-US" sz="1800" dirty="0"/>
              <a:t>Q-Q (quantile-quantile) plot</a:t>
            </a:r>
          </a:p>
          <a:p>
            <a:r>
              <a:rPr lang="en-US" sz="1800" dirty="0"/>
              <a:t>trees dataset in R</a:t>
            </a:r>
          </a:p>
          <a:p>
            <a:pPr lvl="1"/>
            <a:r>
              <a:rPr lang="en-US" sz="1800" dirty="0"/>
              <a:t>31 observations</a:t>
            </a:r>
          </a:p>
          <a:p>
            <a:pPr lvl="1"/>
            <a:r>
              <a:rPr lang="en-US" sz="1800" dirty="0"/>
              <a:t>3 columns</a:t>
            </a:r>
          </a:p>
          <a:p>
            <a:r>
              <a:rPr lang="en-US" sz="1800" dirty="0" err="1"/>
              <a:t>qqnorm</a:t>
            </a:r>
            <a:r>
              <a:rPr lang="en-US" sz="1800" dirty="0"/>
              <a:t>(</a:t>
            </a:r>
            <a:r>
              <a:rPr lang="en-US" sz="1800" dirty="0" err="1"/>
              <a:t>trees$Height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Relatively straight</a:t>
            </a:r>
          </a:p>
          <a:p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1EFCB5C-2F83-674E-6D84-17A99B6EA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7090"/>
            <a:ext cx="4572000" cy="36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400" dirty="0"/>
              <a:t>Univariate Evaluation: Histogram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077" y="1767275"/>
                <a:ext cx="3660300" cy="315870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dirty="0"/>
                  <a:t>Quantiles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/>
                  <a:t> are defined by the relation: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077" y="1767275"/>
                <a:ext cx="3660300" cy="3158700"/>
              </a:xfrm>
              <a:blipFill>
                <a:blip r:embed="rId3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1B27DC9-D9BA-6205-6995-9A0017B64CA6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117377" y="1767275"/>
                <a:ext cx="4569546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387350" indent="-285750"/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  <a:p>
                <a:pPr lvl="1"/>
                <a:r>
                  <a:rPr lang="en-US" sz="1800" dirty="0"/>
                  <a:t>n </a:t>
                </a:r>
                <a:r>
                  <a:rPr lang="en-US" sz="1800" dirty="0" err="1"/>
                  <a:t>obs</a:t>
                </a:r>
                <a:r>
                  <a:rPr lang="en-US" sz="1800" dirty="0"/>
                  <a:t> on any single characteristic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387350" indent="-285750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…≤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US" sz="1800" dirty="0" err="1"/>
                  <a:t>Obs</a:t>
                </a:r>
                <a:r>
                  <a:rPr lang="en-US" sz="1800" dirty="0"/>
                  <a:t> after they’re ordered according to magnitude</a:t>
                </a: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1B27DC9-D9BA-6205-6995-9A0017B64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117377" y="1767275"/>
                <a:ext cx="4569546" cy="3158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63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B372-F991-25FE-D103-E1D3A542C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Objectives</a:t>
            </a:r>
          </a:p>
          <a:p>
            <a:r>
              <a:rPr lang="en-US" sz="2000" b="1" dirty="0"/>
              <a:t>4.6: Assessing the Assumption of Normality</a:t>
            </a:r>
          </a:p>
          <a:p>
            <a:pPr lvl="1"/>
            <a:r>
              <a:rPr lang="en-US" sz="2000" dirty="0"/>
              <a:t>Evaluating the Normality of the Univariate Marginal Distributions</a:t>
            </a:r>
          </a:p>
          <a:p>
            <a:pPr lvl="1"/>
            <a:r>
              <a:rPr lang="en-US" sz="2000" dirty="0"/>
              <a:t>Evaluating Bivariate Normality</a:t>
            </a:r>
          </a:p>
          <a:p>
            <a:r>
              <a:rPr lang="en-US" sz="2000" b="1" dirty="0"/>
              <a:t>4.7: Detecting Outliers &amp; Cleaning Data</a:t>
            </a:r>
          </a:p>
          <a:p>
            <a:r>
              <a:rPr lang="en-US" sz="2000" b="1" dirty="0"/>
              <a:t>4.8: Transformations to Near Normality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400" dirty="0"/>
              <a:t>Univariate Evaluation: Histogram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0253" y="1767275"/>
                <a:ext cx="3569748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3873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  <a:p>
                <a:pPr marL="844550" lvl="1" indent="-285750"/>
                <a:r>
                  <a:rPr lang="en-US" sz="1800" dirty="0"/>
                  <a:t>Sample quantile</a:t>
                </a:r>
              </a:p>
              <a:p>
                <a:pPr marL="844550" lvl="1" indent="-285750"/>
                <a:r>
                  <a:rPr lang="en-US" sz="1800" dirty="0"/>
                  <a:t>Exactly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/>
                  <a:t> when distinct</a:t>
                </a:r>
              </a:p>
              <a:p>
                <a:r>
                  <a:rPr lang="en-US" sz="1800" dirty="0"/>
                  <a:t>Proportion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52B895-7E3A-3C49-FE05-96525F7B1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0253" y="1767275"/>
                <a:ext cx="3569748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2BBA5F9-DF99-2C87-4AB0-B46C19E6BC1C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3810001" y="1767275"/>
                <a:ext cx="5333999" cy="3158700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387350" indent="-285750"/>
                <a:r>
                  <a:rPr lang="en-US" sz="1800" dirty="0"/>
                  <a:t>Integral</a:t>
                </a:r>
              </a:p>
              <a:p>
                <a:pPr marL="844550" lvl="1" indent="-285750"/>
                <a:r>
                  <a:rPr lang="en-US" sz="1800" dirty="0"/>
                  <a:t>CDF of standard normal </a:t>
                </a:r>
              </a:p>
              <a:p>
                <a:pPr marL="387350" indent="-285750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Quantile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Probability of getting a value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Cumulative probability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2BBA5F9-DF99-2C87-4AB0-B46C19E6B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810001" y="1767275"/>
                <a:ext cx="5333999" cy="31587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8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3E2-FB49-1C87-AA05-84F99067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400" dirty="0"/>
              <a:t>Univariate Evaluation: Histogram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2BBA5F9-DF99-2C87-4AB0-B46C19E6BC1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6025" y="1559425"/>
                <a:ext cx="7540800" cy="3366550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−0.5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387350" indent="-285750">
                  <a:lnSpc>
                    <a:spcPct val="150000"/>
                  </a:lnSpc>
                </a:pPr>
                <a:r>
                  <a:rPr lang="en-US" sz="1800" dirty="0"/>
                  <a:t>Idea:</a:t>
                </a:r>
              </a:p>
              <a:p>
                <a:pPr marL="844550" lvl="1" indent="-285750">
                  <a:lnSpc>
                    <a:spcPct val="150000"/>
                  </a:lnSpc>
                </a:pPr>
                <a:r>
                  <a:rPr lang="en-US" sz="1800" b="0" dirty="0"/>
                  <a:t>Look 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with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44550" lvl="1" indent="-285750">
                  <a:lnSpc>
                    <a:spcPct val="150000"/>
                  </a:lnSpc>
                </a:pPr>
                <a:r>
                  <a:rPr lang="en-US" sz="1800" b="0" dirty="0"/>
                  <a:t>If normal</a:t>
                </a:r>
              </a:p>
              <a:p>
                <a:pPr marL="1301750" lvl="2" indent="-285750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800" dirty="0"/>
                  <a:t> linearly related</a:t>
                </a:r>
              </a:p>
              <a:p>
                <a:pPr marL="1758950" lvl="3" indent="-2857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groupChr>
                      <m:groupChrPr>
                        <m:chr m:val="→"/>
                        <m:pos m:val="top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𝑛𝑒𝑎𝑟𝑙𝑦</m:t>
                        </m:r>
                      </m:e>
                    </m:groupCh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1301750" lvl="2" indent="-285750"/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2BBA5F9-DF99-2C87-4AB0-B46C19E6B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6025" y="1559425"/>
                <a:ext cx="7540800" cy="3366550"/>
              </a:xfrm>
              <a:blipFill>
                <a:blip r:embed="rId3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0C6F-9416-9E80-EFCF-6E57163A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76817-C727-CC9E-23E2-22ABD85A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28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F368-7A0F-AFAD-14E7-4BFF1575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200" dirty="0"/>
              <a:t>Bivariate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A75B-1149-F31A-10E8-94C687CD1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000" dirty="0"/>
              <a:t>Normality check</a:t>
            </a:r>
          </a:p>
          <a:p>
            <a:r>
              <a:rPr lang="en-US" sz="2000" dirty="0">
                <a:sym typeface="Symbol" panose="05050102010706020507" pitchFamily="18" charset="2"/>
              </a:rPr>
              <a:t></a:t>
            </a:r>
            <a:r>
              <a:rPr lang="en-US" sz="2000" dirty="0"/>
              <a:t> distributions of 2, 3, …, p dims</a:t>
            </a:r>
          </a:p>
          <a:p>
            <a:pPr marL="50800" indent="0">
              <a:buNone/>
            </a:pPr>
            <a:r>
              <a:rPr lang="en-US" sz="2000" dirty="0"/>
              <a:t>Visually</a:t>
            </a:r>
          </a:p>
          <a:p>
            <a:r>
              <a:rPr lang="en-US" sz="2000" dirty="0"/>
              <a:t>Scatterplots for pairs of characteristics</a:t>
            </a:r>
          </a:p>
          <a:p>
            <a:pPr lvl="1"/>
            <a:r>
              <a:rPr lang="en-US" sz="2000" dirty="0"/>
              <a:t>MVN </a:t>
            </a:r>
            <a:r>
              <a:rPr lang="en-US" sz="2000" dirty="0" err="1"/>
              <a:t>distr</a:t>
            </a:r>
            <a:r>
              <a:rPr lang="en-US" sz="2000" dirty="0"/>
              <a:t> ~ elliptical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E18F4-8169-1D81-5687-CCC615FC9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528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F3E7ED-79DC-8C43-E765-9DDF9BBB6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Screenshot from: </a:t>
            </a:r>
            <a:r>
              <a:rPr lang="en-US" sz="1100" dirty="0">
                <a:hlinkClick r:id="rId2"/>
              </a:rPr>
              <a:t>https://r-charts.com/correlation/scatter-plot-ellipses-ggplot2/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0ECB1A-E73B-E413-34D9-A688125216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527B9-5C34-822D-E0B7-A033E2D1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47339"/>
            <a:ext cx="8546970" cy="36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88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8D5D54-C2A8-FAF1-BEAE-9F70421E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Bivariate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B4E73ED-5153-E21D-0C6F-FB31508CFB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5762" y="1708483"/>
                <a:ext cx="8485521" cy="3217491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dirty="0"/>
                  <a:t>Result 4.7.a (Ch 4.2)</a:t>
                </a:r>
              </a:p>
              <a:p>
                <a:r>
                  <a:rPr lang="en-US" sz="1800" dirty="0"/>
                  <a:t>Let </a:t>
                </a:r>
                <a:r>
                  <a:rPr lang="en-US" sz="1800" b="1" dirty="0"/>
                  <a:t>X</a:t>
                </a:r>
                <a:r>
                  <a:rPr lang="en-US" sz="1800" dirty="0"/>
                  <a:t> be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Set of </a:t>
                </a:r>
                <a:r>
                  <a:rPr lang="en-US" sz="1800" dirty="0" err="1"/>
                  <a:t>bivar</a:t>
                </a:r>
                <a:r>
                  <a:rPr lang="en-US" sz="1800" dirty="0"/>
                  <a:t> outcomes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s.t.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Roughly same % of sample </a:t>
                </a:r>
                <a:r>
                  <a:rPr lang="en-US" sz="1800" dirty="0" err="1"/>
                  <a:t>obs</a:t>
                </a:r>
                <a:r>
                  <a:rPr lang="en-US" sz="1800" dirty="0"/>
                  <a:t> lie in ellipse</a:t>
                </a:r>
              </a:p>
              <a:p>
                <a:pPr lvl="2"/>
                <a:r>
                  <a:rPr lang="en-US" sz="1800" dirty="0"/>
                  <a:t> {all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s.t.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lvl="1"/>
                <a:r>
                  <a:rPr lang="en-US" sz="1800" dirty="0"/>
                  <a:t>If not true </a:t>
                </a:r>
                <a:r>
                  <a:rPr lang="en-US" sz="1800" dirty="0">
                    <a:sym typeface="Symbol" panose="05050102010706020507" pitchFamily="18" charset="2"/>
                  </a:rPr>
                  <a:t> normality suspect</a:t>
                </a:r>
                <a:endParaRPr lang="en-US" sz="1800" dirty="0"/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B4E73ED-5153-E21D-0C6F-FB31508CF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5762" y="1708483"/>
                <a:ext cx="8485521" cy="3217491"/>
              </a:xfrm>
              <a:blipFill>
                <a:blip r:embed="rId3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9988B-72D3-5F41-301B-C1121FFAD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C5E92B-4ADB-E734-51CB-A580F5455F26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C5E92B-4ADB-E734-51CB-A580F5455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C69EC-C5CB-EEF1-C295-40034A5E06AE}"/>
                  </a:ext>
                </a:extLst>
              </p:cNvPr>
              <p:cNvSpPr txBox="1"/>
              <p:nvPr/>
            </p:nvSpPr>
            <p:spPr>
              <a:xfrm rot="5400000">
                <a:off x="4454055" y="2635952"/>
                <a:ext cx="417092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↷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C69EC-C5CB-EEF1-C295-40034A5E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454055" y="2635952"/>
                <a:ext cx="41709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8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1362635"/>
            <a:ext cx="4505700" cy="2675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Detecting Outliers &amp; Cleaning Data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4, Section 7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97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Definition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520" name="Google Shape;520;p4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21" name="Google Shape;521;p42"/>
          <p:cNvSpPr/>
          <p:nvPr/>
        </p:nvSpPr>
        <p:spPr>
          <a:xfrm>
            <a:off x="1777687" y="1965158"/>
            <a:ext cx="6200273" cy="21341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Outlier</a:t>
            </a:r>
            <a:endParaRPr sz="2400" b="1" u="sng" dirty="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An unusual observation that differs from significantly from the others</a:t>
            </a:r>
          </a:p>
        </p:txBody>
      </p:sp>
      <p:sp>
        <p:nvSpPr>
          <p:cNvPr id="525" name="Google Shape;525;p42"/>
          <p:cNvSpPr/>
          <p:nvPr/>
        </p:nvSpPr>
        <p:spPr>
          <a:xfrm>
            <a:off x="6738360" y="2870498"/>
            <a:ext cx="2479200" cy="2457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2"/>
          <p:cNvSpPr/>
          <p:nvPr/>
        </p:nvSpPr>
        <p:spPr>
          <a:xfrm>
            <a:off x="3857561" y="3654646"/>
            <a:ext cx="408617" cy="459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668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EF7E-5998-0859-1D5D-E363B41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Heads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7F05B-F821-4A4B-7654-728D0FDAC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b="1" dirty="0"/>
              <a:t>Not all outliers are wrong numbers!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May justifiably be with the group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May lead to better understanding of the phenomena being studied</a:t>
            </a:r>
          </a:p>
          <a:p>
            <a:pPr marL="565150" indent="-514350">
              <a:buFont typeface="+mj-lt"/>
              <a:buAutoNum type="arabicPeriod"/>
            </a:pPr>
            <a:endParaRPr lang="en-US" sz="1800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5425-CDEB-C5E0-06C7-C583DAF885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pSp>
        <p:nvGrpSpPr>
          <p:cNvPr id="9" name="Google Shape;830;p48">
            <a:extLst>
              <a:ext uri="{FF2B5EF4-FFF2-40B4-BE49-F238E27FC236}">
                <a16:creationId xmlns:a16="http://schemas.microsoft.com/office/drawing/2014/main" id="{C87BF80C-AE4E-70E2-0413-C16DCE892816}"/>
              </a:ext>
            </a:extLst>
          </p:cNvPr>
          <p:cNvGrpSpPr/>
          <p:nvPr/>
        </p:nvGrpSpPr>
        <p:grpSpPr>
          <a:xfrm>
            <a:off x="408834" y="828705"/>
            <a:ext cx="457439" cy="432739"/>
            <a:chOff x="6618700" y="1635475"/>
            <a:chExt cx="456675" cy="432325"/>
          </a:xfrm>
        </p:grpSpPr>
        <p:sp>
          <p:nvSpPr>
            <p:cNvPr id="10" name="Google Shape;831;p48">
              <a:extLst>
                <a:ext uri="{FF2B5EF4-FFF2-40B4-BE49-F238E27FC236}">
                  <a16:creationId xmlns:a16="http://schemas.microsoft.com/office/drawing/2014/main" id="{5BE8BE4C-5A84-5965-4837-01DBD0EEFE7E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2;p48">
              <a:extLst>
                <a:ext uri="{FF2B5EF4-FFF2-40B4-BE49-F238E27FC236}">
                  <a16:creationId xmlns:a16="http://schemas.microsoft.com/office/drawing/2014/main" id="{EE1A4EF9-804D-F77A-413A-3E1FBB5ECD46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3;p48">
              <a:extLst>
                <a:ext uri="{FF2B5EF4-FFF2-40B4-BE49-F238E27FC236}">
                  <a16:creationId xmlns:a16="http://schemas.microsoft.com/office/drawing/2014/main" id="{D0472FDC-887D-6BC9-079F-79635609B526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4;p48">
              <a:extLst>
                <a:ext uri="{FF2B5EF4-FFF2-40B4-BE49-F238E27FC236}">
                  <a16:creationId xmlns:a16="http://schemas.microsoft.com/office/drawing/2014/main" id="{6B88809C-F468-1039-0B44-ED38545D43A3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5;p48">
              <a:extLst>
                <a:ext uri="{FF2B5EF4-FFF2-40B4-BE49-F238E27FC236}">
                  <a16:creationId xmlns:a16="http://schemas.microsoft.com/office/drawing/2014/main" id="{90426D97-06D1-513D-63FE-D2D7BC265A95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035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0A17-3F46-45FE-98BF-46180574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Outlier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E5B4-2D13-376D-766D-0D43C483B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Single characteristic</a:t>
            </a:r>
          </a:p>
          <a:p>
            <a:r>
              <a:rPr lang="en-US" dirty="0"/>
              <a:t>Exceedingly large</a:t>
            </a:r>
          </a:p>
          <a:p>
            <a:r>
              <a:rPr lang="en-US" dirty="0"/>
              <a:t>Immensely small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810D9-87EF-A5BE-DFC4-6D4A6C13EF7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Multivariate</a:t>
            </a:r>
          </a:p>
          <a:p>
            <a:r>
              <a:rPr lang="en-US" dirty="0"/>
              <a:t>… complicated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4EF06-0CD3-0C36-C79B-8962CD23C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2588746-79BF-9CF1-C9B0-C4CE5D627AA5}"/>
              </a:ext>
            </a:extLst>
          </p:cNvPr>
          <p:cNvSpPr/>
          <p:nvPr/>
        </p:nvSpPr>
        <p:spPr>
          <a:xfrm>
            <a:off x="1329713" y="3463842"/>
            <a:ext cx="1420712" cy="136232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7EF42C-46C9-3206-B9A8-78A129F62F31}"/>
              </a:ext>
            </a:extLst>
          </p:cNvPr>
          <p:cNvSpPr/>
          <p:nvPr/>
        </p:nvSpPr>
        <p:spPr>
          <a:xfrm>
            <a:off x="3487868" y="4502167"/>
            <a:ext cx="349200" cy="32400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24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637B"/>
                </a:solidFill>
              </a:rPr>
              <a:t>Univariate Example</a:t>
            </a:r>
            <a:endParaRPr dirty="0">
              <a:solidFill>
                <a:srgbClr val="18637B"/>
              </a:solidFill>
            </a:endParaRPr>
          </a:p>
        </p:txBody>
      </p:sp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4C87E-FAD0-89AB-BB6A-04A31408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91" y="279991"/>
            <a:ext cx="6408218" cy="3951518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1B6AFBA-5BAB-EF68-40C4-CA503AC7CDF8}"/>
              </a:ext>
            </a:extLst>
          </p:cNvPr>
          <p:cNvSpPr/>
          <p:nvPr/>
        </p:nvSpPr>
        <p:spPr>
          <a:xfrm>
            <a:off x="200155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6F9C54F-EA1B-C49C-A478-BCF3FC86E123}"/>
              </a:ext>
            </a:extLst>
          </p:cNvPr>
          <p:cNvSpPr/>
          <p:nvPr/>
        </p:nvSpPr>
        <p:spPr>
          <a:xfrm>
            <a:off x="2141621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60C2B41-63BA-AB9D-0FFB-F8D988BCB676}"/>
              </a:ext>
            </a:extLst>
          </p:cNvPr>
          <p:cNvSpPr/>
          <p:nvPr/>
        </p:nvSpPr>
        <p:spPr>
          <a:xfrm>
            <a:off x="253896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83237A0-2BF8-0658-AF68-D90E9AD02BFD}"/>
              </a:ext>
            </a:extLst>
          </p:cNvPr>
          <p:cNvSpPr/>
          <p:nvPr/>
        </p:nvSpPr>
        <p:spPr>
          <a:xfrm>
            <a:off x="2679031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8D7462D-2C8A-B790-7A5C-1AA1608F32A9}"/>
              </a:ext>
            </a:extLst>
          </p:cNvPr>
          <p:cNvSpPr/>
          <p:nvPr/>
        </p:nvSpPr>
        <p:spPr>
          <a:xfrm>
            <a:off x="2826171" y="3648150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6D1856-ADAA-38DB-E3B6-9143137128D9}"/>
              </a:ext>
            </a:extLst>
          </p:cNvPr>
          <p:cNvSpPr/>
          <p:nvPr/>
        </p:nvSpPr>
        <p:spPr>
          <a:xfrm>
            <a:off x="2966237" y="365242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4F4DB34-1F30-B127-7A83-2C6ED94BE6EA}"/>
              </a:ext>
            </a:extLst>
          </p:cNvPr>
          <p:cNvSpPr/>
          <p:nvPr/>
        </p:nvSpPr>
        <p:spPr>
          <a:xfrm>
            <a:off x="322351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19D8F7C-715D-7871-D383-1046218818FB}"/>
              </a:ext>
            </a:extLst>
          </p:cNvPr>
          <p:cNvSpPr/>
          <p:nvPr/>
        </p:nvSpPr>
        <p:spPr>
          <a:xfrm>
            <a:off x="3503647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08B7F11-84D1-BECE-5A91-922F9644CE65}"/>
              </a:ext>
            </a:extLst>
          </p:cNvPr>
          <p:cNvSpPr/>
          <p:nvPr/>
        </p:nvSpPr>
        <p:spPr>
          <a:xfrm>
            <a:off x="3629141" y="3650945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2FFD0FA-3AD0-5DB0-B261-7BFC7BCE8521}"/>
              </a:ext>
            </a:extLst>
          </p:cNvPr>
          <p:cNvSpPr/>
          <p:nvPr/>
        </p:nvSpPr>
        <p:spPr>
          <a:xfrm>
            <a:off x="376894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7A177B8-6A72-4B5F-5970-C2595544E7B2}"/>
              </a:ext>
            </a:extLst>
          </p:cNvPr>
          <p:cNvSpPr/>
          <p:nvPr/>
        </p:nvSpPr>
        <p:spPr>
          <a:xfrm>
            <a:off x="3768945" y="3490704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D593AC5-15F5-C4CC-4EC6-77ACDE392B96}"/>
              </a:ext>
            </a:extLst>
          </p:cNvPr>
          <p:cNvSpPr/>
          <p:nvPr/>
        </p:nvSpPr>
        <p:spPr>
          <a:xfrm>
            <a:off x="3909618" y="365260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959204B-A749-1FFF-ABE5-2BD77A358BB2}"/>
              </a:ext>
            </a:extLst>
          </p:cNvPr>
          <p:cNvSpPr/>
          <p:nvPr/>
        </p:nvSpPr>
        <p:spPr>
          <a:xfrm>
            <a:off x="3909618" y="3504182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D60C596-6D37-50DD-24EC-B0365EB9F289}"/>
              </a:ext>
            </a:extLst>
          </p:cNvPr>
          <p:cNvSpPr/>
          <p:nvPr/>
        </p:nvSpPr>
        <p:spPr>
          <a:xfrm>
            <a:off x="3909618" y="336437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BE983D9-3553-352E-8079-024787382A3F}"/>
              </a:ext>
            </a:extLst>
          </p:cNvPr>
          <p:cNvSpPr/>
          <p:nvPr/>
        </p:nvSpPr>
        <p:spPr>
          <a:xfrm>
            <a:off x="4044766" y="3509541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9117222D-13AB-5907-37E8-6D129289A32F}"/>
              </a:ext>
            </a:extLst>
          </p:cNvPr>
          <p:cNvSpPr/>
          <p:nvPr/>
        </p:nvSpPr>
        <p:spPr>
          <a:xfrm>
            <a:off x="4041058" y="365382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E4B8A88-2D39-0703-F0B0-58A8D5C096F3}"/>
              </a:ext>
            </a:extLst>
          </p:cNvPr>
          <p:cNvSpPr/>
          <p:nvPr/>
        </p:nvSpPr>
        <p:spPr>
          <a:xfrm>
            <a:off x="417310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B9C60C3-03B7-4F00-E8C1-27633A6536EF}"/>
              </a:ext>
            </a:extLst>
          </p:cNvPr>
          <p:cNvSpPr/>
          <p:nvPr/>
        </p:nvSpPr>
        <p:spPr>
          <a:xfrm>
            <a:off x="4175478" y="3516701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2976874-D939-477F-65AD-5F010C124B98}"/>
              </a:ext>
            </a:extLst>
          </p:cNvPr>
          <p:cNvSpPr/>
          <p:nvPr/>
        </p:nvSpPr>
        <p:spPr>
          <a:xfrm>
            <a:off x="4181124" y="336028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8018A15D-CCA5-5F3C-25EE-28933BE3D19C}"/>
              </a:ext>
            </a:extLst>
          </p:cNvPr>
          <p:cNvSpPr/>
          <p:nvPr/>
        </p:nvSpPr>
        <p:spPr>
          <a:xfrm>
            <a:off x="4321190" y="3655310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670092B-AFB4-193B-FF49-8688C3B52550}"/>
              </a:ext>
            </a:extLst>
          </p:cNvPr>
          <p:cNvSpPr/>
          <p:nvPr/>
        </p:nvSpPr>
        <p:spPr>
          <a:xfrm>
            <a:off x="4593303" y="364130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4F097BA-ADC8-CBAC-D8FD-E86309230206}"/>
              </a:ext>
            </a:extLst>
          </p:cNvPr>
          <p:cNvSpPr/>
          <p:nvPr/>
        </p:nvSpPr>
        <p:spPr>
          <a:xfrm>
            <a:off x="4726554" y="364130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820B87E-EDA5-DDBF-A062-A84B5BDD8E5A}"/>
              </a:ext>
            </a:extLst>
          </p:cNvPr>
          <p:cNvSpPr/>
          <p:nvPr/>
        </p:nvSpPr>
        <p:spPr>
          <a:xfrm>
            <a:off x="4865674" y="3648150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549691A-24C2-0977-5776-764F4521D1FA}"/>
              </a:ext>
            </a:extLst>
          </p:cNvPr>
          <p:cNvSpPr/>
          <p:nvPr/>
        </p:nvSpPr>
        <p:spPr>
          <a:xfrm>
            <a:off x="4866147" y="350071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FC33287-E4F4-A715-3502-299ED82C6B0A}"/>
              </a:ext>
            </a:extLst>
          </p:cNvPr>
          <p:cNvSpPr/>
          <p:nvPr/>
        </p:nvSpPr>
        <p:spPr>
          <a:xfrm>
            <a:off x="4999875" y="3648150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6208DE7-4D07-4764-DF7E-CFB2942E6308}"/>
              </a:ext>
            </a:extLst>
          </p:cNvPr>
          <p:cNvSpPr/>
          <p:nvPr/>
        </p:nvSpPr>
        <p:spPr>
          <a:xfrm>
            <a:off x="5130714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997B514D-DB48-3590-2322-A381067324DF}"/>
              </a:ext>
            </a:extLst>
          </p:cNvPr>
          <p:cNvSpPr/>
          <p:nvPr/>
        </p:nvSpPr>
        <p:spPr>
          <a:xfrm>
            <a:off x="5265174" y="3645184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1A0B0A6B-3D1A-CDB2-0496-B6C431775CEF}"/>
              </a:ext>
            </a:extLst>
          </p:cNvPr>
          <p:cNvSpPr/>
          <p:nvPr/>
        </p:nvSpPr>
        <p:spPr>
          <a:xfrm>
            <a:off x="5543970" y="365242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1FACD48-1A8C-677D-2675-064491891637}"/>
              </a:ext>
            </a:extLst>
          </p:cNvPr>
          <p:cNvSpPr/>
          <p:nvPr/>
        </p:nvSpPr>
        <p:spPr>
          <a:xfrm>
            <a:off x="5675198" y="3637843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30DF2C3-6F39-6208-A407-B0DFE69F7C85}"/>
              </a:ext>
            </a:extLst>
          </p:cNvPr>
          <p:cNvSpPr/>
          <p:nvPr/>
        </p:nvSpPr>
        <p:spPr>
          <a:xfrm>
            <a:off x="5820910" y="3638646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76A66C6-3D2A-4144-5248-52468E9CD468}"/>
              </a:ext>
            </a:extLst>
          </p:cNvPr>
          <p:cNvSpPr/>
          <p:nvPr/>
        </p:nvSpPr>
        <p:spPr>
          <a:xfrm>
            <a:off x="7304151" y="3645184"/>
            <a:ext cx="140066" cy="13712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CAB0-3054-3F77-B6AC-8A027D1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206FC-B2B0-8F98-4CAE-BB91B7E4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1771588"/>
            <a:ext cx="2944907" cy="31527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Ch 4.6</a:t>
            </a:r>
          </a:p>
          <a:p>
            <a:r>
              <a:rPr lang="en-US" dirty="0"/>
              <a:t>How to evaluate normality</a:t>
            </a:r>
          </a:p>
          <a:p>
            <a:pPr lvl="1"/>
            <a:r>
              <a:rPr lang="en-US" dirty="0"/>
              <a:t>Visually</a:t>
            </a:r>
          </a:p>
          <a:p>
            <a:pPr lvl="1"/>
            <a:r>
              <a:rPr lang="en-US" dirty="0"/>
              <a:t>Mathematically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BEFD1-9C6F-10F3-5F71-8C0319FBCAA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80232" y="1771588"/>
            <a:ext cx="2944907" cy="31527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Ch 4.7</a:t>
            </a:r>
          </a:p>
          <a:p>
            <a:r>
              <a:rPr lang="en-US" dirty="0"/>
              <a:t>How to detect outliers</a:t>
            </a:r>
          </a:p>
          <a:p>
            <a:pPr lvl="1"/>
            <a:r>
              <a:rPr lang="en-US" dirty="0"/>
              <a:t>Visually</a:t>
            </a:r>
          </a:p>
          <a:p>
            <a:pPr lvl="1"/>
            <a:r>
              <a:rPr lang="en-US" dirty="0"/>
              <a:t>Mathematically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272E3-1FBB-7B51-5C40-744001D8AAA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25139" y="1771588"/>
            <a:ext cx="2944906" cy="31527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Ch 4.8</a:t>
            </a:r>
          </a:p>
          <a:p>
            <a:r>
              <a:rPr lang="en-US" dirty="0"/>
              <a:t>Understand why we would transform the data</a:t>
            </a:r>
          </a:p>
          <a:p>
            <a:r>
              <a:rPr lang="en-US" dirty="0"/>
              <a:t>How to transform the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0AF8-6A39-51F8-1931-F04757FDC8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B02D55-D5B3-C3BF-BC82-53A7030DD407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B02D55-D5B3-C3BF-BC82-53A7030DD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259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>
            <a:spLocks noGrp="1"/>
          </p:cNvSpPr>
          <p:nvPr>
            <p:ph type="body" idx="1"/>
          </p:nvPr>
        </p:nvSpPr>
        <p:spPr>
          <a:xfrm>
            <a:off x="457200" y="4461800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637B"/>
                </a:solidFill>
              </a:rPr>
              <a:t>Bivariate Example</a:t>
            </a:r>
            <a:endParaRPr dirty="0">
              <a:solidFill>
                <a:srgbClr val="18637B"/>
              </a:solidFill>
            </a:endParaRPr>
          </a:p>
        </p:txBody>
      </p:sp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88244-4612-6F49-D227-07F74556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08" y="-1"/>
            <a:ext cx="6026584" cy="4531895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5B9A343-3FC6-CA71-8079-9B1F5053AEFA}"/>
              </a:ext>
            </a:extLst>
          </p:cNvPr>
          <p:cNvSpPr/>
          <p:nvPr/>
        </p:nvSpPr>
        <p:spPr>
          <a:xfrm>
            <a:off x="6221309" y="292384"/>
            <a:ext cx="140066" cy="13712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B7D5CC1-16CE-16C8-01C0-43926434EBFD}"/>
              </a:ext>
            </a:extLst>
          </p:cNvPr>
          <p:cNvSpPr/>
          <p:nvPr/>
        </p:nvSpPr>
        <p:spPr>
          <a:xfrm>
            <a:off x="5740046" y="2571750"/>
            <a:ext cx="140066" cy="13712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C0323-8823-7048-126F-9F8DFE761350}"/>
              </a:ext>
            </a:extLst>
          </p:cNvPr>
          <p:cNvCxnSpPr>
            <a:cxnSpLocks/>
          </p:cNvCxnSpPr>
          <p:nvPr/>
        </p:nvCxnSpPr>
        <p:spPr>
          <a:xfrm flipV="1">
            <a:off x="2390274" y="815184"/>
            <a:ext cx="4788568" cy="2858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8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Google Shape;344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4084811"/>
                <a:ext cx="8229600" cy="519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18637B"/>
                    </a:solidFill>
                  </a:rPr>
                  <a:t>Bivariate Example: Marginal Dot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rgbClr val="18637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rgbClr val="18637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8637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ar-AE" dirty="0">
                  <a:solidFill>
                    <a:srgbClr val="18637B"/>
                  </a:solidFill>
                </a:endParaRPr>
              </a:p>
            </p:txBody>
          </p:sp>
        </mc:Choice>
        <mc:Fallback>
          <p:sp>
            <p:nvSpPr>
              <p:cNvPr id="344" name="Google Shape;344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4084811"/>
                <a:ext cx="8229600" cy="519600"/>
              </a:xfrm>
              <a:prstGeom prst="rect">
                <a:avLst/>
              </a:prstGeom>
              <a:blipFill>
                <a:blip r:embed="rId3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88244-4612-6F49-D227-07F745564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20" t="88535" r="8741"/>
          <a:stretch/>
        </p:blipFill>
        <p:spPr>
          <a:xfrm>
            <a:off x="457200" y="2571750"/>
            <a:ext cx="8332355" cy="1012694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B7D5CC1-16CE-16C8-01C0-43926434EBFD}"/>
              </a:ext>
            </a:extLst>
          </p:cNvPr>
          <p:cNvSpPr/>
          <p:nvPr/>
        </p:nvSpPr>
        <p:spPr>
          <a:xfrm>
            <a:off x="7122695" y="2855495"/>
            <a:ext cx="296779" cy="22260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8EF7E47-1C34-A3B5-C245-1BF8581F9844}"/>
              </a:ext>
            </a:extLst>
          </p:cNvPr>
          <p:cNvSpPr/>
          <p:nvPr/>
        </p:nvSpPr>
        <p:spPr>
          <a:xfrm>
            <a:off x="6176211" y="2966796"/>
            <a:ext cx="296779" cy="22260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9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Google Shape;344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4213147"/>
                <a:ext cx="8229600" cy="519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18637B"/>
                    </a:solidFill>
                  </a:rPr>
                  <a:t>Bivariate Example: Marginal Dot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 smtClean="0">
                            <a:solidFill>
                              <a:srgbClr val="18637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8637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8637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dirty="0">
                  <a:solidFill>
                    <a:srgbClr val="18637B"/>
                  </a:solidFill>
                </a:endParaRPr>
              </a:p>
            </p:txBody>
          </p:sp>
        </mc:Choice>
        <mc:Fallback>
          <p:sp>
            <p:nvSpPr>
              <p:cNvPr id="344" name="Google Shape;344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4213147"/>
                <a:ext cx="8229600" cy="519600"/>
              </a:xfrm>
              <a:prstGeom prst="rect">
                <a:avLst/>
              </a:prstGeom>
              <a:blipFill>
                <a:blip r:embed="rId3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88244-4612-6F49-D227-07F745564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015" b="21396"/>
          <a:stretch/>
        </p:blipFill>
        <p:spPr>
          <a:xfrm rot="5400000">
            <a:off x="3691026" y="-1028935"/>
            <a:ext cx="2034665" cy="7956886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5B9A343-3FC6-CA71-8079-9B1F5053AEFA}"/>
              </a:ext>
            </a:extLst>
          </p:cNvPr>
          <p:cNvSpPr/>
          <p:nvPr/>
        </p:nvSpPr>
        <p:spPr>
          <a:xfrm>
            <a:off x="7689161" y="2810141"/>
            <a:ext cx="251682" cy="25968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42FA0F3-3AC4-48F6-5831-31FDEDA9B55C}"/>
              </a:ext>
            </a:extLst>
          </p:cNvPr>
          <p:cNvSpPr/>
          <p:nvPr/>
        </p:nvSpPr>
        <p:spPr>
          <a:xfrm>
            <a:off x="2676004" y="2810141"/>
            <a:ext cx="251682" cy="25968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36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0A17-3F46-45FE-98BF-46180574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dirty="0"/>
              <a:t>Steps for Detecting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58800" indent="-457200">
                  <a:buFont typeface="+mj-lt"/>
                  <a:buAutoNum type="arabicPeriod"/>
                </a:pPr>
                <a:r>
                  <a:rPr lang="en-US" sz="2000" dirty="0"/>
                  <a:t>Make a dot plot </a:t>
                </a:r>
                <a:r>
                  <a:rPr lang="en-US" sz="2000" dirty="0">
                    <a:sym typeface="Symbol" panose="05050102010706020507" pitchFamily="18" charset="2"/>
                  </a:rPr>
                  <a:t> variable</a:t>
                </a:r>
              </a:p>
              <a:p>
                <a:pPr marL="558800" indent="-457200">
                  <a:buFont typeface="+mj-lt"/>
                  <a:buAutoNum type="arabicPeriod"/>
                </a:pPr>
                <a:r>
                  <a:rPr lang="en-US" sz="2000" dirty="0">
                    <a:sym typeface="Symbol" panose="05050102010706020507" pitchFamily="18" charset="2"/>
                  </a:rPr>
                  <a:t>Make a scatter plot  pair of variables</a:t>
                </a:r>
              </a:p>
              <a:p>
                <a:pPr marL="558800" indent="-457200">
                  <a:buFont typeface="+mj-lt"/>
                  <a:buAutoNum type="arabicPeriod"/>
                </a:pPr>
                <a:r>
                  <a:rPr lang="en-US" sz="2000" dirty="0">
                    <a:sym typeface="Symbol" panose="05050102010706020507" pitchFamily="18" charset="2"/>
                  </a:rPr>
                  <a:t>Calculate standardized values &amp; examine for outliers</a:t>
                </a:r>
              </a:p>
              <a:p>
                <a:pPr marL="615950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𝑗𝑘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𝑘𝑘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z="2000" dirty="0">
                  <a:sym typeface="Symbol" panose="05050102010706020507" pitchFamily="18" charset="2"/>
                </a:endParaRPr>
              </a:p>
              <a:p>
                <a:pPr marL="1073150" lvl="1" indent="-514350"/>
                <a:r>
                  <a:rPr lang="en-US" sz="2000" dirty="0">
                    <a:sym typeface="Symbol" panose="05050102010706020507" pitchFamily="18" charset="2"/>
                  </a:rPr>
                  <a:t>j = 1, 2, …, n</a:t>
                </a:r>
              </a:p>
              <a:p>
                <a:pPr marL="1073150" lvl="1" indent="-514350"/>
                <a:r>
                  <a:rPr lang="en-US" sz="2000" dirty="0">
                    <a:sym typeface="Symbol" panose="05050102010706020507" pitchFamily="18" charset="2"/>
                  </a:rPr>
                  <a:t>k =1, 2,…, p</a:t>
                </a:r>
              </a:p>
              <a:p>
                <a:pPr marL="1016000" lvl="1" indent="-457200">
                  <a:buFont typeface="+mj-lt"/>
                  <a:buAutoNum type="romanUcPeriod"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2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4EF06-0CD3-0C36-C79B-8962CD23C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762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0A17-3F46-45FE-98BF-46180574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dirty="0"/>
              <a:t>Steps for Detecting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4447" y="1767275"/>
                <a:ext cx="8534400" cy="3158700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2000" dirty="0"/>
                  <a:t>4. Calculate generalized squared distance &amp; examine for outliers</a:t>
                </a:r>
              </a:p>
              <a:p>
                <a:pPr marL="444500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000" b="0" dirty="0"/>
              </a:p>
              <a:p>
                <a:pPr marL="101600" indent="0">
                  <a:buNone/>
                </a:pPr>
                <a:endParaRPr lang="en-US" sz="2000" dirty="0"/>
              </a:p>
              <a:p>
                <a:pPr marL="101600" indent="0">
                  <a:buNone/>
                </a:pPr>
                <a:r>
                  <a:rPr lang="en-US" sz="2000" b="0" dirty="0"/>
                  <a:t>Note: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b="0" dirty="0"/>
                  <a:t> plot, these points would be farthest from the origin</a:t>
                </a:r>
              </a:p>
              <a:p>
                <a:pPr marL="10160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29E5B4-2D13-376D-766D-0D43C483B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4447" y="1767275"/>
                <a:ext cx="8534400" cy="3158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4EF06-0CD3-0C36-C79B-8962CD23C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0ECB7-0024-822E-CE5B-2E4B2DA1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370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3980329" y="1604682"/>
            <a:ext cx="5163671" cy="243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Transformations to Near Normality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4, Section 8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334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if normality isn’t a viable assumption? What can we do?</a:t>
            </a:r>
            <a:endParaRPr dirty="0"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5F19-A2CE-DBBA-3860-C2EA4113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20C5-825E-6BAE-96F5-7B50268EB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Ignore the non-normal results</a:t>
            </a:r>
          </a:p>
          <a:p>
            <a:r>
              <a:rPr lang="en-US" dirty="0"/>
              <a:t>Pretend the data is normally distributed</a:t>
            </a:r>
          </a:p>
          <a:p>
            <a:r>
              <a:rPr lang="en-US" dirty="0"/>
              <a:t>Proceed with your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2608DB-EC95-A217-6794-84A34C4F871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26623" y="1767275"/>
            <a:ext cx="3660300" cy="1029713"/>
          </a:xfrm>
        </p:spPr>
        <p:txBody>
          <a:bodyPr/>
          <a:lstStyle/>
          <a:p>
            <a:r>
              <a:rPr lang="en-US" dirty="0"/>
              <a:t>Leads to wrong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F83F0-2357-836C-65B9-11468EDAFA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626A0-B471-E356-F80A-68FB1FFADF18}"/>
                  </a:ext>
                </a:extLst>
              </p:cNvPr>
              <p:cNvSpPr txBox="1"/>
              <p:nvPr/>
            </p:nvSpPr>
            <p:spPr>
              <a:xfrm>
                <a:off x="217443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626A0-B471-E356-F80A-68FB1FFAD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43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D64EDF5-F8D1-9AAE-1315-6AC3D87CEF2F}"/>
              </a:ext>
            </a:extLst>
          </p:cNvPr>
          <p:cNvSpPr/>
          <p:nvPr/>
        </p:nvSpPr>
        <p:spPr>
          <a:xfrm>
            <a:off x="1036219" y="2225923"/>
            <a:ext cx="3879912" cy="135815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7E0000"/>
                  </a:solidFill>
                  <a:prstDash val="solid"/>
                </a:ln>
                <a:solidFill>
                  <a:srgbClr val="D90505"/>
                </a:solidFill>
                <a:effectLst/>
              </a:rPr>
              <a:t>X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2E991B4-5F36-9B1F-B143-BDC5FF255283}"/>
              </a:ext>
            </a:extLst>
          </p:cNvPr>
          <p:cNvSpPr txBox="1">
            <a:spLocks/>
          </p:cNvSpPr>
          <p:nvPr/>
        </p:nvSpPr>
        <p:spPr>
          <a:xfrm>
            <a:off x="5026623" y="2571750"/>
            <a:ext cx="3660300" cy="102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ixie One"/>
              <a:buChar char="▪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ixie One"/>
              <a:buChar char="▫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ixie One"/>
              <a:buChar char="■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●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○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■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●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○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■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So what do we do?</a:t>
            </a:r>
          </a:p>
        </p:txBody>
      </p:sp>
    </p:spTree>
    <p:extLst>
      <p:ext uri="{BB962C8B-B14F-4D97-AF65-F5344CB8AC3E}">
        <p14:creationId xmlns:p14="http://schemas.microsoft.com/office/powerpoint/2010/main" val="119996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571D1C7-8B1A-63D1-2ADA-6024C596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6051884" y="2635623"/>
            <a:ext cx="1220203" cy="1220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25C5AE-7958-0BD3-3815-6CD70323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38" y="2635623"/>
            <a:ext cx="1220203" cy="1220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B4065-166A-2600-943B-5A0137F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4B970-5233-1C26-988B-6C8A35AA8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025" y="1767275"/>
            <a:ext cx="7540800" cy="868349"/>
          </a:xfrm>
        </p:spPr>
        <p:txBody>
          <a:bodyPr/>
          <a:lstStyle/>
          <a:p>
            <a:pPr marL="50800" indent="0" algn="ctr">
              <a:lnSpc>
                <a:spcPct val="200000"/>
              </a:lnSpc>
              <a:buNone/>
            </a:pPr>
            <a:r>
              <a:rPr lang="en-US" sz="2000" dirty="0"/>
              <a:t>Make the non-normal look normal!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7FE05-3C45-C168-6F17-9305A69D4F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0A8A1ED-F493-EE6F-E62D-8D898E8B2404}"/>
              </a:ext>
            </a:extLst>
          </p:cNvPr>
          <p:cNvSpPr txBox="1">
            <a:spLocks/>
          </p:cNvSpPr>
          <p:nvPr/>
        </p:nvSpPr>
        <p:spPr>
          <a:xfrm>
            <a:off x="3492142" y="2635624"/>
            <a:ext cx="2559742" cy="86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▪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▫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50800" indent="0" algn="ctr">
              <a:lnSpc>
                <a:spcPct val="200000"/>
              </a:lnSpc>
              <a:buFont typeface="Nixie One"/>
              <a:buNone/>
            </a:pPr>
            <a:r>
              <a:rPr lang="en-US" sz="2000" dirty="0"/>
              <a:t>Transformations </a:t>
            </a:r>
          </a:p>
        </p:txBody>
      </p:sp>
    </p:spTree>
    <p:extLst>
      <p:ext uri="{BB962C8B-B14F-4D97-AF65-F5344CB8AC3E}">
        <p14:creationId xmlns:p14="http://schemas.microsoft.com/office/powerpoint/2010/main" val="388533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E000C8-191C-57D5-E8A2-621CD7F2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770021"/>
            <a:ext cx="8525008" cy="3569368"/>
          </a:xfrm>
        </p:spPr>
        <p:txBody>
          <a:bodyPr/>
          <a:lstStyle/>
          <a:p>
            <a:pPr marL="10160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Nixie One" panose="020B0604020202020204" charset="0"/>
              </a:rPr>
              <a:t>In Section 4.8, the authors explain that even if the assumption of normality is rejected, we still have the option of transforming the data to make it more "normal-looking." "Normal-theory analyses can then be carried out with the suitably transformed data." They suggest that "power transformations" are often a useful tool for this.</a:t>
            </a:r>
            <a:br>
              <a:rPr lang="en-US" sz="1800" dirty="0">
                <a:solidFill>
                  <a:schemeClr val="bg1"/>
                </a:solidFill>
                <a:latin typeface="Nixie One" panose="020B0604020202020204" charset="0"/>
              </a:rPr>
            </a:br>
            <a:br>
              <a:rPr lang="en-US" sz="1800" dirty="0">
                <a:solidFill>
                  <a:schemeClr val="bg1"/>
                </a:solidFill>
                <a:latin typeface="Nixie One" panose="020B0604020202020204" charset="0"/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Nixie One" panose="020B0604020202020204" charset="0"/>
              </a:rPr>
              <a:t>Are there situations in practice where a power transformation is a bad idea (leads to misleading results), even if it makes normal-theory analyses possible? Or should we not worry about this?</a:t>
            </a:r>
            <a:endParaRPr lang="en-US" sz="1800" dirty="0">
              <a:solidFill>
                <a:schemeClr val="bg1"/>
              </a:solidFill>
              <a:latin typeface="Nixie One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9E28A-3BEB-A23A-F43C-B5CD72430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036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1515035"/>
            <a:ext cx="4505700" cy="2523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Assessing the Assumption of Normality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4, Section 6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28D-87AD-4883-06FD-0DBA28F9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8F43-07D0-7684-F46C-99957EB29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770A-6FD8-C5AE-3055-5F6A588B0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ABDC00-C466-B6EE-570F-8D36CF3E13C9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ABDC00-C466-B6EE-570F-8D36CF3E1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045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4065-166A-2600-943B-5A0137F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Transformations to Near Normality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54B970-5233-1C26-988B-6C8A35AA83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20275" y="1685214"/>
                <a:ext cx="3660300" cy="3158700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Original Scale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Counts: </a:t>
                </a:r>
                <a:r>
                  <a:rPr lang="en-US" b="1" dirty="0"/>
                  <a:t>y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Proportions: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Correlations: </a:t>
                </a:r>
                <a:r>
                  <a:rPr lang="en-US" b="1" dirty="0"/>
                  <a:t>r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54B970-5233-1C26-988B-6C8A35AA8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20275" y="1685214"/>
                <a:ext cx="3660300" cy="3158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707D435-7ECD-5D63-5B19-D8CD4B9A565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685214"/>
                <a:ext cx="4159746" cy="31587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Transformed Scale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Fisher’s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707D435-7ECD-5D63-5B19-D8CD4B9A5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685214"/>
                <a:ext cx="4159746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7FE05-3C45-C168-6F17-9305A69D4F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37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4065-166A-2600-943B-5A0137F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If…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4B970-5233-1C26-988B-6C8A35AA8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621" y="1767275"/>
            <a:ext cx="3280611" cy="3158700"/>
          </a:xfrm>
        </p:spPr>
        <p:txBody>
          <a:bodyPr/>
          <a:lstStyle/>
          <a:p>
            <a:pPr marL="101600" indent="0">
              <a:lnSpc>
                <a:spcPct val="150000"/>
              </a:lnSpc>
              <a:buNone/>
            </a:pPr>
            <a:r>
              <a:rPr lang="en-US" sz="1800" dirty="0"/>
              <a:t>Data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Large negative values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Single long tail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707D435-7ECD-5D63-5B19-D8CD4B9A565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3898232" y="1767275"/>
                <a:ext cx="4833514" cy="3376124"/>
              </a:xfrm>
            </p:spPr>
            <p:txBody>
              <a:bodyPr/>
              <a:lstStyle/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101600" indent="0">
                  <a:buNone/>
                </a:pPr>
                <a:endParaRPr lang="en-US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10160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707D435-7ECD-5D63-5B19-D8CD4B9A5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898232" y="1767275"/>
                <a:ext cx="4833514" cy="33761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7FE05-3C45-C168-6F17-9305A69D4F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04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9F0F-A9FA-C95A-7EF3-01159AF2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1900" dirty="0"/>
              <a:t>Transforming </a:t>
            </a:r>
            <a:r>
              <a:rPr lang="en-US" sz="1900" dirty="0" err="1"/>
              <a:t>Multivar</a:t>
            </a:r>
            <a:r>
              <a:rPr lang="en-US" sz="1900" dirty="0"/>
              <a:t> </a:t>
            </a:r>
            <a:r>
              <a:rPr lang="en-US" sz="1900" dirty="0" err="1"/>
              <a:t>Obs</a:t>
            </a:r>
            <a:endParaRPr lang="en-US" sz="19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F98F5-1D7D-FD23-D547-33D48EF37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ym typeface="Symbol" panose="05050102010706020507" pitchFamily="18" charset="2"/>
              </a:rPr>
              <a:t> variable, a power transformation must be selected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FCCF3-8A9F-A82B-76A6-25E4A3D34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FC927A-CB9D-2843-464A-B8C43C72C62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FC927A-CB9D-2843-464A-B8C43C72C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323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411" name="Google Shape;411;p36"/>
          <p:cNvSpPr txBox="1">
            <a:spLocks noGrp="1"/>
          </p:cNvSpPr>
          <p:nvPr>
            <p:ph type="body" idx="1"/>
          </p:nvPr>
        </p:nvSpPr>
        <p:spPr>
          <a:xfrm>
            <a:off x="484094" y="1694329"/>
            <a:ext cx="8202731" cy="3231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Visualizing the Multivariate Normal</a:t>
            </a:r>
          </a:p>
          <a:p>
            <a:pPr marL="342900" indent="-342900"/>
            <a:r>
              <a:rPr lang="en-US" sz="2000" dirty="0">
                <a:hlinkClick r:id="rId3"/>
              </a:rPr>
              <a:t>http://www2.stat.duke.edu/~rcs46/lectures_2015/02-multivar2/02-multivar2.pdf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Understanding Q-Q plots</a:t>
            </a:r>
          </a:p>
          <a:p>
            <a:pPr marL="342900" indent="-342900"/>
            <a:r>
              <a:rPr lang="en-US" sz="2000" dirty="0">
                <a:hlinkClick r:id="rId4"/>
              </a:rPr>
              <a:t>https://library.virginia.edu/data/articles/understanding-q-q-plots#:~:text=The%20QQ%20plot%2C%20or%20quantile,as%20a%20normal%20or%20exponential</a:t>
            </a:r>
            <a:endParaRPr lang="en-US" sz="2000" dirty="0"/>
          </a:p>
          <a:p>
            <a:pPr marL="0" indent="0">
              <a:buNone/>
            </a:pPr>
            <a:endParaRPr sz="2000" dirty="0"/>
          </a:p>
        </p:txBody>
      </p:sp>
      <p:sp>
        <p:nvSpPr>
          <p:cNvPr id="412" name="Google Shape;412;p36"/>
          <p:cNvSpPr/>
          <p:nvPr/>
        </p:nvSpPr>
        <p:spPr>
          <a:xfrm>
            <a:off x="384312" y="911602"/>
            <a:ext cx="297381" cy="26694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~Fin~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Any lingering questions?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BIG CONCEPT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106752"/>
            <a:ext cx="41532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sp>
        <p:nvSpPr>
          <p:cNvPr id="172" name="Google Shape;172;p19"/>
          <p:cNvSpPr/>
          <p:nvPr/>
        </p:nvSpPr>
        <p:spPr>
          <a:xfrm>
            <a:off x="7214073" y="747704"/>
            <a:ext cx="354081" cy="3380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>
            <a:off x="6372292" y="1484384"/>
            <a:ext cx="2174700" cy="2174833"/>
            <a:chOff x="6643075" y="3664250"/>
            <a:chExt cx="407950" cy="407975"/>
          </a:xfrm>
        </p:grpSpPr>
        <p:sp>
          <p:nvSpPr>
            <p:cNvPr id="174" name="Google Shape;174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9"/>
          <p:cNvGrpSpPr/>
          <p:nvPr/>
        </p:nvGrpSpPr>
        <p:grpSpPr>
          <a:xfrm>
            <a:off x="4995953" y="3119892"/>
            <a:ext cx="981407" cy="981351"/>
            <a:chOff x="576250" y="4319400"/>
            <a:chExt cx="442075" cy="442050"/>
          </a:xfrm>
        </p:grpSpPr>
        <p:sp>
          <p:nvSpPr>
            <p:cNvPr id="177" name="Google Shape;177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9"/>
          <p:cNvSpPr/>
          <p:nvPr/>
        </p:nvSpPr>
        <p:spPr>
          <a:xfrm>
            <a:off x="5392191" y="1829072"/>
            <a:ext cx="585164" cy="5587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 rot="2384392">
            <a:off x="7003547" y="3733235"/>
            <a:ext cx="354079" cy="3380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2" name="Google Shape;262;p25"/>
          <p:cNvGraphicFramePr/>
          <p:nvPr/>
        </p:nvGraphicFramePr>
        <p:xfrm>
          <a:off x="1046800" y="2018081"/>
          <a:ext cx="7293800" cy="2646200"/>
        </p:xfrm>
        <a:graphic>
          <a:graphicData uri="http://schemas.openxmlformats.org/drawingml/2006/table">
            <a:tbl>
              <a:tblPr>
                <a:noFill/>
                <a:tableStyleId>{98CEBAF2-A0B9-41F5-855D-340B4F70AB4A}</a:tableStyleId>
              </a:tblPr>
              <a:tblGrid>
                <a:gridCol w="182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Yellow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Blue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Orange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3" name="Google Shape;263;p25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64" name="Google Shape;264;p2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name="adj" fmla="val 3012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second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17" name="Google Shape;317;p29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18" name="Google Shape;318;p2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1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2"/>
          </p:nvPr>
        </p:nvSpPr>
        <p:spPr>
          <a:xfrm>
            <a:off x="3679388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3"/>
          </p:nvPr>
        </p:nvSpPr>
        <p:spPr>
          <a:xfrm>
            <a:off x="6212750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146025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body" idx="2"/>
          </p:nvPr>
        </p:nvSpPr>
        <p:spPr>
          <a:xfrm>
            <a:off x="3679388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1" name="Google Shape;331;p30"/>
          <p:cNvSpPr txBox="1">
            <a:spLocks noGrp="1"/>
          </p:cNvSpPr>
          <p:nvPr>
            <p:ph type="body" idx="3"/>
          </p:nvPr>
        </p:nvSpPr>
        <p:spPr>
          <a:xfrm>
            <a:off x="6212750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32" name="Google Shape;332;p3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33" name="Google Shape;333;p3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Normality &amp; Techniques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6025" y="1767275"/>
                <a:ext cx="2880543" cy="315870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2000" b="1" dirty="0"/>
                  <a:t>Most techniques assume</a:t>
                </a:r>
              </a:p>
              <a:p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pPr marL="50800" indent="0">
                  <a:buNone/>
                </a:pPr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6025" y="1767275"/>
                <a:ext cx="2880543" cy="3158700"/>
              </a:xfr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9134823-5807-9BB0-6AFC-E875D71A136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767275"/>
                <a:ext cx="4114923" cy="315870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2000" b="1" dirty="0"/>
                  <a:t>Normality assumption less crucial if:</a:t>
                </a:r>
              </a:p>
              <a:p>
                <a:r>
                  <a:rPr lang="en-US" sz="2000" b="1" dirty="0"/>
                  <a:t>Sample size is large</a:t>
                </a:r>
              </a:p>
              <a:p>
                <a:r>
                  <a:rPr lang="en-US" sz="2000" b="1" dirty="0"/>
                  <a:t>Technique depends on:</a:t>
                </a:r>
              </a:p>
              <a:p>
                <a:pPr lvl="1"/>
                <a:r>
                  <a:rPr lang="en-US" b="1" dirty="0"/>
                  <a:t>Behavior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b="1" dirty="0"/>
                  <a:t> solely</a:t>
                </a:r>
              </a:p>
              <a:p>
                <a:pPr lvl="1"/>
                <a:r>
                  <a:rPr lang="en-US" b="1" dirty="0"/>
                  <a:t>Distances involving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9134823-5807-9BB0-6AFC-E875D71A1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767275"/>
                <a:ext cx="4114923" cy="3158700"/>
              </a:xfr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128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637B"/>
                </a:solidFill>
              </a:rPr>
              <a:t>You can insert graphs from Excel or Google Sheets</a:t>
            </a:r>
            <a:endParaRPr>
              <a:solidFill>
                <a:srgbClr val="18637B"/>
              </a:solidFill>
            </a:endParaRPr>
          </a:p>
        </p:txBody>
      </p:sp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cxnSp>
        <p:nvCxnSpPr>
          <p:cNvPr id="346" name="Google Shape;346;p31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1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1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1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31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351;p31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4000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3000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2000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1000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35" name="Google Shape;435;p3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436" name="Google Shape;436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DEC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NOV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OCT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SEP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AUG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JUL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JUN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MAY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APR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MAR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FEB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JAN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0" name="Google Shape;450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0" name="Google Shape;460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1" name="Google Shape;461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2" name="Google Shape;462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3" name="Google Shape;463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4" name="Google Shape;464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5" name="Google Shape;465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6" name="Google Shape;466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7" name="Google Shape;467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8" name="Google Shape;468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9" name="Google Shape;469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0" name="Google Shape;470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71" name="Google Shape;471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2" name="Google Shape;472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20" name="Google Shape;520;p4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521" name="Google Shape;521;p42"/>
          <p:cNvSpPr/>
          <p:nvPr/>
        </p:nvSpPr>
        <p:spPr>
          <a:xfrm>
            <a:off x="246200" y="1559425"/>
            <a:ext cx="4314600" cy="16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STRENGTHS</a:t>
            </a: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4739250" y="1559425"/>
            <a:ext cx="4404900" cy="16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WEAKNESSES</a:t>
            </a: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246200" y="3423776"/>
            <a:ext cx="4314600" cy="17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OPPORTUNITIES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4" name="Google Shape;524;p42"/>
          <p:cNvSpPr/>
          <p:nvPr/>
        </p:nvSpPr>
        <p:spPr>
          <a:xfrm>
            <a:off x="4739250" y="3423775"/>
            <a:ext cx="4404900" cy="17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THREATS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3322239" y="2016935"/>
            <a:ext cx="2479200" cy="2457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2"/>
          <p:cNvSpPr/>
          <p:nvPr/>
        </p:nvSpPr>
        <p:spPr>
          <a:xfrm rot="5400000">
            <a:off x="3511893" y="2006135"/>
            <a:ext cx="2457600" cy="247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2"/>
          <p:cNvSpPr/>
          <p:nvPr/>
        </p:nvSpPr>
        <p:spPr>
          <a:xfrm rot="10800000">
            <a:off x="3501093" y="2195755"/>
            <a:ext cx="2479200" cy="2457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2"/>
          <p:cNvSpPr/>
          <p:nvPr/>
        </p:nvSpPr>
        <p:spPr>
          <a:xfrm rot="-5400000">
            <a:off x="3333039" y="2184955"/>
            <a:ext cx="2457600" cy="247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3893037" y="2529622"/>
            <a:ext cx="337663" cy="459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30" name="Google Shape;530;p42"/>
          <p:cNvSpPr/>
          <p:nvPr/>
        </p:nvSpPr>
        <p:spPr>
          <a:xfrm>
            <a:off x="4934800" y="2537471"/>
            <a:ext cx="660123" cy="446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31" name="Google Shape;531;p42"/>
          <p:cNvSpPr/>
          <p:nvPr/>
        </p:nvSpPr>
        <p:spPr>
          <a:xfrm>
            <a:off x="3857561" y="3654646"/>
            <a:ext cx="408617" cy="459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32" name="Google Shape;532;p42"/>
          <p:cNvSpPr/>
          <p:nvPr/>
        </p:nvSpPr>
        <p:spPr>
          <a:xfrm>
            <a:off x="5051999" y="3662496"/>
            <a:ext cx="401649" cy="446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  <p:sp>
        <p:nvSpPr>
          <p:cNvPr id="533" name="Google Shape;533;p42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grpSp>
        <p:nvGrpSpPr>
          <p:cNvPr id="630" name="Google Shape;630;p46"/>
          <p:cNvGrpSpPr/>
          <p:nvPr/>
        </p:nvGrpSpPr>
        <p:grpSpPr>
          <a:xfrm>
            <a:off x="773739" y="505698"/>
            <a:ext cx="7596313" cy="4063986"/>
            <a:chOff x="638138" y="467100"/>
            <a:chExt cx="7867750" cy="4194000"/>
          </a:xfrm>
        </p:grpSpPr>
        <p:cxnSp>
          <p:nvCxnSpPr>
            <p:cNvPr id="631" name="Google Shape;6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7" name="Google Shape;677;p4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grpSp>
        <p:nvGrpSpPr>
          <p:cNvPr id="678" name="Google Shape;678;p46"/>
          <p:cNvGrpSpPr/>
          <p:nvPr/>
        </p:nvGrpSpPr>
        <p:grpSpPr>
          <a:xfrm>
            <a:off x="608649" y="674999"/>
            <a:ext cx="7927079" cy="3725129"/>
            <a:chOff x="467088" y="642474"/>
            <a:chExt cx="4194000" cy="3858239"/>
          </a:xfrm>
        </p:grpSpPr>
        <p:cxnSp>
          <p:nvCxnSpPr>
            <p:cNvPr id="679" name="Google Shape;6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01" name="Google Shape;701;p46"/>
          <p:cNvCxnSpPr/>
          <p:nvPr/>
        </p:nvCxnSpPr>
        <p:spPr>
          <a:xfrm>
            <a:off x="4571976" y="505688"/>
            <a:ext cx="0" cy="406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02" name="Google Shape;702;p46"/>
          <p:cNvCxnSpPr/>
          <p:nvPr/>
        </p:nvCxnSpPr>
        <p:spPr>
          <a:xfrm>
            <a:off x="608601" y="2537637"/>
            <a:ext cx="7926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03" name="Google Shape;703;p46"/>
          <p:cNvSpPr txBox="1"/>
          <p:nvPr/>
        </p:nvSpPr>
        <p:spPr>
          <a:xfrm rot="-5400000">
            <a:off x="-92200" y="2457850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LOW VALUE 1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4" name="Google Shape;704;p46"/>
          <p:cNvSpPr txBox="1"/>
          <p:nvPr/>
        </p:nvSpPr>
        <p:spPr>
          <a:xfrm rot="5400000">
            <a:off x="7994200" y="2457787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HIGH VALUE 1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5" name="Google Shape;705;p46"/>
          <p:cNvSpPr txBox="1"/>
          <p:nvPr/>
        </p:nvSpPr>
        <p:spPr>
          <a:xfrm>
            <a:off x="3950976" y="4569549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LOW VALUE 2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6" name="Google Shape;706;p46"/>
          <p:cNvSpPr txBox="1"/>
          <p:nvPr/>
        </p:nvSpPr>
        <p:spPr>
          <a:xfrm>
            <a:off x="3950927" y="346075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HIGH VALUE 2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7" name="Google Shape;707;p46"/>
          <p:cNvSpPr/>
          <p:nvPr/>
        </p:nvSpPr>
        <p:spPr>
          <a:xfrm>
            <a:off x="6928624" y="852457"/>
            <a:ext cx="965700" cy="96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rPr>
              <a:t>Our company</a:t>
            </a:r>
            <a:endParaRPr sz="800">
              <a:solidFill>
                <a:schemeClr val="accen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8" name="Google Shape;708;p46"/>
          <p:cNvSpPr/>
          <p:nvPr/>
        </p:nvSpPr>
        <p:spPr>
          <a:xfrm>
            <a:off x="3180102" y="1305168"/>
            <a:ext cx="845700" cy="84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9" name="Google Shape;709;p46"/>
          <p:cNvSpPr/>
          <p:nvPr/>
        </p:nvSpPr>
        <p:spPr>
          <a:xfrm>
            <a:off x="1492803" y="3406609"/>
            <a:ext cx="705300" cy="70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0" name="Google Shape;710;p46"/>
          <p:cNvSpPr/>
          <p:nvPr/>
        </p:nvSpPr>
        <p:spPr>
          <a:xfrm>
            <a:off x="5590530" y="2901060"/>
            <a:ext cx="705300" cy="70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1" name="Google Shape;711;p46"/>
          <p:cNvSpPr/>
          <p:nvPr/>
        </p:nvSpPr>
        <p:spPr>
          <a:xfrm>
            <a:off x="6460249" y="3336368"/>
            <a:ext cx="845700" cy="84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4762039" y="599851"/>
            <a:ext cx="705300" cy="70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1233415" y="969503"/>
            <a:ext cx="451200" cy="45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8"/>
          <p:cNvSpPr txBox="1"/>
          <p:nvPr/>
        </p:nvSpPr>
        <p:spPr>
          <a:xfrm>
            <a:off x="6248575" y="769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means that you can: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Isn’t that nice? :)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Examples: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727" name="Google Shape;727;p48"/>
          <p:cNvGrpSpPr/>
          <p:nvPr/>
        </p:nvGrpSpPr>
        <p:grpSpPr>
          <a:xfrm>
            <a:off x="620375" y="555432"/>
            <a:ext cx="291294" cy="379973"/>
            <a:chOff x="590250" y="244200"/>
            <a:chExt cx="407975" cy="532175"/>
          </a:xfrm>
        </p:grpSpPr>
        <p:sp>
          <p:nvSpPr>
            <p:cNvPr id="728" name="Google Shape;728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8"/>
          <p:cNvGrpSpPr/>
          <p:nvPr/>
        </p:nvGrpSpPr>
        <p:grpSpPr>
          <a:xfrm>
            <a:off x="1089883" y="611516"/>
            <a:ext cx="316516" cy="263466"/>
            <a:chOff x="1247825" y="322750"/>
            <a:chExt cx="443300" cy="369000"/>
          </a:xfrm>
        </p:grpSpPr>
        <p:sp>
          <p:nvSpPr>
            <p:cNvPr id="743" name="Google Shape;743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48"/>
          <p:cNvGrpSpPr/>
          <p:nvPr/>
        </p:nvGrpSpPr>
        <p:grpSpPr>
          <a:xfrm>
            <a:off x="1576795" y="610213"/>
            <a:ext cx="302593" cy="266072"/>
            <a:chOff x="1929775" y="320925"/>
            <a:chExt cx="423800" cy="372650"/>
          </a:xfrm>
        </p:grpSpPr>
        <p:sp>
          <p:nvSpPr>
            <p:cNvPr id="749" name="Google Shape;749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48"/>
          <p:cNvSpPr/>
          <p:nvPr/>
        </p:nvSpPr>
        <p:spPr>
          <a:xfrm>
            <a:off x="2083954" y="600625"/>
            <a:ext cx="247812" cy="285207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8"/>
          <p:cNvSpPr/>
          <p:nvPr/>
        </p:nvSpPr>
        <p:spPr>
          <a:xfrm>
            <a:off x="2580816" y="601500"/>
            <a:ext cx="213897" cy="28345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48"/>
          <p:cNvGrpSpPr/>
          <p:nvPr/>
        </p:nvGrpSpPr>
        <p:grpSpPr>
          <a:xfrm>
            <a:off x="3504845" y="580207"/>
            <a:ext cx="286082" cy="326066"/>
            <a:chOff x="4630125" y="278900"/>
            <a:chExt cx="400675" cy="456675"/>
          </a:xfrm>
        </p:grpSpPr>
        <p:sp>
          <p:nvSpPr>
            <p:cNvPr id="757" name="Google Shape;757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48"/>
          <p:cNvSpPr/>
          <p:nvPr/>
        </p:nvSpPr>
        <p:spPr>
          <a:xfrm>
            <a:off x="3963582" y="600197"/>
            <a:ext cx="327815" cy="28606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48"/>
          <p:cNvGrpSpPr/>
          <p:nvPr/>
        </p:nvGrpSpPr>
        <p:grpSpPr>
          <a:xfrm>
            <a:off x="624730" y="1044504"/>
            <a:ext cx="291276" cy="355197"/>
            <a:chOff x="596350" y="929175"/>
            <a:chExt cx="407950" cy="497475"/>
          </a:xfrm>
        </p:grpSpPr>
        <p:sp>
          <p:nvSpPr>
            <p:cNvPr id="763" name="Google Shape;763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1579830" y="1096251"/>
            <a:ext cx="296524" cy="253898"/>
            <a:chOff x="1934025" y="1001650"/>
            <a:chExt cx="415300" cy="355600"/>
          </a:xfrm>
        </p:grpSpPr>
        <p:sp>
          <p:nvSpPr>
            <p:cNvPr id="771" name="Google Shape;771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48"/>
          <p:cNvSpPr/>
          <p:nvPr/>
        </p:nvSpPr>
        <p:spPr>
          <a:xfrm>
            <a:off x="2058752" y="1074873"/>
            <a:ext cx="298238" cy="296506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8"/>
          <p:cNvSpPr/>
          <p:nvPr/>
        </p:nvSpPr>
        <p:spPr>
          <a:xfrm>
            <a:off x="2539087" y="1089652"/>
            <a:ext cx="297381" cy="26694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023330" y="1091829"/>
            <a:ext cx="288688" cy="262591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3512804" y="1094435"/>
            <a:ext cx="269553" cy="2573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48"/>
          <p:cNvGrpSpPr/>
          <p:nvPr/>
        </p:nvGrpSpPr>
        <p:grpSpPr>
          <a:xfrm>
            <a:off x="3979138" y="1077116"/>
            <a:ext cx="297381" cy="297809"/>
            <a:chOff x="5294400" y="974850"/>
            <a:chExt cx="416500" cy="417100"/>
          </a:xfrm>
        </p:grpSpPr>
        <p:sp>
          <p:nvSpPr>
            <p:cNvPr id="780" name="Google Shape;780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4423442" y="1043647"/>
            <a:ext cx="368674" cy="359106"/>
            <a:chOff x="5916675" y="927975"/>
            <a:chExt cx="516350" cy="502950"/>
          </a:xfrm>
        </p:grpSpPr>
        <p:sp>
          <p:nvSpPr>
            <p:cNvPr id="783" name="Google Shape;783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8"/>
          <p:cNvGrpSpPr/>
          <p:nvPr/>
        </p:nvGrpSpPr>
        <p:grpSpPr>
          <a:xfrm>
            <a:off x="602114" y="1595319"/>
            <a:ext cx="332153" cy="224339"/>
            <a:chOff x="564675" y="1700625"/>
            <a:chExt cx="465200" cy="314200"/>
          </a:xfrm>
        </p:grpSpPr>
        <p:sp>
          <p:nvSpPr>
            <p:cNvPr id="786" name="Google Shape;786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1082065" y="1540537"/>
            <a:ext cx="332153" cy="325209"/>
            <a:chOff x="1236875" y="1623900"/>
            <a:chExt cx="465200" cy="455475"/>
          </a:xfrm>
        </p:grpSpPr>
        <p:sp>
          <p:nvSpPr>
            <p:cNvPr id="790" name="Google Shape;790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8"/>
          <p:cNvGrpSpPr/>
          <p:nvPr/>
        </p:nvGrpSpPr>
        <p:grpSpPr>
          <a:xfrm>
            <a:off x="1572440" y="1547499"/>
            <a:ext cx="311304" cy="311286"/>
            <a:chOff x="1923675" y="1633650"/>
            <a:chExt cx="436000" cy="435975"/>
          </a:xfrm>
        </p:grpSpPr>
        <p:sp>
          <p:nvSpPr>
            <p:cNvPr id="798" name="Google Shape;798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2051088" y="1546196"/>
            <a:ext cx="313892" cy="313892"/>
            <a:chOff x="2594050" y="1631825"/>
            <a:chExt cx="439625" cy="439625"/>
          </a:xfrm>
        </p:grpSpPr>
        <p:sp>
          <p:nvSpPr>
            <p:cNvPr id="805" name="Google Shape;805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48"/>
          <p:cNvSpPr/>
          <p:nvPr/>
        </p:nvSpPr>
        <p:spPr>
          <a:xfrm>
            <a:off x="2544727" y="1559991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48"/>
          <p:cNvGrpSpPr/>
          <p:nvPr/>
        </p:nvGrpSpPr>
        <p:grpSpPr>
          <a:xfrm>
            <a:off x="3040549" y="1522723"/>
            <a:ext cx="254773" cy="360838"/>
            <a:chOff x="3979850" y="1598950"/>
            <a:chExt cx="356825" cy="505375"/>
          </a:xfrm>
        </p:grpSpPr>
        <p:sp>
          <p:nvSpPr>
            <p:cNvPr id="811" name="Google Shape;811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3480069" y="1600103"/>
            <a:ext cx="335634" cy="206078"/>
            <a:chOff x="4595425" y="1707325"/>
            <a:chExt cx="470075" cy="288625"/>
          </a:xfrm>
        </p:grpSpPr>
        <p:sp>
          <p:nvSpPr>
            <p:cNvPr id="814" name="Google Shape;814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8"/>
          <p:cNvGrpSpPr/>
          <p:nvPr/>
        </p:nvGrpSpPr>
        <p:grpSpPr>
          <a:xfrm>
            <a:off x="3976103" y="1549677"/>
            <a:ext cx="303468" cy="306931"/>
            <a:chOff x="5290150" y="1636700"/>
            <a:chExt cx="425025" cy="429875"/>
          </a:xfrm>
        </p:grpSpPr>
        <p:sp>
          <p:nvSpPr>
            <p:cNvPr id="820" name="Google Shape;820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4455179" y="1540537"/>
            <a:ext cx="305199" cy="319997"/>
            <a:chOff x="5961125" y="1623900"/>
            <a:chExt cx="427450" cy="448175"/>
          </a:xfrm>
        </p:grpSpPr>
        <p:sp>
          <p:nvSpPr>
            <p:cNvPr id="823" name="Google Shape;823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4924688" y="1548802"/>
            <a:ext cx="326066" cy="308680"/>
            <a:chOff x="6618700" y="1635475"/>
            <a:chExt cx="456675" cy="432325"/>
          </a:xfrm>
        </p:grpSpPr>
        <p:sp>
          <p:nvSpPr>
            <p:cNvPr id="831" name="Google Shape;831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8"/>
          <p:cNvGrpSpPr/>
          <p:nvPr/>
        </p:nvGrpSpPr>
        <p:grpSpPr>
          <a:xfrm>
            <a:off x="639064" y="2044407"/>
            <a:ext cx="258254" cy="277371"/>
            <a:chOff x="616425" y="2329600"/>
            <a:chExt cx="361700" cy="388475"/>
          </a:xfrm>
        </p:grpSpPr>
        <p:sp>
          <p:nvSpPr>
            <p:cNvPr id="837" name="Google Shape;837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1112071" y="2047013"/>
            <a:ext cx="272159" cy="272159"/>
            <a:chOff x="1278900" y="2333250"/>
            <a:chExt cx="381175" cy="381175"/>
          </a:xfrm>
        </p:grpSpPr>
        <p:sp>
          <p:nvSpPr>
            <p:cNvPr id="846" name="Google Shape;846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8"/>
          <p:cNvGrpSpPr/>
          <p:nvPr/>
        </p:nvGrpSpPr>
        <p:grpSpPr>
          <a:xfrm>
            <a:off x="1592004" y="2047013"/>
            <a:ext cx="272177" cy="272159"/>
            <a:chOff x="1951075" y="2333250"/>
            <a:chExt cx="381200" cy="381175"/>
          </a:xfrm>
        </p:grpSpPr>
        <p:sp>
          <p:nvSpPr>
            <p:cNvPr id="851" name="Google Shape;851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8"/>
          <p:cNvGrpSpPr/>
          <p:nvPr/>
        </p:nvGrpSpPr>
        <p:grpSpPr>
          <a:xfrm>
            <a:off x="2071954" y="2047013"/>
            <a:ext cx="272159" cy="272159"/>
            <a:chOff x="2623275" y="2333250"/>
            <a:chExt cx="381175" cy="381175"/>
          </a:xfrm>
        </p:grpSpPr>
        <p:sp>
          <p:nvSpPr>
            <p:cNvPr id="856" name="Google Shape;856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8"/>
          <p:cNvGrpSpPr/>
          <p:nvPr/>
        </p:nvGrpSpPr>
        <p:grpSpPr>
          <a:xfrm>
            <a:off x="2615380" y="2000068"/>
            <a:ext cx="145210" cy="362587"/>
            <a:chOff x="3384375" y="2267500"/>
            <a:chExt cx="203375" cy="507825"/>
          </a:xfrm>
        </p:grpSpPr>
        <p:sp>
          <p:nvSpPr>
            <p:cNvPr id="861" name="Google Shape;861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8"/>
          <p:cNvGrpSpPr/>
          <p:nvPr/>
        </p:nvGrpSpPr>
        <p:grpSpPr>
          <a:xfrm>
            <a:off x="3588312" y="2046139"/>
            <a:ext cx="119131" cy="270427"/>
            <a:chOff x="4747025" y="2332025"/>
            <a:chExt cx="166850" cy="378750"/>
          </a:xfrm>
        </p:grpSpPr>
        <p:sp>
          <p:nvSpPr>
            <p:cNvPr id="864" name="Google Shape;864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8"/>
          <p:cNvGrpSpPr/>
          <p:nvPr/>
        </p:nvGrpSpPr>
        <p:grpSpPr>
          <a:xfrm>
            <a:off x="3106201" y="2001799"/>
            <a:ext cx="123468" cy="359106"/>
            <a:chOff x="4071800" y="2269925"/>
            <a:chExt cx="172925" cy="502950"/>
          </a:xfrm>
        </p:grpSpPr>
        <p:sp>
          <p:nvSpPr>
            <p:cNvPr id="867" name="Google Shape;867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48"/>
          <p:cNvSpPr/>
          <p:nvPr/>
        </p:nvSpPr>
        <p:spPr>
          <a:xfrm>
            <a:off x="3991407" y="2039469"/>
            <a:ext cx="272159" cy="28693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48"/>
          <p:cNvGrpSpPr/>
          <p:nvPr/>
        </p:nvGrpSpPr>
        <p:grpSpPr>
          <a:xfrm>
            <a:off x="4463444" y="2044836"/>
            <a:ext cx="293900" cy="276514"/>
            <a:chOff x="5972700" y="2330200"/>
            <a:chExt cx="411625" cy="387275"/>
          </a:xfrm>
        </p:grpSpPr>
        <p:sp>
          <p:nvSpPr>
            <p:cNvPr id="871" name="Google Shape;871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721673" y="2493478"/>
            <a:ext cx="93052" cy="339114"/>
            <a:chOff x="732125" y="2958550"/>
            <a:chExt cx="130325" cy="474950"/>
          </a:xfrm>
        </p:grpSpPr>
        <p:sp>
          <p:nvSpPr>
            <p:cNvPr id="874" name="Google Shape;874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48"/>
          <p:cNvSpPr/>
          <p:nvPr/>
        </p:nvSpPr>
        <p:spPr>
          <a:xfrm>
            <a:off x="1585360" y="2479805"/>
            <a:ext cx="285207" cy="366068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1142400" y="2479805"/>
            <a:ext cx="211308" cy="366068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48"/>
          <p:cNvGrpSpPr/>
          <p:nvPr/>
        </p:nvGrpSpPr>
        <p:grpSpPr>
          <a:xfrm>
            <a:off x="2043269" y="2504348"/>
            <a:ext cx="329547" cy="312161"/>
            <a:chOff x="2583100" y="2973775"/>
            <a:chExt cx="461550" cy="437200"/>
          </a:xfrm>
        </p:grpSpPr>
        <p:sp>
          <p:nvSpPr>
            <p:cNvPr id="885" name="Google Shape;885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48"/>
          <p:cNvSpPr/>
          <p:nvPr/>
        </p:nvSpPr>
        <p:spPr>
          <a:xfrm>
            <a:off x="3496276" y="2511539"/>
            <a:ext cx="302593" cy="302593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48"/>
          <p:cNvGrpSpPr/>
          <p:nvPr/>
        </p:nvGrpSpPr>
        <p:grpSpPr>
          <a:xfrm>
            <a:off x="3945669" y="2528267"/>
            <a:ext cx="369549" cy="274765"/>
            <a:chOff x="5247525" y="3007275"/>
            <a:chExt cx="517575" cy="384825"/>
          </a:xfrm>
        </p:grpSpPr>
        <p:sp>
          <p:nvSpPr>
            <p:cNvPr id="889" name="Google Shape;889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8"/>
          <p:cNvGrpSpPr/>
          <p:nvPr/>
        </p:nvGrpSpPr>
        <p:grpSpPr>
          <a:xfrm>
            <a:off x="3020557" y="2512613"/>
            <a:ext cx="291276" cy="297381"/>
            <a:chOff x="3951850" y="2985350"/>
            <a:chExt cx="407950" cy="416500"/>
          </a:xfrm>
        </p:grpSpPr>
        <p:sp>
          <p:nvSpPr>
            <p:cNvPr id="892" name="Google Shape;892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8"/>
          <p:cNvGrpSpPr/>
          <p:nvPr/>
        </p:nvGrpSpPr>
        <p:grpSpPr>
          <a:xfrm>
            <a:off x="605166" y="3013430"/>
            <a:ext cx="337365" cy="259111"/>
            <a:chOff x="568950" y="3686775"/>
            <a:chExt cx="472500" cy="362900"/>
          </a:xfrm>
        </p:grpSpPr>
        <p:sp>
          <p:nvSpPr>
            <p:cNvPr id="897" name="Google Shape;897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48"/>
          <p:cNvSpPr/>
          <p:nvPr/>
        </p:nvSpPr>
        <p:spPr>
          <a:xfrm>
            <a:off x="4492607" y="2497636"/>
            <a:ext cx="229551" cy="330421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48"/>
          <p:cNvGrpSpPr/>
          <p:nvPr/>
        </p:nvGrpSpPr>
        <p:grpSpPr>
          <a:xfrm>
            <a:off x="1087723" y="3035172"/>
            <a:ext cx="320854" cy="215646"/>
            <a:chOff x="1244800" y="3717225"/>
            <a:chExt cx="449375" cy="302025"/>
          </a:xfrm>
        </p:grpSpPr>
        <p:sp>
          <p:nvSpPr>
            <p:cNvPr id="902" name="Google Shape;902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8"/>
          <p:cNvGrpSpPr/>
          <p:nvPr/>
        </p:nvGrpSpPr>
        <p:grpSpPr>
          <a:xfrm>
            <a:off x="1572012" y="3018642"/>
            <a:ext cx="312161" cy="243902"/>
            <a:chOff x="1923075" y="3694075"/>
            <a:chExt cx="437200" cy="341600"/>
          </a:xfrm>
        </p:grpSpPr>
        <p:sp>
          <p:nvSpPr>
            <p:cNvPr id="909" name="Google Shape;909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2054997" y="3014733"/>
            <a:ext cx="306074" cy="251292"/>
            <a:chOff x="2599525" y="3688600"/>
            <a:chExt cx="428675" cy="351950"/>
          </a:xfrm>
        </p:grpSpPr>
        <p:sp>
          <p:nvSpPr>
            <p:cNvPr id="919" name="Google Shape;919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48"/>
          <p:cNvGrpSpPr/>
          <p:nvPr/>
        </p:nvGrpSpPr>
        <p:grpSpPr>
          <a:xfrm>
            <a:off x="2549727" y="2997347"/>
            <a:ext cx="283476" cy="279549"/>
            <a:chOff x="3292425" y="3664250"/>
            <a:chExt cx="397025" cy="391525"/>
          </a:xfrm>
        </p:grpSpPr>
        <p:sp>
          <p:nvSpPr>
            <p:cNvPr id="923" name="Google Shape;923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3006634" y="3033422"/>
            <a:ext cx="313910" cy="227820"/>
            <a:chOff x="3932350" y="3714775"/>
            <a:chExt cx="439650" cy="319075"/>
          </a:xfrm>
        </p:grpSpPr>
        <p:sp>
          <p:nvSpPr>
            <p:cNvPr id="927" name="Google Shape;927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3486585" y="3033422"/>
            <a:ext cx="313892" cy="227820"/>
            <a:chOff x="4604550" y="3714775"/>
            <a:chExt cx="439625" cy="319075"/>
          </a:xfrm>
        </p:grpSpPr>
        <p:sp>
          <p:nvSpPr>
            <p:cNvPr id="933" name="Google Shape;933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3977835" y="3009949"/>
            <a:ext cx="299987" cy="266518"/>
            <a:chOff x="5292575" y="3681900"/>
            <a:chExt cx="420150" cy="373275"/>
          </a:xfrm>
        </p:grpSpPr>
        <p:sp>
          <p:nvSpPr>
            <p:cNvPr id="936" name="Google Shape;936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8"/>
          <p:cNvGrpSpPr/>
          <p:nvPr/>
        </p:nvGrpSpPr>
        <p:grpSpPr>
          <a:xfrm>
            <a:off x="4440828" y="2976034"/>
            <a:ext cx="333902" cy="333902"/>
            <a:chOff x="5941025" y="3634400"/>
            <a:chExt cx="467650" cy="467650"/>
          </a:xfrm>
        </p:grpSpPr>
        <p:sp>
          <p:nvSpPr>
            <p:cNvPr id="944" name="Google Shape;944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4942092" y="2997347"/>
            <a:ext cx="291276" cy="291294"/>
            <a:chOff x="6643075" y="3664250"/>
            <a:chExt cx="407950" cy="407975"/>
          </a:xfrm>
        </p:grpSpPr>
        <p:sp>
          <p:nvSpPr>
            <p:cNvPr id="951" name="Google Shape;951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610379" y="3465124"/>
            <a:ext cx="315642" cy="315624"/>
            <a:chOff x="576250" y="4319400"/>
            <a:chExt cx="442075" cy="442050"/>
          </a:xfrm>
        </p:grpSpPr>
        <p:sp>
          <p:nvSpPr>
            <p:cNvPr id="954" name="Google Shape;954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48"/>
          <p:cNvSpPr/>
          <p:nvPr/>
        </p:nvSpPr>
        <p:spPr>
          <a:xfrm>
            <a:off x="1077200" y="3526128"/>
            <a:ext cx="341720" cy="19303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8"/>
          <p:cNvSpPr/>
          <p:nvPr/>
        </p:nvSpPr>
        <p:spPr>
          <a:xfrm>
            <a:off x="3022902" y="3477866"/>
            <a:ext cx="289545" cy="28956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8"/>
          <p:cNvSpPr/>
          <p:nvPr/>
        </p:nvSpPr>
        <p:spPr>
          <a:xfrm>
            <a:off x="2542996" y="3496125"/>
            <a:ext cx="289545" cy="253042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8"/>
          <p:cNvSpPr/>
          <p:nvPr/>
        </p:nvSpPr>
        <p:spPr>
          <a:xfrm>
            <a:off x="3501506" y="3476563"/>
            <a:ext cx="292151" cy="2921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2" name="Google Shape;962;p48"/>
          <p:cNvGrpSpPr/>
          <p:nvPr/>
        </p:nvGrpSpPr>
        <p:grpSpPr>
          <a:xfrm>
            <a:off x="3960449" y="3481207"/>
            <a:ext cx="334759" cy="276514"/>
            <a:chOff x="5268225" y="4341925"/>
            <a:chExt cx="468850" cy="387275"/>
          </a:xfrm>
        </p:grpSpPr>
        <p:sp>
          <p:nvSpPr>
            <p:cNvPr id="963" name="Google Shape;963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8"/>
          <p:cNvGrpSpPr/>
          <p:nvPr/>
        </p:nvGrpSpPr>
        <p:grpSpPr>
          <a:xfrm>
            <a:off x="4457357" y="3472514"/>
            <a:ext cx="300844" cy="300844"/>
            <a:chOff x="5964175" y="4329750"/>
            <a:chExt cx="421350" cy="421350"/>
          </a:xfrm>
        </p:grpSpPr>
        <p:sp>
          <p:nvSpPr>
            <p:cNvPr id="972" name="Google Shape;972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1089883" y="3952465"/>
            <a:ext cx="316516" cy="306074"/>
            <a:chOff x="1247825" y="5001950"/>
            <a:chExt cx="443300" cy="428675"/>
          </a:xfrm>
        </p:grpSpPr>
        <p:sp>
          <p:nvSpPr>
            <p:cNvPr id="975" name="Google Shape;975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8"/>
          <p:cNvGrpSpPr/>
          <p:nvPr/>
        </p:nvGrpSpPr>
        <p:grpSpPr>
          <a:xfrm>
            <a:off x="1598090" y="3937239"/>
            <a:ext cx="260003" cy="331296"/>
            <a:chOff x="1959600" y="4980625"/>
            <a:chExt cx="364150" cy="464000"/>
          </a:xfrm>
        </p:grpSpPr>
        <p:sp>
          <p:nvSpPr>
            <p:cNvPr id="982" name="Google Shape;982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2058924" y="3949859"/>
            <a:ext cx="298238" cy="306502"/>
            <a:chOff x="2605025" y="4998300"/>
            <a:chExt cx="417700" cy="429275"/>
          </a:xfrm>
        </p:grpSpPr>
        <p:sp>
          <p:nvSpPr>
            <p:cNvPr id="990" name="Google Shape;990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2509743" y="3952465"/>
            <a:ext cx="356500" cy="296935"/>
            <a:chOff x="3236425" y="5001950"/>
            <a:chExt cx="499300" cy="415875"/>
          </a:xfrm>
        </p:grpSpPr>
        <p:sp>
          <p:nvSpPr>
            <p:cNvPr id="994" name="Google Shape;994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8"/>
          <p:cNvGrpSpPr/>
          <p:nvPr/>
        </p:nvGrpSpPr>
        <p:grpSpPr>
          <a:xfrm>
            <a:off x="3032284" y="3937239"/>
            <a:ext cx="271302" cy="323031"/>
            <a:chOff x="3968275" y="4980625"/>
            <a:chExt cx="379975" cy="452425"/>
          </a:xfrm>
        </p:grpSpPr>
        <p:sp>
          <p:nvSpPr>
            <p:cNvPr id="1001" name="Google Shape;1001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4438650" y="4009407"/>
            <a:ext cx="343470" cy="186961"/>
            <a:chOff x="5937975" y="5081700"/>
            <a:chExt cx="481050" cy="261850"/>
          </a:xfrm>
        </p:grpSpPr>
        <p:sp>
          <p:nvSpPr>
            <p:cNvPr id="1005" name="Google Shape;1005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8"/>
          <p:cNvGrpSpPr/>
          <p:nvPr/>
        </p:nvGrpSpPr>
        <p:grpSpPr>
          <a:xfrm>
            <a:off x="4963815" y="3973332"/>
            <a:ext cx="246508" cy="283458"/>
            <a:chOff x="6673500" y="5031175"/>
            <a:chExt cx="345250" cy="397000"/>
          </a:xfrm>
        </p:grpSpPr>
        <p:sp>
          <p:nvSpPr>
            <p:cNvPr id="1009" name="Google Shape;1009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3003171" y="596290"/>
            <a:ext cx="329547" cy="293900"/>
            <a:chOff x="3927500" y="301425"/>
            <a:chExt cx="461550" cy="411625"/>
          </a:xfrm>
        </p:grpSpPr>
        <p:sp>
          <p:nvSpPr>
            <p:cNvPr id="1015" name="Google Shape;1015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4946429" y="601949"/>
            <a:ext cx="282601" cy="282601"/>
            <a:chOff x="6649150" y="309350"/>
            <a:chExt cx="395800" cy="395800"/>
          </a:xfrm>
        </p:grpSpPr>
        <p:sp>
          <p:nvSpPr>
            <p:cNvPr id="1043" name="Google Shape;1043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4464301" y="608464"/>
            <a:ext cx="286957" cy="271731"/>
            <a:chOff x="5973900" y="318475"/>
            <a:chExt cx="401900" cy="380575"/>
          </a:xfrm>
        </p:grpSpPr>
        <p:sp>
          <p:nvSpPr>
            <p:cNvPr id="1067" name="Google Shape;1067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1104681" y="1044504"/>
            <a:ext cx="291276" cy="355197"/>
            <a:chOff x="1268550" y="929175"/>
            <a:chExt cx="407950" cy="497475"/>
          </a:xfrm>
        </p:grpSpPr>
        <p:sp>
          <p:nvSpPr>
            <p:cNvPr id="1082" name="Google Shape;1082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48"/>
          <p:cNvGrpSpPr/>
          <p:nvPr/>
        </p:nvGrpSpPr>
        <p:grpSpPr>
          <a:xfrm>
            <a:off x="4915566" y="1057981"/>
            <a:ext cx="344326" cy="330421"/>
            <a:chOff x="6605925" y="948050"/>
            <a:chExt cx="482250" cy="462775"/>
          </a:xfrm>
        </p:grpSpPr>
        <p:sp>
          <p:nvSpPr>
            <p:cNvPr id="1086" name="Google Shape;1086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4995999" y="2036571"/>
            <a:ext cx="183462" cy="290866"/>
            <a:chOff x="6718575" y="2318625"/>
            <a:chExt cx="256950" cy="407375"/>
          </a:xfrm>
        </p:grpSpPr>
        <p:sp>
          <p:nvSpPr>
            <p:cNvPr id="1093" name="Google Shape;1093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8"/>
          <p:cNvGrpSpPr/>
          <p:nvPr/>
        </p:nvGrpSpPr>
        <p:grpSpPr>
          <a:xfrm>
            <a:off x="2533645" y="2569126"/>
            <a:ext cx="308680" cy="187836"/>
            <a:chOff x="3269900" y="3064500"/>
            <a:chExt cx="432325" cy="263075"/>
          </a:xfrm>
        </p:grpSpPr>
        <p:sp>
          <p:nvSpPr>
            <p:cNvPr id="1102" name="Google Shape;1102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48"/>
          <p:cNvGrpSpPr/>
          <p:nvPr/>
        </p:nvGrpSpPr>
        <p:grpSpPr>
          <a:xfrm>
            <a:off x="4975114" y="2511738"/>
            <a:ext cx="225213" cy="316516"/>
            <a:chOff x="6689325" y="2984125"/>
            <a:chExt cx="315425" cy="443300"/>
          </a:xfrm>
        </p:grpSpPr>
        <p:sp>
          <p:nvSpPr>
            <p:cNvPr id="1106" name="Google Shape;1106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1618529" y="3441652"/>
            <a:ext cx="217824" cy="352145"/>
            <a:chOff x="1988225" y="4286525"/>
            <a:chExt cx="305075" cy="493200"/>
          </a:xfrm>
        </p:grpSpPr>
        <p:sp>
          <p:nvSpPr>
            <p:cNvPr id="1112" name="Google Shape;1112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080647" y="3466427"/>
            <a:ext cx="263038" cy="333027"/>
            <a:chOff x="2635450" y="4321225"/>
            <a:chExt cx="368400" cy="466425"/>
          </a:xfrm>
        </p:grpSpPr>
        <p:sp>
          <p:nvSpPr>
            <p:cNvPr id="1120" name="Google Shape;1120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4942092" y="3458163"/>
            <a:ext cx="291276" cy="326066"/>
            <a:chOff x="6643075" y="4309650"/>
            <a:chExt cx="407950" cy="456675"/>
          </a:xfrm>
        </p:grpSpPr>
        <p:sp>
          <p:nvSpPr>
            <p:cNvPr id="1127" name="Google Shape;1127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48"/>
          <p:cNvGrpSpPr/>
          <p:nvPr/>
        </p:nvGrpSpPr>
        <p:grpSpPr>
          <a:xfrm>
            <a:off x="3935673" y="3918550"/>
            <a:ext cx="384328" cy="368674"/>
            <a:chOff x="5233525" y="4954450"/>
            <a:chExt cx="538275" cy="516350"/>
          </a:xfrm>
        </p:grpSpPr>
        <p:sp>
          <p:nvSpPr>
            <p:cNvPr id="1137" name="Google Shape;1137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3452241" y="3925065"/>
            <a:ext cx="391290" cy="355643"/>
            <a:chOff x="4556450" y="4963575"/>
            <a:chExt cx="548025" cy="498100"/>
          </a:xfrm>
        </p:grpSpPr>
        <p:sp>
          <p:nvSpPr>
            <p:cNvPr id="1149" name="Google Shape;1149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578641" y="4002017"/>
            <a:ext cx="378241" cy="209131"/>
            <a:chOff x="531800" y="5071350"/>
            <a:chExt cx="529750" cy="292900"/>
          </a:xfrm>
        </p:grpSpPr>
        <p:sp>
          <p:nvSpPr>
            <p:cNvPr id="1155" name="Google Shape;1155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8"/>
          <p:cNvGrpSpPr/>
          <p:nvPr/>
        </p:nvGrpSpPr>
        <p:grpSpPr>
          <a:xfrm>
            <a:off x="7243894" y="2260600"/>
            <a:ext cx="433992" cy="422729"/>
            <a:chOff x="5916675" y="927975"/>
            <a:chExt cx="516350" cy="502950"/>
          </a:xfrm>
        </p:grpSpPr>
        <p:sp>
          <p:nvSpPr>
            <p:cNvPr id="1163" name="Google Shape;1163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6359914" y="2966502"/>
            <a:ext cx="1079481" cy="1051467"/>
            <a:chOff x="5916675" y="927975"/>
            <a:chExt cx="516350" cy="502950"/>
          </a:xfrm>
        </p:grpSpPr>
        <p:sp>
          <p:nvSpPr>
            <p:cNvPr id="1166" name="Google Shape;1166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48"/>
          <p:cNvGrpSpPr/>
          <p:nvPr/>
        </p:nvGrpSpPr>
        <p:grpSpPr>
          <a:xfrm>
            <a:off x="6360057" y="2260600"/>
            <a:ext cx="433992" cy="422729"/>
            <a:chOff x="5916675" y="927975"/>
            <a:chExt cx="516350" cy="502950"/>
          </a:xfrm>
        </p:grpSpPr>
        <p:sp>
          <p:nvSpPr>
            <p:cNvPr id="1169" name="Google Shape;1169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48"/>
          <p:cNvSpPr/>
          <p:nvPr/>
        </p:nvSpPr>
        <p:spPr>
          <a:xfrm>
            <a:off x="7436055" y="2496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8"/>
          <p:cNvSpPr/>
          <p:nvPr/>
        </p:nvSpPr>
        <p:spPr>
          <a:xfrm>
            <a:off x="6552218" y="2496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8"/>
          <p:cNvSpPr/>
          <p:nvPr/>
        </p:nvSpPr>
        <p:spPr>
          <a:xfrm>
            <a:off x="6837753" y="35545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0" name="Google Shape;1180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87" name="Google Shape;1187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92" name="Google Shape;1192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96" name="Google Shape;1196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02" name="Google Shape;1202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06" name="Google Shape;1206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11" name="Google Shape;1211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17" name="Google Shape;1217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24" name="Google Shape;1224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27" name="Google Shape;1227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31" name="Google Shape;1231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38" name="Google Shape;1238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44" name="Google Shape;1244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48" name="Google Shape;1248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49" name="Google Shape;1249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9" name="Google Shape;1259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66" name="Google Shape;1266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71" name="Google Shape;1271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77" name="Google Shape;1277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84" name="Google Shape;1284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89" name="Google Shape;1289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94" name="Google Shape;1294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9" name="Google Shape;1299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0" name="Google Shape;130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0" name="Google Shape;1310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11" name="Google Shape;1311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26" name="Google Shape;1326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0" name="Google Shape;1330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31" name="Google Shape;1331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1" name="Google Shape;1341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42" name="Google Shape;1342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0" name="Google Shape;1350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55" name="Google Shape;1355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0" name="Google Shape;1360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66" name="Google Shape;1366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73" name="Google Shape;1373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77" name="Google Shape;1377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83" name="Google Shape;1383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0" name="Google Shape;1390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94" name="Google Shape;1394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99" name="Google Shape;1399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06" name="Google Shape;1406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14" name="Google Shape;1414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19" name="Google Shape;1419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23" name="Google Shape;1423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27" name="Google Shape;1427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32" name="Google Shape;1432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37" name="Google Shape;1437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43" name="Google Shape;1443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0" name="Google Shape;1450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58" name="Google Shape;1458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71" name="Google Shape;1471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76" name="Google Shape;1476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0" name="Google Shape;1480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87" name="Google Shape;1487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96" name="Google Shape;1496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09" name="Google Shape;1509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1" name="Google Shape;1521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22" name="Google Shape;1522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4" name="Google Shape;1534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35" name="Google Shape;1535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42" name="Google Shape;1542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58" name="Google Shape;1558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2" name="Google Shape;1562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63" name="Google Shape;1563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64" name="Google Shape;1564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7" name="Google Shape;1567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68" name="Google Shape;1568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1" name="Google Shape;1571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72" name="Google Shape;1572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5" name="Google Shape;1575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76" name="Google Shape;1576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9" name="Google Shape;1579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0" name="Google Shape;1580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8" name="Google Shape;1588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89" name="Google Shape;1589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3" name="Google Shape;1613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14" name="Google Shape;1614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15" name="Google Shape;161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7" name="Google Shape;1617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18" name="Google Shape;161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0" name="Google Shape;1620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21" name="Google Shape;162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23" name="Google Shape;1623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24" name="Google Shape;1624;p4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Normality &amp; Techniques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2000" b="1" dirty="0"/>
                  <a:t>True parent pop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𝒇𝒇𝒆𝒄𝒕𝒔</m:t>
                        </m:r>
                      </m:e>
                    </m:groupChr>
                  </m:oMath>
                </a14:m>
                <a:r>
                  <a:rPr lang="en-US" sz="2000" b="1" dirty="0"/>
                  <a:t> Quality of normality inference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If the true population doesn’t resemble MVN form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It will affect with our results</a:t>
                </a:r>
              </a:p>
              <a:p>
                <a:pPr marL="50800" indent="0">
                  <a:lnSpc>
                    <a:spcPct val="150000"/>
                  </a:lnSpc>
                  <a:buNone/>
                </a:pPr>
                <a:r>
                  <a:rPr lang="en-US" sz="2000" b="1" dirty="0">
                    <a:sym typeface="Symbol" panose="05050102010706020507" pitchFamily="18" charset="2"/>
                  </a:rPr>
                  <a:t> We have procedures to detect any moderate to extreme departures from normality</a:t>
                </a:r>
                <a:endParaRPr lang="en-US" sz="2000" b="1" dirty="0"/>
              </a:p>
              <a:p>
                <a:pPr marL="50800" indent="0">
                  <a:buNone/>
                </a:pPr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50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Normality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1998" y="1715805"/>
                <a:ext cx="8014926" cy="679146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1800" b="1" dirty="0"/>
                  <a:t>Do the observations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appear to violate the normality assumption?</a:t>
                </a:r>
              </a:p>
              <a:p>
                <a:pPr marL="50800" indent="0">
                  <a:buNone/>
                </a:pPr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998" y="1715805"/>
                <a:ext cx="8014926" cy="67914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DA004F7D-67DF-72B5-12A4-7D7FC171BD7F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671998" y="3039979"/>
                <a:ext cx="8014926" cy="1885996"/>
              </a:xfrm>
            </p:spPr>
            <p:txBody>
              <a:bodyPr/>
              <a:lstStyle/>
              <a:p>
                <a:pPr marL="565150" indent="-514350">
                  <a:buFont typeface="+mj-lt"/>
                  <a:buAutoNum type="arabicPeriod"/>
                </a:pPr>
                <a:r>
                  <a:rPr lang="en-US" sz="1800" b="1" dirty="0"/>
                  <a:t>Do the marginal distribution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800" b="1" dirty="0"/>
                  <a:t> appear to be normal? What about a few linear combos of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?</a:t>
                </a:r>
              </a:p>
              <a:p>
                <a:pPr marL="565150" indent="-514350">
                  <a:buFont typeface="+mj-lt"/>
                  <a:buAutoNum type="arabicPeriod"/>
                </a:pPr>
                <a:r>
                  <a:rPr lang="en-US" sz="1800" b="1" dirty="0"/>
                  <a:t>Do the scatter plots of pairs of </a:t>
                </a:r>
                <a:r>
                  <a:rPr lang="en-US" sz="1800" b="1" dirty="0" err="1"/>
                  <a:t>obs</a:t>
                </a:r>
                <a:r>
                  <a:rPr lang="en-US" sz="1800" b="1" dirty="0"/>
                  <a:t> on different characteristics give the elliptical appearance expected from normal pops?</a:t>
                </a:r>
              </a:p>
              <a:p>
                <a:pPr marL="565150" indent="-514350">
                  <a:buFont typeface="+mj-lt"/>
                  <a:buAutoNum type="arabicPeriod"/>
                </a:pPr>
                <a:r>
                  <a:rPr lang="en-US" sz="1800" b="1" dirty="0"/>
                  <a:t>Are there any “wild” </a:t>
                </a:r>
                <a:r>
                  <a:rPr lang="en-US" sz="1800" b="1" dirty="0" err="1"/>
                  <a:t>obs</a:t>
                </a:r>
                <a:r>
                  <a:rPr lang="en-US" sz="1800" b="1" dirty="0"/>
                  <a:t> that should be checked for accuracy?</a:t>
                </a:r>
              </a:p>
            </p:txBody>
          </p:sp>
        </mc:Choice>
        <mc:Fallback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DA004F7D-67DF-72B5-12A4-7D7FC171B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71998" y="3039979"/>
                <a:ext cx="8014926" cy="1885996"/>
              </a:xfrm>
              <a:blipFill>
                <a:blip r:embed="rId4"/>
                <a:stretch>
                  <a:fillRect l="-76" r="-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438;p39">
            <a:extLst>
              <a:ext uri="{FF2B5EF4-FFF2-40B4-BE49-F238E27FC236}">
                <a16:creationId xmlns:a16="http://schemas.microsoft.com/office/drawing/2014/main" id="{1C7D1EFA-DD48-D780-86C0-20F3EAE5F6F2}"/>
              </a:ext>
            </a:extLst>
          </p:cNvPr>
          <p:cNvSpPr/>
          <p:nvPr/>
        </p:nvSpPr>
        <p:spPr>
          <a:xfrm rot="5400000">
            <a:off x="4204034" y="2554755"/>
            <a:ext cx="735932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" name="Google Shape;438;p39">
            <a:extLst>
              <a:ext uri="{FF2B5EF4-FFF2-40B4-BE49-F238E27FC236}">
                <a16:creationId xmlns:a16="http://schemas.microsoft.com/office/drawing/2014/main" id="{7913B9F8-B6A2-B2AC-2EAC-83AA84BD50B5}"/>
              </a:ext>
            </a:extLst>
          </p:cNvPr>
          <p:cNvSpPr/>
          <p:nvPr/>
        </p:nvSpPr>
        <p:spPr>
          <a:xfrm rot="5400000">
            <a:off x="4276543" y="2616185"/>
            <a:ext cx="590914" cy="256674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33153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Normality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DA004F7D-67DF-72B5-12A4-7D7FC171BD7F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617621" y="1767275"/>
                <a:ext cx="8069303" cy="3158700"/>
              </a:xfrm>
            </p:spPr>
            <p:txBody>
              <a:bodyPr/>
              <a:lstStyle/>
              <a:p>
                <a:pPr marL="101600" indent="0">
                  <a:lnSpc>
                    <a:spcPct val="150000"/>
                  </a:lnSpc>
                  <a:buNone/>
                </a:pPr>
                <a:r>
                  <a:rPr lang="en-US" sz="1800" b="1" dirty="0"/>
                  <a:t>Based on properties of norm distributions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1" dirty="0"/>
                  <a:t>All linear combos of norm vars are normal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b="1" dirty="0"/>
                  <a:t>If X &amp; Y are independent standard norm </a:t>
                </a:r>
                <a:r>
                  <a:rPr lang="en-US" sz="1800" b="1" dirty="0" err="1"/>
                  <a:t>rvs</a:t>
                </a:r>
                <a:endParaRPr lang="en-US" sz="1800" b="1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𝒂𝑿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𝒃𝒀</m:t>
                    </m:r>
                  </m:oMath>
                </a14:m>
                <a:r>
                  <a:rPr lang="en-US" sz="1800" b="1" dirty="0"/>
                  <a:t> is also normally distributed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sz="1800" b="1" dirty="0"/>
                  <a:t>Linear combos of the components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800" b="1" dirty="0"/>
                  <a:t> are normally distributed (Ch 4.2)</a:t>
                </a:r>
              </a:p>
            </p:txBody>
          </p:sp>
        </mc:Choice>
        <mc:Fallback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DA004F7D-67DF-72B5-12A4-7D7FC171B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17621" y="1767275"/>
                <a:ext cx="8069303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93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Normality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1951B735-3239-BA74-B1AE-F4619FB01D2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1998" y="3097312"/>
                <a:ext cx="3660300" cy="1948783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1600" b="1" dirty="0"/>
                  <a:t>Constant probability density contour  = </a:t>
                </a:r>
              </a:p>
              <a:p>
                <a:pPr marL="10160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𝒂𝒍𝒍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b="1" dirty="0"/>
                  <a:t> = surface of an ellipsoid centered at </a:t>
                </a:r>
                <a:r>
                  <a:rPr lang="en-US" sz="1600" b="1" dirty="0">
                    <a:sym typeface="Symbol" panose="05050102010706020507" pitchFamily="18" charset="2"/>
                  </a:rPr>
                  <a:t></a:t>
                </a:r>
                <a:endParaRPr lang="en-US" sz="16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1951B735-3239-BA74-B1AE-F4619FB01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998" y="3097312"/>
                <a:ext cx="3660300" cy="1948783"/>
              </a:xfrm>
              <a:blipFill>
                <a:blip r:embed="rId3"/>
                <a:stretch>
                  <a:fillRect r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004F7D-67DF-72B5-12A4-7D7FC171BD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1998" y="1763905"/>
            <a:ext cx="3660300" cy="1498016"/>
          </a:xfrm>
        </p:spPr>
        <p:txBody>
          <a:bodyPr/>
          <a:lstStyle/>
          <a:p>
            <a:pPr marL="101600" indent="0">
              <a:buNone/>
            </a:pPr>
            <a:r>
              <a:rPr lang="en-US" sz="1600" b="1" dirty="0"/>
              <a:t>Based on properties of norm distributions</a:t>
            </a:r>
          </a:p>
          <a:p>
            <a:r>
              <a:rPr lang="en-US" sz="1600" b="1" dirty="0"/>
              <a:t>Contours of MVN density are ellipsoids (Ch 4.2)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41539DD-ED44-C749-E33D-D27B3EF19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13225"/>
            <a:ext cx="4554921" cy="37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60031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6103</TotalTime>
  <Words>2120</Words>
  <Application>Microsoft Office PowerPoint</Application>
  <PresentationFormat>On-screen Show (16:9)</PresentationFormat>
  <Paragraphs>434</Paragraphs>
  <Slides>55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Roboto Light</vt:lpstr>
      <vt:lpstr>Impact</vt:lpstr>
      <vt:lpstr>Cambria Math</vt:lpstr>
      <vt:lpstr>Arial</vt:lpstr>
      <vt:lpstr>Symbol</vt:lpstr>
      <vt:lpstr>Georgia</vt:lpstr>
      <vt:lpstr>Roboto Slab</vt:lpstr>
      <vt:lpstr>Calibri</vt:lpstr>
      <vt:lpstr>Nixie One</vt:lpstr>
      <vt:lpstr>Warwick template</vt:lpstr>
      <vt:lpstr>Chapter 4: Multivariate Normal Distribution</vt:lpstr>
      <vt:lpstr>Overview</vt:lpstr>
      <vt:lpstr>Objectives</vt:lpstr>
      <vt:lpstr>Assessing the Assumption of Normality</vt:lpstr>
      <vt:lpstr>Normality &amp; Techniques </vt:lpstr>
      <vt:lpstr>Normality &amp; Techniques </vt:lpstr>
      <vt:lpstr>Normality Questions</vt:lpstr>
      <vt:lpstr>Normality Questions</vt:lpstr>
      <vt:lpstr>Normality Questions</vt:lpstr>
      <vt:lpstr>Heads Up</vt:lpstr>
      <vt:lpstr>Univariate Evaluation </vt:lpstr>
      <vt:lpstr>Univariate Evaluation </vt:lpstr>
      <vt:lpstr>Univariate Evaluation</vt:lpstr>
      <vt:lpstr>PowerPoint Presentation</vt:lpstr>
      <vt:lpstr>Univariate Evaluation</vt:lpstr>
      <vt:lpstr>Univariate Evaluation: QQ plot</vt:lpstr>
      <vt:lpstr>Univariate Evaluation: QQ plot</vt:lpstr>
      <vt:lpstr>Univariate Evaluation: QQ plot</vt:lpstr>
      <vt:lpstr>Univariate Evaluation: Histogram</vt:lpstr>
      <vt:lpstr>Univariate Evaluation: Histogram</vt:lpstr>
      <vt:lpstr>Univariate Evaluation: Histogram</vt:lpstr>
      <vt:lpstr>Bivariate Evaluation</vt:lpstr>
      <vt:lpstr>PowerPoint Presentation</vt:lpstr>
      <vt:lpstr>Bivariate Evaluation</vt:lpstr>
      <vt:lpstr>Detecting Outliers &amp; Cleaning Data</vt:lpstr>
      <vt:lpstr>Definition </vt:lpstr>
      <vt:lpstr>Heads Up</vt:lpstr>
      <vt:lpstr>Outlier</vt:lpstr>
      <vt:lpstr>PowerPoint Presentation</vt:lpstr>
      <vt:lpstr>PowerPoint Presentation</vt:lpstr>
      <vt:lpstr>PowerPoint Presentation</vt:lpstr>
      <vt:lpstr>PowerPoint Presentation</vt:lpstr>
      <vt:lpstr>Steps for Detecting Outliers</vt:lpstr>
      <vt:lpstr>Steps for Detecting Outliers</vt:lpstr>
      <vt:lpstr>Transformations to Near Normality</vt:lpstr>
      <vt:lpstr>PowerPoint Presentation</vt:lpstr>
      <vt:lpstr>Option 1</vt:lpstr>
      <vt:lpstr>Option 2</vt:lpstr>
      <vt:lpstr>PowerPoint Presentation</vt:lpstr>
      <vt:lpstr>PowerPoint Presentation</vt:lpstr>
      <vt:lpstr>Helpful Transformations to Near Normality</vt:lpstr>
      <vt:lpstr>What If…</vt:lpstr>
      <vt:lpstr>Transforming Multivar Obs</vt:lpstr>
      <vt:lpstr>References</vt:lpstr>
      <vt:lpstr>PowerPoint Presentation</vt:lpstr>
      <vt:lpstr>BIG CONCEPT</vt:lpstr>
      <vt:lpstr>And tables to compare data</vt:lpstr>
      <vt:lpstr>Our process is easy</vt:lpstr>
      <vt:lpstr>Let’s review some concepts</vt:lpstr>
      <vt:lpstr>PowerPoint Presentation</vt:lpstr>
      <vt:lpstr>Timeline</vt:lpstr>
      <vt:lpstr>SWOT Analysis</vt:lpstr>
      <vt:lpstr>Competitor Matrix</vt:lpstr>
      <vt:lpstr>PowerPoint Presentation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Multivariate Normal Distribution</dc:title>
  <dc:creator>Gabrielle Salamanca</dc:creator>
  <cp:lastModifiedBy>Gabrielle Salamanca</cp:lastModifiedBy>
  <cp:revision>29</cp:revision>
  <dcterms:modified xsi:type="dcterms:W3CDTF">2024-03-18T23:18:30Z</dcterms:modified>
</cp:coreProperties>
</file>