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95" r:id="rId3"/>
    <p:sldId id="303" r:id="rId4"/>
    <p:sldId id="305" r:id="rId5"/>
    <p:sldId id="259" r:id="rId6"/>
    <p:sldId id="304" r:id="rId7"/>
    <p:sldId id="306" r:id="rId8"/>
    <p:sldId id="265" r:id="rId9"/>
    <p:sldId id="296" r:id="rId10"/>
    <p:sldId id="307" r:id="rId11"/>
    <p:sldId id="309" r:id="rId12"/>
    <p:sldId id="297" r:id="rId13"/>
    <p:sldId id="260" r:id="rId14"/>
    <p:sldId id="301" r:id="rId15"/>
    <p:sldId id="299" r:id="rId16"/>
    <p:sldId id="302" r:id="rId17"/>
    <p:sldId id="279" r:id="rId18"/>
    <p:sldId id="298" r:id="rId19"/>
    <p:sldId id="261" r:id="rId20"/>
    <p:sldId id="262" r:id="rId21"/>
    <p:sldId id="263" r:id="rId22"/>
    <p:sldId id="264" r:id="rId23"/>
    <p:sldId id="266" r:id="rId24"/>
    <p:sldId id="267" r:id="rId25"/>
    <p:sldId id="268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Georgia" panose="02040502050405020303" pitchFamily="18" charset="0"/>
      <p:regular r:id="rId53"/>
      <p:bold r:id="rId54"/>
      <p:italic r:id="rId55"/>
      <p:boldItalic r:id="rId56"/>
    </p:embeddedFont>
    <p:embeddedFont>
      <p:font typeface="Impact" panose="020B0806030902050204" pitchFamily="34" charset="0"/>
      <p:regular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Nixie One" panose="020B0604020202020204" charset="0"/>
      <p:regular r:id="rId62"/>
    </p:embeddedFont>
    <p:embeddedFont>
      <p:font typeface="Roboto Light" panose="02000000000000000000" pitchFamily="2" charset="0"/>
      <p:regular r:id="rId63"/>
    </p:embeddedFont>
    <p:embeddedFont>
      <p:font typeface="Roboto Slab" pitchFamily="2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D9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9693" autoAdjust="0"/>
  </p:normalViewPr>
  <p:slideViewPr>
    <p:cSldViewPr snapToGrid="0">
      <p:cViewPr varScale="1">
        <p:scale>
          <a:sx n="119" d="100"/>
          <a:sy n="119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617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2d5601a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2d5601a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chapters, most of the statistical techniques discussed in previous chapters assume that each vector observation </a:t>
            </a:r>
            <a:r>
              <a:rPr lang="en-US" dirty="0" err="1"/>
              <a:t>Xj</a:t>
            </a:r>
            <a:r>
              <a:rPr lang="en-US" dirty="0"/>
              <a:t> comes from a MVN distr. However, that normality assumption isn’t as important if the sample size is large and the techniques solely depend on </a:t>
            </a:r>
            <a:r>
              <a:rPr lang="en-US" dirty="0" err="1"/>
              <a:t>Xbar</a:t>
            </a:r>
            <a:r>
              <a:rPr lang="en-US" dirty="0"/>
              <a:t> matrix’s behavior or distances involving that matrix of the form n(</a:t>
            </a:r>
            <a:r>
              <a:rPr lang="en-US" dirty="0" err="1"/>
              <a:t>Xbar</a:t>
            </a:r>
            <a:r>
              <a:rPr lang="en-US" dirty="0"/>
              <a:t> - mu)’S-1(</a:t>
            </a:r>
            <a:r>
              <a:rPr lang="en-US" dirty="0" err="1"/>
              <a:t>Xbar</a:t>
            </a:r>
            <a:r>
              <a:rPr lang="en-US" dirty="0"/>
              <a:t> – mu)</a:t>
            </a:r>
          </a:p>
        </p:txBody>
      </p:sp>
    </p:spTree>
    <p:extLst>
      <p:ext uri="{BB962C8B-B14F-4D97-AF65-F5344CB8AC3E}">
        <p14:creationId xmlns:p14="http://schemas.microsoft.com/office/powerpoint/2010/main" val="3979956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2d5601ac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2d5601ac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d5601ac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d5601ac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2d5601ac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2d5601ac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2d5601ac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2d5601ac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5601ac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5601ac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2d5601ac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2d5601ac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51bf4a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51bf4a7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470e89c18_8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470e89c18_8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73d2e3e7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73d2e3e7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8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22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8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tat.duke.edu/~rcs46/lectures_2015/02-multivar2/02-multivar2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brary.virginia.edu/data/articles/understanding-q-q-plots#:~:text=The%20QQ%20plot%2C%20or%20quantile,as%20a%20normal%20or%20exponenti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371276" y="867971"/>
            <a:ext cx="6401435" cy="2355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4:</a:t>
            </a:r>
            <a:br>
              <a:rPr lang="en" dirty="0"/>
            </a:br>
            <a:r>
              <a:rPr lang="en" dirty="0"/>
              <a:t>Multivariate Normal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/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085892-1CA9-D4EA-98FC-BB7EE57B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3013"/>
                <a:ext cx="74769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8C15C2A3-BD8C-0672-5BAE-278D21F375D2}"/>
              </a:ext>
            </a:extLst>
          </p:cNvPr>
          <p:cNvSpPr txBox="1">
            <a:spLocks/>
          </p:cNvSpPr>
          <p:nvPr/>
        </p:nvSpPr>
        <p:spPr>
          <a:xfrm>
            <a:off x="1741184" y="3470545"/>
            <a:ext cx="5661621" cy="7386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Applied Multivariate Statistical Analysis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800" dirty="0">
                <a:solidFill>
                  <a:schemeClr val="accent3"/>
                </a:solidFill>
                <a:latin typeface="Georgia" panose="02040502050405020303" pitchFamily="18" charset="0"/>
              </a:rPr>
              <a:t>6th edition by Johnson &amp; Wichern</a:t>
            </a:r>
            <a:endParaRPr lang="en-US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87CBF8-8570-F223-2B33-293221942357}"/>
              </a:ext>
            </a:extLst>
          </p:cNvPr>
          <p:cNvSpPr txBox="1">
            <a:spLocks/>
          </p:cNvSpPr>
          <p:nvPr/>
        </p:nvSpPr>
        <p:spPr>
          <a:xfrm>
            <a:off x="3074889" y="4593634"/>
            <a:ext cx="2994215" cy="5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Gabrielle Salamanca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2EF5-2E5C-CA37-67C5-966F7E7E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99DB-D84B-36C1-69C1-C1F4A3E1A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  <a:p>
            <a:r>
              <a:rPr lang="en-US" dirty="0"/>
              <a:t>An unusual observation that differs significantly from the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B3CDD-64F6-6F22-9D62-7E7BA3495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0A5C20-BE37-456D-703A-914F4CD0609B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0A5C20-BE37-456D-703A-914F4CD0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75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637B"/>
                </a:solidFill>
              </a:rPr>
              <a:t>Example</a:t>
            </a:r>
            <a:endParaRPr dirty="0"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4C87E-FAD0-89AB-BB6A-04A31408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1" y="279991"/>
            <a:ext cx="6408218" cy="3951518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1B6AFBA-5BAB-EF68-40C4-CA503AC7CDF8}"/>
              </a:ext>
            </a:extLst>
          </p:cNvPr>
          <p:cNvSpPr/>
          <p:nvPr/>
        </p:nvSpPr>
        <p:spPr>
          <a:xfrm>
            <a:off x="200155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6F9C54F-EA1B-C49C-A478-BCF3FC86E123}"/>
              </a:ext>
            </a:extLst>
          </p:cNvPr>
          <p:cNvSpPr/>
          <p:nvPr/>
        </p:nvSpPr>
        <p:spPr>
          <a:xfrm>
            <a:off x="214162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60C2B41-63BA-AB9D-0FFB-F8D988BCB676}"/>
              </a:ext>
            </a:extLst>
          </p:cNvPr>
          <p:cNvSpPr/>
          <p:nvPr/>
        </p:nvSpPr>
        <p:spPr>
          <a:xfrm>
            <a:off x="253896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83237A0-2BF8-0658-AF68-D90E9AD02BFD}"/>
              </a:ext>
            </a:extLst>
          </p:cNvPr>
          <p:cNvSpPr/>
          <p:nvPr/>
        </p:nvSpPr>
        <p:spPr>
          <a:xfrm>
            <a:off x="2679031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8D7462D-2C8A-B790-7A5C-1AA1608F32A9}"/>
              </a:ext>
            </a:extLst>
          </p:cNvPr>
          <p:cNvSpPr/>
          <p:nvPr/>
        </p:nvSpPr>
        <p:spPr>
          <a:xfrm>
            <a:off x="2826171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6D1856-ADAA-38DB-E3B6-9143137128D9}"/>
              </a:ext>
            </a:extLst>
          </p:cNvPr>
          <p:cNvSpPr/>
          <p:nvPr/>
        </p:nvSpPr>
        <p:spPr>
          <a:xfrm>
            <a:off x="2966237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F4DB34-1F30-B127-7A83-2C6ED94BE6EA}"/>
              </a:ext>
            </a:extLst>
          </p:cNvPr>
          <p:cNvSpPr/>
          <p:nvPr/>
        </p:nvSpPr>
        <p:spPr>
          <a:xfrm>
            <a:off x="322351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19D8F7C-715D-7871-D383-1046218818FB}"/>
              </a:ext>
            </a:extLst>
          </p:cNvPr>
          <p:cNvSpPr/>
          <p:nvPr/>
        </p:nvSpPr>
        <p:spPr>
          <a:xfrm>
            <a:off x="3503647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08B7F11-84D1-BECE-5A91-922F9644CE65}"/>
              </a:ext>
            </a:extLst>
          </p:cNvPr>
          <p:cNvSpPr/>
          <p:nvPr/>
        </p:nvSpPr>
        <p:spPr>
          <a:xfrm>
            <a:off x="3629141" y="3650945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2FFD0FA-3AD0-5DB0-B261-7BFC7BCE8521}"/>
              </a:ext>
            </a:extLst>
          </p:cNvPr>
          <p:cNvSpPr/>
          <p:nvPr/>
        </p:nvSpPr>
        <p:spPr>
          <a:xfrm>
            <a:off x="376894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7A177B8-6A72-4B5F-5970-C2595544E7B2}"/>
              </a:ext>
            </a:extLst>
          </p:cNvPr>
          <p:cNvSpPr/>
          <p:nvPr/>
        </p:nvSpPr>
        <p:spPr>
          <a:xfrm>
            <a:off x="3768945" y="349070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593AC5-15F5-C4CC-4EC6-77ACDE392B96}"/>
              </a:ext>
            </a:extLst>
          </p:cNvPr>
          <p:cNvSpPr/>
          <p:nvPr/>
        </p:nvSpPr>
        <p:spPr>
          <a:xfrm>
            <a:off x="3909618" y="36526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959204B-A749-1FFF-ABE5-2BD77A358BB2}"/>
              </a:ext>
            </a:extLst>
          </p:cNvPr>
          <p:cNvSpPr/>
          <p:nvPr/>
        </p:nvSpPr>
        <p:spPr>
          <a:xfrm>
            <a:off x="3909618" y="3504182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60C596-6D37-50DD-24EC-B0365EB9F289}"/>
              </a:ext>
            </a:extLst>
          </p:cNvPr>
          <p:cNvSpPr/>
          <p:nvPr/>
        </p:nvSpPr>
        <p:spPr>
          <a:xfrm>
            <a:off x="3909618" y="336437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BE983D9-3553-352E-8079-024787382A3F}"/>
              </a:ext>
            </a:extLst>
          </p:cNvPr>
          <p:cNvSpPr/>
          <p:nvPr/>
        </p:nvSpPr>
        <p:spPr>
          <a:xfrm>
            <a:off x="4044766" y="350954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117222D-13AB-5907-37E8-6D129289A32F}"/>
              </a:ext>
            </a:extLst>
          </p:cNvPr>
          <p:cNvSpPr/>
          <p:nvPr/>
        </p:nvSpPr>
        <p:spPr>
          <a:xfrm>
            <a:off x="4041058" y="365382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E4B8A88-2D39-0703-F0B0-58A8D5C096F3}"/>
              </a:ext>
            </a:extLst>
          </p:cNvPr>
          <p:cNvSpPr/>
          <p:nvPr/>
        </p:nvSpPr>
        <p:spPr>
          <a:xfrm>
            <a:off x="4173105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B9C60C3-03B7-4F00-E8C1-27633A6536EF}"/>
              </a:ext>
            </a:extLst>
          </p:cNvPr>
          <p:cNvSpPr/>
          <p:nvPr/>
        </p:nvSpPr>
        <p:spPr>
          <a:xfrm>
            <a:off x="4175478" y="3516701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2976874-D939-477F-65AD-5F010C124B98}"/>
              </a:ext>
            </a:extLst>
          </p:cNvPr>
          <p:cNvSpPr/>
          <p:nvPr/>
        </p:nvSpPr>
        <p:spPr>
          <a:xfrm>
            <a:off x="4181124" y="336028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018A15D-CCA5-5F3C-25EE-28933BE3D19C}"/>
              </a:ext>
            </a:extLst>
          </p:cNvPr>
          <p:cNvSpPr/>
          <p:nvPr/>
        </p:nvSpPr>
        <p:spPr>
          <a:xfrm>
            <a:off x="4321190" y="365531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670092B-AFB4-193B-FF49-8688C3B52550}"/>
              </a:ext>
            </a:extLst>
          </p:cNvPr>
          <p:cNvSpPr/>
          <p:nvPr/>
        </p:nvSpPr>
        <p:spPr>
          <a:xfrm>
            <a:off x="4593303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4F097BA-ADC8-CBAC-D8FD-E86309230206}"/>
              </a:ext>
            </a:extLst>
          </p:cNvPr>
          <p:cNvSpPr/>
          <p:nvPr/>
        </p:nvSpPr>
        <p:spPr>
          <a:xfrm>
            <a:off x="4726554" y="364130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820B87E-EDA5-DDBF-A062-A84B5BDD8E5A}"/>
              </a:ext>
            </a:extLst>
          </p:cNvPr>
          <p:cNvSpPr/>
          <p:nvPr/>
        </p:nvSpPr>
        <p:spPr>
          <a:xfrm>
            <a:off x="4865674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549691A-24C2-0977-5776-764F4521D1FA}"/>
              </a:ext>
            </a:extLst>
          </p:cNvPr>
          <p:cNvSpPr/>
          <p:nvPr/>
        </p:nvSpPr>
        <p:spPr>
          <a:xfrm>
            <a:off x="4866147" y="350071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FC33287-E4F4-A715-3502-299ED82C6B0A}"/>
              </a:ext>
            </a:extLst>
          </p:cNvPr>
          <p:cNvSpPr/>
          <p:nvPr/>
        </p:nvSpPr>
        <p:spPr>
          <a:xfrm>
            <a:off x="4999875" y="3648150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6208DE7-4D07-4764-DF7E-CFB2942E6308}"/>
              </a:ext>
            </a:extLst>
          </p:cNvPr>
          <p:cNvSpPr/>
          <p:nvPr/>
        </p:nvSpPr>
        <p:spPr>
          <a:xfrm>
            <a:off x="5130714" y="3646667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997B514D-DB48-3590-2322-A381067324DF}"/>
              </a:ext>
            </a:extLst>
          </p:cNvPr>
          <p:cNvSpPr/>
          <p:nvPr/>
        </p:nvSpPr>
        <p:spPr>
          <a:xfrm>
            <a:off x="5265174" y="3645184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A0B0A6B-3D1A-CDB2-0496-B6C431775CEF}"/>
              </a:ext>
            </a:extLst>
          </p:cNvPr>
          <p:cNvSpPr/>
          <p:nvPr/>
        </p:nvSpPr>
        <p:spPr>
          <a:xfrm>
            <a:off x="5543970" y="3652428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1FACD48-1A8C-677D-2675-064491891637}"/>
              </a:ext>
            </a:extLst>
          </p:cNvPr>
          <p:cNvSpPr/>
          <p:nvPr/>
        </p:nvSpPr>
        <p:spPr>
          <a:xfrm>
            <a:off x="5675198" y="3637843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0DF2C3-6F39-6208-A407-B0DFE69F7C85}"/>
              </a:ext>
            </a:extLst>
          </p:cNvPr>
          <p:cNvSpPr/>
          <p:nvPr/>
        </p:nvSpPr>
        <p:spPr>
          <a:xfrm>
            <a:off x="5820910" y="3638646"/>
            <a:ext cx="140066" cy="13712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76A66C6-3D2A-4144-5248-52468E9CD468}"/>
              </a:ext>
            </a:extLst>
          </p:cNvPr>
          <p:cNvSpPr/>
          <p:nvPr/>
        </p:nvSpPr>
        <p:spPr>
          <a:xfrm>
            <a:off x="7304151" y="3645184"/>
            <a:ext cx="140066" cy="13712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7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3980329" y="1604682"/>
            <a:ext cx="5163671" cy="2433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Transformations to Near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8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33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normality isn’t a viable assumption? What can we do?</a:t>
            </a:r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F19-A2CE-DBBA-3860-C2EA4113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20C5-825E-6BAE-96F5-7B50268EB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non-normal results</a:t>
            </a:r>
          </a:p>
          <a:p>
            <a:r>
              <a:rPr lang="en-US" dirty="0"/>
              <a:t>Pretend the data is normally distributed</a:t>
            </a:r>
          </a:p>
          <a:p>
            <a:r>
              <a:rPr lang="en-US" dirty="0"/>
              <a:t>Proceed with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608DB-EC95-A217-6794-84A34C4F87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26623" y="1767275"/>
            <a:ext cx="3660300" cy="1029713"/>
          </a:xfrm>
        </p:spPr>
        <p:txBody>
          <a:bodyPr/>
          <a:lstStyle/>
          <a:p>
            <a:r>
              <a:rPr lang="en-US" dirty="0"/>
              <a:t>Leads to wrong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83F0-2357-836C-65B9-11468EDAFA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/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D626A0-B471-E356-F80A-68FB1FFA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3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64EDF5-F8D1-9AAE-1315-6AC3D87CEF2F}"/>
              </a:ext>
            </a:extLst>
          </p:cNvPr>
          <p:cNvSpPr/>
          <p:nvPr/>
        </p:nvSpPr>
        <p:spPr>
          <a:xfrm>
            <a:off x="1036219" y="2225923"/>
            <a:ext cx="3879912" cy="135815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7E0000"/>
                  </a:solidFill>
                  <a:prstDash val="solid"/>
                </a:ln>
                <a:solidFill>
                  <a:srgbClr val="D90505"/>
                </a:solidFill>
                <a:effectLst/>
              </a:rPr>
              <a:t>X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E991B4-5F36-9B1F-B143-BDC5FF255283}"/>
              </a:ext>
            </a:extLst>
          </p:cNvPr>
          <p:cNvSpPr txBox="1">
            <a:spLocks/>
          </p:cNvSpPr>
          <p:nvPr/>
        </p:nvSpPr>
        <p:spPr>
          <a:xfrm>
            <a:off x="5026623" y="2571750"/>
            <a:ext cx="3660300" cy="102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▪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▫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●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○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ixie One"/>
              <a:buChar char="■"/>
              <a:defRPr sz="2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So what do we do?</a:t>
            </a:r>
          </a:p>
        </p:txBody>
      </p:sp>
    </p:spTree>
    <p:extLst>
      <p:ext uri="{BB962C8B-B14F-4D97-AF65-F5344CB8AC3E}">
        <p14:creationId xmlns:p14="http://schemas.microsoft.com/office/powerpoint/2010/main" val="11999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B970-5233-1C26-988B-6C8A35AA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025" y="1767275"/>
            <a:ext cx="7540800" cy="868349"/>
          </a:xfrm>
        </p:spPr>
        <p:txBody>
          <a:bodyPr/>
          <a:lstStyle/>
          <a:p>
            <a:pPr marL="50800" indent="0">
              <a:lnSpc>
                <a:spcPct val="200000"/>
              </a:lnSpc>
              <a:buNone/>
            </a:pPr>
            <a:r>
              <a:rPr lang="en-US" sz="2000" dirty="0"/>
              <a:t>Make the non-normal look normal!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0A8A1ED-F493-EE6F-E62D-8D898E8B2404}"/>
              </a:ext>
            </a:extLst>
          </p:cNvPr>
          <p:cNvSpPr txBox="1">
            <a:spLocks/>
          </p:cNvSpPr>
          <p:nvPr/>
        </p:nvSpPr>
        <p:spPr>
          <a:xfrm>
            <a:off x="1045846" y="2635624"/>
            <a:ext cx="7540800" cy="86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▪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▫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●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○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ixie One"/>
              <a:buChar char="■"/>
              <a:defRPr sz="2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50800" indent="0">
              <a:lnSpc>
                <a:spcPct val="200000"/>
              </a:lnSpc>
              <a:buFont typeface="Nixie One"/>
              <a:buNone/>
            </a:pPr>
            <a:r>
              <a:rPr lang="en-US" sz="2000" dirty="0"/>
              <a:t>… But how?</a:t>
            </a:r>
          </a:p>
        </p:txBody>
      </p:sp>
    </p:spTree>
    <p:extLst>
      <p:ext uri="{BB962C8B-B14F-4D97-AF65-F5344CB8AC3E}">
        <p14:creationId xmlns:p14="http://schemas.microsoft.com/office/powerpoint/2010/main" val="388533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065-166A-2600-943B-5A0137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 to Near Normality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1700" y="1767275"/>
                <a:ext cx="3660300" cy="3158700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Original Scale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Counts: </a:t>
                </a:r>
                <a:r>
                  <a:rPr lang="en-US" b="1" dirty="0"/>
                  <a:t>y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Proportions: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Correlations: </a:t>
                </a:r>
                <a:r>
                  <a:rPr lang="en-US" b="1" dirty="0"/>
                  <a:t>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54B970-5233-1C26-988B-6C8A35AA8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700" y="1767275"/>
                <a:ext cx="3660300" cy="31587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67275"/>
                <a:ext cx="4159746" cy="31587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Transformed Scale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Fisher’s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707D435-7ECD-5D63-5B19-D8CD4B9A5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67275"/>
                <a:ext cx="4159746" cy="31587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FE05-3C45-C168-6F17-9305A69D4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242E5-629F-4BD1-84BB-8C62DE8C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3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484094" y="1694329"/>
            <a:ext cx="8202731" cy="323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Visualizing the Multivariate Normal</a:t>
            </a:r>
          </a:p>
          <a:p>
            <a:pPr marL="342900" indent="-342900"/>
            <a:r>
              <a:rPr lang="en-US" sz="2000" dirty="0">
                <a:hlinkClick r:id="rId3"/>
              </a:rPr>
              <a:t>http://www2.stat.duke.edu/~rcs46/lectures_2015/02-multivar2/02-multivar2.pdf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Understanding Q-Q plots</a:t>
            </a:r>
          </a:p>
          <a:p>
            <a:pPr marL="342900" indent="-342900"/>
            <a:r>
              <a:rPr lang="en-US" sz="2000" dirty="0">
                <a:hlinkClick r:id="rId4"/>
              </a:rPr>
              <a:t>https://library.virginia.edu/data/articles/understanding-q-q-plots#:~:text=The%20QQ%20plot%2C%20or%20quantile,as%20a%20normal%20or%20exponential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76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And some text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B372-F991-25FE-D103-E1D3A542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  <a:p>
            <a:r>
              <a:rPr lang="en-US" sz="2000" b="1" dirty="0"/>
              <a:t>4.6: Assessing the Assumption of Normality</a:t>
            </a:r>
          </a:p>
          <a:p>
            <a:pPr lvl="1"/>
            <a:r>
              <a:rPr lang="en-US" sz="2000" dirty="0"/>
              <a:t>Evaluating the Normality of the Univariate Marginal Distributions</a:t>
            </a:r>
          </a:p>
          <a:p>
            <a:pPr lvl="1"/>
            <a:r>
              <a:rPr lang="en-US" sz="2000" dirty="0"/>
              <a:t>Evaluating Bivariate Normality</a:t>
            </a:r>
          </a:p>
          <a:p>
            <a:r>
              <a:rPr lang="en-US" sz="2000" b="1" dirty="0"/>
              <a:t>4.7: Detecting Outliers &amp; Cleaning Data</a:t>
            </a:r>
          </a:p>
          <a:p>
            <a:r>
              <a:rPr lang="en-US" sz="2000" b="1" dirty="0"/>
              <a:t>4.8: Transformations to Near Normality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1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5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chemeClr val="accent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0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1046800" y="2018081"/>
          <a:ext cx="7293800" cy="26462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8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3" name="Google Shape;263;p25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64" name="Google Shape;264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89,526,124$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7" name="Google Shape;297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100%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9" name="Google Shape;299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185,244</a:t>
            </a:r>
            <a:r>
              <a:rPr lang="en" sz="4800">
                <a:solidFill>
                  <a:schemeClr val="accent5"/>
                </a:solidFill>
              </a:rPr>
              <a:t> users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01" name="Google Shape;301;p28"/>
          <p:cNvSpPr/>
          <p:nvPr/>
        </p:nvSpPr>
        <p:spPr>
          <a:xfrm>
            <a:off x="822083" y="2036360"/>
            <a:ext cx="708604" cy="74708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03" name="Google Shape;303;p2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06" name="Google Shape;306;p2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CAB0-3054-3F77-B6AC-8A027D1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206FC-B2B0-8F98-4CAE-BB91B7E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4.6</a:t>
            </a:r>
          </a:p>
          <a:p>
            <a:r>
              <a:rPr lang="en-US" dirty="0"/>
              <a:t>How to evaluate normality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BEFD1-9C6F-10F3-5F71-8C0319FBCA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80232" y="1771588"/>
            <a:ext cx="2944907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4.7</a:t>
            </a:r>
          </a:p>
          <a:p>
            <a:r>
              <a:rPr lang="en-US" dirty="0"/>
              <a:t>How to detect outliers</a:t>
            </a:r>
          </a:p>
          <a:p>
            <a:pPr lvl="1"/>
            <a:r>
              <a:rPr lang="en-US" dirty="0"/>
              <a:t>Visually</a:t>
            </a:r>
          </a:p>
          <a:p>
            <a:pPr lvl="1"/>
            <a:r>
              <a:rPr lang="en-US" dirty="0"/>
              <a:t>Mathematically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72E3-1FBB-7B51-5C40-744001D8AAA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25139" y="1771588"/>
            <a:ext cx="2944906" cy="315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Ch 4.8</a:t>
            </a:r>
          </a:p>
          <a:p>
            <a:r>
              <a:rPr lang="en-US" dirty="0"/>
              <a:t>Understand why we would transform the data</a:t>
            </a:r>
          </a:p>
          <a:p>
            <a:r>
              <a:rPr lang="en-US" dirty="0"/>
              <a:t>How to transform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F8-6A39-51F8-1931-F04757FDC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02D55-D5B3-C3BF-BC82-53A7030D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25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insert graphs from Excel or Google Sheets</a:t>
            </a:r>
            <a:endParaRPr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70" name="Google Shape;370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1" name="Google Shape;371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93" name="Google Shape;393;p3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3938373" y="1294549"/>
            <a:ext cx="4971239" cy="2912590"/>
            <a:chOff x="1177450" y="241631"/>
            <a:chExt cx="6173152" cy="3616776"/>
          </a:xfrm>
        </p:grpSpPr>
        <p:sp>
          <p:nvSpPr>
            <p:cNvPr id="395" name="Google Shape;39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93458" y="1455130"/>
            <a:ext cx="3864035" cy="24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body" idx="1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presentation uses the following typographies: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Titles: 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Body copy: Nixie One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Download for free at: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400" b="1">
              <a:solidFill>
                <a:srgbClr val="3B8D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 b="1">
              <a:solidFill>
                <a:srgbClr val="165751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400371" y="918550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DEC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NOV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OCT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SEP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AUG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JUL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MAY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APR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FEB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JAN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3" name="Google Shape;463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4" name="Google Shape;464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5" name="Google Shape;465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6" name="Google Shape;466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7" name="Google Shape;467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8" name="Google Shape;468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0" name="Google Shape;470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1" name="Google Shape;471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2" name="Google Shape;472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5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41817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513" name="Google Shape;513;p41"/>
          <p:cNvGraphicFramePr/>
          <p:nvPr/>
        </p:nvGraphicFramePr>
        <p:xfrm>
          <a:off x="250475" y="1564481"/>
          <a:ext cx="8893400" cy="3579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5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" name="Google Shape;514;p41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348" y="0"/>
            <a:ext cx="1681717" cy="63019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" y="720866"/>
                <a:ext cx="3459892" cy="362871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" y="720866"/>
                <a:ext cx="3459892" cy="36287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7603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46200" y="1559425"/>
            <a:ext cx="43146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STRENGTHS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739250" y="1559425"/>
            <a:ext cx="44049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WEAKNESSES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46200" y="3423776"/>
            <a:ext cx="43146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OPPORTUNITIES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4739250" y="3423775"/>
            <a:ext cx="44049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THREATS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3322239" y="201693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>
            <a:off x="3511893" y="200613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 rot="10800000">
            <a:off x="3501093" y="219575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2"/>
          <p:cNvSpPr/>
          <p:nvPr/>
        </p:nvSpPr>
        <p:spPr>
          <a:xfrm rot="-5400000">
            <a:off x="3333039" y="218495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893037" y="2529622"/>
            <a:ext cx="337663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34800" y="2537471"/>
            <a:ext cx="660123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2" name="Google Shape;532;p42"/>
          <p:cNvSpPr/>
          <p:nvPr/>
        </p:nvSpPr>
        <p:spPr>
          <a:xfrm>
            <a:off x="5051999" y="3662496"/>
            <a:ext cx="401649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9" name="Google Shape;539;p4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203379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Activities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203379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Resources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372593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Value Propositions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541807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Relationships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541807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Channels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711021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Segments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34165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Partners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4165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Cost Structure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457200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Revenue Streams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284786" y="3712980"/>
            <a:ext cx="212400" cy="21116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6823603" y="582670"/>
            <a:ext cx="211790" cy="19011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1755136" y="582665"/>
            <a:ext cx="203743" cy="20374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8533717" y="582594"/>
            <a:ext cx="193827" cy="20435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43"/>
          <p:cNvGrpSpPr/>
          <p:nvPr/>
        </p:nvGrpSpPr>
        <p:grpSpPr>
          <a:xfrm>
            <a:off x="8503771" y="3712803"/>
            <a:ext cx="223549" cy="162250"/>
            <a:chOff x="4604550" y="3714775"/>
            <a:chExt cx="439625" cy="319075"/>
          </a:xfrm>
        </p:grpSpPr>
        <p:sp>
          <p:nvSpPr>
            <p:cNvPr id="554" name="Google Shape;554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3"/>
          <p:cNvGrpSpPr/>
          <p:nvPr/>
        </p:nvGrpSpPr>
        <p:grpSpPr>
          <a:xfrm>
            <a:off x="5157991" y="582344"/>
            <a:ext cx="185170" cy="235944"/>
            <a:chOff x="1959600" y="4980625"/>
            <a:chExt cx="364150" cy="464000"/>
          </a:xfrm>
        </p:grpSpPr>
        <p:sp>
          <p:nvSpPr>
            <p:cNvPr id="557" name="Google Shape;557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6761286" y="2147465"/>
            <a:ext cx="273713" cy="262564"/>
            <a:chOff x="5233525" y="4954450"/>
            <a:chExt cx="538275" cy="516350"/>
          </a:xfrm>
        </p:grpSpPr>
        <p:sp>
          <p:nvSpPr>
            <p:cNvPr id="565" name="Google Shape;565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380252" y="2147467"/>
            <a:ext cx="278671" cy="253284"/>
            <a:chOff x="4556450" y="4963575"/>
            <a:chExt cx="548025" cy="498100"/>
          </a:xfrm>
        </p:grpSpPr>
        <p:sp>
          <p:nvSpPr>
            <p:cNvPr id="577" name="Google Shape;577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3"/>
          <p:cNvSpPr/>
          <p:nvPr/>
        </p:nvSpPr>
        <p:spPr>
          <a:xfrm>
            <a:off x="3427596" y="582670"/>
            <a:ext cx="223525" cy="22358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8" name="Google Shape;588;p4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89" name="Google Shape;589;p44"/>
          <p:cNvGrpSpPr/>
          <p:nvPr/>
        </p:nvGrpSpPr>
        <p:grpSpPr>
          <a:xfrm>
            <a:off x="1069675" y="1768367"/>
            <a:ext cx="3467067" cy="3116960"/>
            <a:chOff x="3778727" y="4460423"/>
            <a:chExt cx="720160" cy="647438"/>
          </a:xfrm>
        </p:grpSpPr>
        <p:sp>
          <p:nvSpPr>
            <p:cNvPr id="590" name="Google Shape;590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cxnSp>
        <p:nvCxnSpPr>
          <p:cNvPr id="597" name="Google Shape;597;p44"/>
          <p:cNvCxnSpPr/>
          <p:nvPr/>
        </p:nvCxnSpPr>
        <p:spPr>
          <a:xfrm>
            <a:off x="4460088" y="2284546"/>
            <a:ext cx="101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8" name="Google Shape;598;p44"/>
          <p:cNvSpPr txBox="1"/>
          <p:nvPr/>
        </p:nvSpPr>
        <p:spPr>
          <a:xfrm>
            <a:off x="5534842" y="2119225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99" name="Google Shape;599;p44"/>
          <p:cNvCxnSpPr/>
          <p:nvPr/>
        </p:nvCxnSpPr>
        <p:spPr>
          <a:xfrm>
            <a:off x="4310502" y="2747333"/>
            <a:ext cx="116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0" name="Google Shape;600;p44"/>
          <p:cNvSpPr txBox="1"/>
          <p:nvPr/>
        </p:nvSpPr>
        <p:spPr>
          <a:xfrm>
            <a:off x="5534842" y="2582003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1" name="Google Shape;601;p44"/>
          <p:cNvCxnSpPr/>
          <p:nvPr/>
        </p:nvCxnSpPr>
        <p:spPr>
          <a:xfrm>
            <a:off x="4097929" y="3210120"/>
            <a:ext cx="137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2" name="Google Shape;602;p44"/>
          <p:cNvSpPr txBox="1"/>
          <p:nvPr/>
        </p:nvSpPr>
        <p:spPr>
          <a:xfrm>
            <a:off x="5534842" y="3044780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3" name="Google Shape;603;p44"/>
          <p:cNvCxnSpPr/>
          <p:nvPr/>
        </p:nvCxnSpPr>
        <p:spPr>
          <a:xfrm>
            <a:off x="3916850" y="3672884"/>
            <a:ext cx="155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4" name="Google Shape;604;p44"/>
          <p:cNvSpPr txBox="1"/>
          <p:nvPr/>
        </p:nvSpPr>
        <p:spPr>
          <a:xfrm>
            <a:off x="5534842" y="3507558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5" name="Google Shape;605;p44"/>
          <p:cNvCxnSpPr/>
          <p:nvPr/>
        </p:nvCxnSpPr>
        <p:spPr>
          <a:xfrm>
            <a:off x="3720012" y="4135671"/>
            <a:ext cx="1755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6" name="Google Shape;606;p44"/>
          <p:cNvSpPr txBox="1"/>
          <p:nvPr/>
        </p:nvSpPr>
        <p:spPr>
          <a:xfrm>
            <a:off x="5534842" y="3970336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7" name="Google Shape;607;p44"/>
          <p:cNvCxnSpPr/>
          <p:nvPr/>
        </p:nvCxnSpPr>
        <p:spPr>
          <a:xfrm>
            <a:off x="3515318" y="4598434"/>
            <a:ext cx="1952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8" name="Google Shape;608;p44"/>
          <p:cNvSpPr txBox="1"/>
          <p:nvPr/>
        </p:nvSpPr>
        <p:spPr>
          <a:xfrm>
            <a:off x="5534842" y="4433114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5" name="Google Shape;615;p4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616" name="Google Shape;6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45"/>
          <p:cNvSpPr txBox="1"/>
          <p:nvPr/>
        </p:nvSpPr>
        <p:spPr>
          <a:xfrm>
            <a:off x="86032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Imani Jackson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18" name="Google Shape;6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9" name="Google Shape;619;p45"/>
          <p:cNvSpPr txBox="1"/>
          <p:nvPr/>
        </p:nvSpPr>
        <p:spPr>
          <a:xfrm>
            <a:off x="284005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Marcos Galán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481977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Ixchel Valdía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679950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Nils Årud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630" name="Google Shape;630;p46"/>
          <p:cNvGrpSpPr/>
          <p:nvPr/>
        </p:nvGrpSpPr>
        <p:grpSpPr>
          <a:xfrm>
            <a:off x="773739" y="505698"/>
            <a:ext cx="7596313" cy="4063986"/>
            <a:chOff x="638138" y="467100"/>
            <a:chExt cx="7867750" cy="4194000"/>
          </a:xfrm>
        </p:grpSpPr>
        <p:cxnSp>
          <p:nvCxnSpPr>
            <p:cNvPr id="631" name="Google Shape;6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4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08649" y="674999"/>
            <a:ext cx="7927079" cy="3725129"/>
            <a:chOff x="467088" y="642474"/>
            <a:chExt cx="4194000" cy="3858239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1" name="Google Shape;701;p46"/>
          <p:cNvCxnSpPr/>
          <p:nvPr/>
        </p:nvCxnSpPr>
        <p:spPr>
          <a:xfrm>
            <a:off x="4571976" y="505688"/>
            <a:ext cx="0" cy="406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2" name="Google Shape;702;p46"/>
          <p:cNvCxnSpPr/>
          <p:nvPr/>
        </p:nvCxnSpPr>
        <p:spPr>
          <a:xfrm>
            <a:off x="608601" y="2537637"/>
            <a:ext cx="792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3" name="Google Shape;703;p46"/>
          <p:cNvSpPr txBox="1"/>
          <p:nvPr/>
        </p:nvSpPr>
        <p:spPr>
          <a:xfrm rot="-5400000">
            <a:off x="-92200" y="2457850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 rot="5400000">
            <a:off x="7994200" y="2457787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3950976" y="4569549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950927" y="346075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6928624" y="852457"/>
            <a:ext cx="965700" cy="9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Our company</a:t>
            </a:r>
            <a:endParaRPr sz="80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3180102" y="1305168"/>
            <a:ext cx="845700" cy="8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1492803" y="3406609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590530" y="2901060"/>
            <a:ext cx="705300" cy="70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6460249" y="3336368"/>
            <a:ext cx="845700" cy="84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762039" y="599851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1233415" y="969503"/>
            <a:ext cx="451200" cy="45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9" name="Google Shape;719;p4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720" name="Google Shape;720;p47"/>
          <p:cNvGraphicFramePr/>
          <p:nvPr/>
        </p:nvGraphicFramePr>
        <p:xfrm>
          <a:off x="250900" y="1559495"/>
          <a:ext cx="8893125" cy="3583875"/>
        </p:xfrm>
        <a:graphic>
          <a:graphicData uri="http://schemas.openxmlformats.org/drawingml/2006/table">
            <a:tbl>
              <a:tblPr>
                <a:noFill/>
                <a:tableStyleId>{00ED7BB8-C791-43B9-B544-FB8657F4FD4F}</a:tableStyleId>
              </a:tblPr>
              <a:tblGrid>
                <a:gridCol w="7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1" name="Google Shape;721;p47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0" name="Google Shape;118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7" name="Google Shape;118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2" name="Google Shape;119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6" name="Google Shape;119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2" name="Google Shape;120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6" name="Google Shape;120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11" name="Google Shape;121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7" name="Google Shape;121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4" name="Google Shape;122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7" name="Google Shape;122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31" name="Google Shape;123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8" name="Google Shape;123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4" name="Google Shape;124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8" name="Google Shape;124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9" name="Google Shape;124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6" name="Google Shape;126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71" name="Google Shape;127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7" name="Google Shape;127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4" name="Google Shape;128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9" name="Google Shape;128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4" name="Google Shape;129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9" name="Google Shape;129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11" name="Google Shape;131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6" name="Google Shape;132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2" name="Google Shape;134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0" name="Google Shape;135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5" name="Google Shape;135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0" name="Google Shape;136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6" name="Google Shape;136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3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7" name="Google Shape;137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3" name="Google Shape;138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0" name="Google Shape;139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4" name="Google Shape;139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9" name="Google Shape;139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6" name="Google Shape;140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4" name="Google Shape;141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9" name="Google Shape;141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3" name="Google Shape;142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7" name="Google Shape;142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2" name="Google Shape;143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7" name="Google Shape;143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3" name="Google Shape;144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0" name="Google Shape;145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8" name="Google Shape;145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71" name="Google Shape;147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6" name="Google Shape;147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0" name="Google Shape;148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7" name="Google Shape;148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6" name="Google Shape;149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9" name="Google Shape;150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2" name="Google Shape;152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5" name="Google Shape;153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2" name="Google Shape;154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8" name="Google Shape;155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3" name="Google Shape;156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4" name="Google Shape;156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8" name="Google Shape;156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2" name="Google Shape;157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6" name="Google Shape;157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9" name="Google Shape;157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0" name="Google Shape;158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9" name="Google Shape;158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4" name="Google Shape;161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5" name="Google Shape;16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7" name="Google Shape;161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21" name="Google Shape;16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3" name="Google Shape;162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4" name="Google Shape;1624;p4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0"/>
          <p:cNvSpPr txBox="1"/>
          <p:nvPr/>
        </p:nvSpPr>
        <p:spPr>
          <a:xfrm>
            <a:off x="73190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You can also use any emoji as an icon!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0" name="Google Shape;1630;p50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2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1" name="Google Shape;1631;p5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Google Shape;163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9" name="Google Shape;163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0" name="Google Shape;164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2" name="Google Shape;164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3" name="Google Shape;164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4" name="Google Shape;164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5" name="Google Shape;164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6" name="Google Shape;164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8" name="Google Shape;164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9" name="Google Shape;164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515035"/>
            <a:ext cx="4505700" cy="2523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Assessing the Assumption of Normality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6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5B93-19A3-30EC-8805-0FE0362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Normality &amp; Techniques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Most techniques assume</a:t>
                </a:r>
              </a:p>
              <a:p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marL="5080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B1B372-F991-25FE-D103-E1D3A542C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6025" y="1767275"/>
                <a:ext cx="2880543" cy="3158700"/>
              </a:xfr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sz="2000" b="1" dirty="0"/>
                  <a:t>Normality assumption less crucial if:</a:t>
                </a:r>
              </a:p>
              <a:p>
                <a:r>
                  <a:rPr lang="en-US" sz="2000" b="1" dirty="0"/>
                  <a:t>Sample size is large</a:t>
                </a:r>
              </a:p>
              <a:p>
                <a:r>
                  <a:rPr lang="en-US" sz="2000" b="1" dirty="0"/>
                  <a:t>Technique depends on:</a:t>
                </a:r>
              </a:p>
              <a:p>
                <a:pPr lvl="1"/>
                <a:r>
                  <a:rPr lang="en-US" b="1" dirty="0"/>
                  <a:t>Behavior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Distances involving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134823-5807-9BB0-6AFC-E875D71A1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67275"/>
                <a:ext cx="4114923" cy="3158700"/>
              </a:xfrm>
              <a:blipFill>
                <a:blip r:embed="rId4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AC74-958D-D811-E068-C848B78CB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CBB934-7430-18F7-5E6A-2A950DFC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2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368-7A0F-AFAD-14E7-4BFF157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Quality of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A75B-1149-F31A-10E8-94C687CD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18F4-8169-1D81-5687-CCC615FC9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/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88309D-850D-9059-7EE0-762B4D34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" y="675743"/>
                <a:ext cx="74769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Contour Plot</a:t>
            </a:r>
            <a:endParaRPr sz="2400" dirty="0"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 complex idea can be conveyed with just a single still image, namely making it possible to absorb large amounts of data quickly.</a:t>
            </a:r>
            <a:endParaRPr sz="2400"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932;p48">
            <a:extLst>
              <a:ext uri="{FF2B5EF4-FFF2-40B4-BE49-F238E27FC236}">
                <a16:creationId xmlns:a16="http://schemas.microsoft.com/office/drawing/2014/main" id="{052B2D79-F393-4CF9-0600-626B527D2EAF}"/>
              </a:ext>
            </a:extLst>
          </p:cNvPr>
          <p:cNvGrpSpPr/>
          <p:nvPr/>
        </p:nvGrpSpPr>
        <p:grpSpPr>
          <a:xfrm>
            <a:off x="399160" y="871922"/>
            <a:ext cx="474898" cy="346306"/>
            <a:chOff x="4604550" y="3714775"/>
            <a:chExt cx="439625" cy="319075"/>
          </a:xfrm>
        </p:grpSpPr>
        <p:sp>
          <p:nvSpPr>
            <p:cNvPr id="3" name="Google Shape;933;p48">
              <a:extLst>
                <a:ext uri="{FF2B5EF4-FFF2-40B4-BE49-F238E27FC236}">
                  <a16:creationId xmlns:a16="http://schemas.microsoft.com/office/drawing/2014/main" id="{0FF79BA2-AED2-6488-2A26-777CAF2FD573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" name="Google Shape;934;p48">
              <a:extLst>
                <a:ext uri="{FF2B5EF4-FFF2-40B4-BE49-F238E27FC236}">
                  <a16:creationId xmlns:a16="http://schemas.microsoft.com/office/drawing/2014/main" id="{0C08C9A3-4DE6-064C-F159-6295222E8AB7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BACC1D5-D01E-FF80-BF53-B623D1A2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8" y="1559424"/>
            <a:ext cx="4332262" cy="358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1362635"/>
            <a:ext cx="4505700" cy="2675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Detecting Outliers &amp; Cleaning Data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4, Section 7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72948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1756</Words>
  <Application>Microsoft Office PowerPoint</Application>
  <PresentationFormat>On-screen Show (16:9)</PresentationFormat>
  <Paragraphs>447</Paragraphs>
  <Slides>49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Cambria Math</vt:lpstr>
      <vt:lpstr>Montserrat</vt:lpstr>
      <vt:lpstr>Arial</vt:lpstr>
      <vt:lpstr>Nixie One</vt:lpstr>
      <vt:lpstr>Roboto Slab</vt:lpstr>
      <vt:lpstr>Georgia</vt:lpstr>
      <vt:lpstr>Calibri</vt:lpstr>
      <vt:lpstr>Roboto Light</vt:lpstr>
      <vt:lpstr>Impact</vt:lpstr>
      <vt:lpstr>Warwick template</vt:lpstr>
      <vt:lpstr>Chapter 4: Multivariate Normal Distribution</vt:lpstr>
      <vt:lpstr>Overview</vt:lpstr>
      <vt:lpstr>Objectives</vt:lpstr>
      <vt:lpstr>Notation</vt:lpstr>
      <vt:lpstr>Assessing the Assumption of Normality</vt:lpstr>
      <vt:lpstr>Normality &amp; Techniques </vt:lpstr>
      <vt:lpstr>Quality of Inference</vt:lpstr>
      <vt:lpstr>Contour Plot</vt:lpstr>
      <vt:lpstr>Detecting Outliers &amp; Cleaning Data</vt:lpstr>
      <vt:lpstr>Outliers</vt:lpstr>
      <vt:lpstr>PowerPoint Presentation</vt:lpstr>
      <vt:lpstr>Transformations to Near Normality</vt:lpstr>
      <vt:lpstr>PowerPoint Presentation</vt:lpstr>
      <vt:lpstr>Option 1</vt:lpstr>
      <vt:lpstr>Option 2</vt:lpstr>
      <vt:lpstr>Helpful Transformations to Near Normality</vt:lpstr>
      <vt:lpstr>References</vt:lpstr>
      <vt:lpstr>PowerPoint Presentation</vt:lpstr>
      <vt:lpstr>This is a slide title</vt:lpstr>
      <vt:lpstr>BIG CONCEPT</vt:lpstr>
      <vt:lpstr>You can also split your content</vt:lpstr>
      <vt:lpstr>In two or three columns</vt:lpstr>
      <vt:lpstr>Want big impact?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Multivariate Normal Distribution</dc:title>
  <dc:creator>Gabrielle Salamanca</dc:creator>
  <cp:lastModifiedBy>Gabrielle Salamanca</cp:lastModifiedBy>
  <cp:revision>3</cp:revision>
  <dcterms:modified xsi:type="dcterms:W3CDTF">2024-03-14T06:39:00Z</dcterms:modified>
</cp:coreProperties>
</file>