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1"/>
  </p:notesMasterIdLst>
  <p:sldIdLst>
    <p:sldId id="256" r:id="rId2"/>
    <p:sldId id="295" r:id="rId3"/>
    <p:sldId id="303" r:id="rId4"/>
    <p:sldId id="259" r:id="rId5"/>
    <p:sldId id="304" r:id="rId6"/>
    <p:sldId id="314" r:id="rId7"/>
    <p:sldId id="334" r:id="rId8"/>
    <p:sldId id="315" r:id="rId9"/>
    <p:sldId id="317" r:id="rId10"/>
    <p:sldId id="318" r:id="rId11"/>
    <p:sldId id="311" r:id="rId12"/>
    <p:sldId id="319" r:id="rId13"/>
    <p:sldId id="320" r:id="rId14"/>
    <p:sldId id="313" r:id="rId15"/>
    <p:sldId id="321" r:id="rId16"/>
    <p:sldId id="322" r:id="rId17"/>
    <p:sldId id="324" r:id="rId18"/>
    <p:sldId id="323" r:id="rId19"/>
    <p:sldId id="326" r:id="rId20"/>
    <p:sldId id="348" r:id="rId21"/>
    <p:sldId id="333" r:id="rId22"/>
    <p:sldId id="349" r:id="rId23"/>
    <p:sldId id="356" r:id="rId24"/>
    <p:sldId id="358" r:id="rId25"/>
    <p:sldId id="357" r:id="rId26"/>
    <p:sldId id="359" r:id="rId27"/>
    <p:sldId id="360" r:id="rId28"/>
    <p:sldId id="361" r:id="rId29"/>
    <p:sldId id="310" r:id="rId30"/>
    <p:sldId id="327" r:id="rId31"/>
    <p:sldId id="331" r:id="rId32"/>
    <p:sldId id="343" r:id="rId33"/>
    <p:sldId id="345" r:id="rId34"/>
    <p:sldId id="344" r:id="rId35"/>
    <p:sldId id="346" r:id="rId36"/>
    <p:sldId id="347" r:id="rId37"/>
    <p:sldId id="350" r:id="rId38"/>
    <p:sldId id="351" r:id="rId39"/>
    <p:sldId id="352" r:id="rId40"/>
    <p:sldId id="296" r:id="rId41"/>
    <p:sldId id="336" r:id="rId42"/>
    <p:sldId id="338" r:id="rId43"/>
    <p:sldId id="337" r:id="rId44"/>
    <p:sldId id="309" r:id="rId45"/>
    <p:sldId id="312" r:id="rId46"/>
    <p:sldId id="340" r:id="rId47"/>
    <p:sldId id="339" r:id="rId48"/>
    <p:sldId id="341" r:id="rId49"/>
    <p:sldId id="353" r:id="rId50"/>
    <p:sldId id="342" r:id="rId51"/>
    <p:sldId id="354" r:id="rId52"/>
    <p:sldId id="355" r:id="rId53"/>
    <p:sldId id="297" r:id="rId54"/>
    <p:sldId id="260" r:id="rId55"/>
    <p:sldId id="301" r:id="rId56"/>
    <p:sldId id="299" r:id="rId57"/>
    <p:sldId id="362" r:id="rId58"/>
    <p:sldId id="363" r:id="rId59"/>
    <p:sldId id="302" r:id="rId60"/>
    <p:sldId id="364" r:id="rId61"/>
    <p:sldId id="365" r:id="rId62"/>
    <p:sldId id="366" r:id="rId63"/>
    <p:sldId id="367" r:id="rId64"/>
    <p:sldId id="369" r:id="rId65"/>
    <p:sldId id="370" r:id="rId66"/>
    <p:sldId id="371" r:id="rId67"/>
    <p:sldId id="372" r:id="rId68"/>
    <p:sldId id="368" r:id="rId69"/>
    <p:sldId id="373" r:id="rId70"/>
    <p:sldId id="374" r:id="rId71"/>
    <p:sldId id="375" r:id="rId72"/>
    <p:sldId id="376" r:id="rId73"/>
    <p:sldId id="328" r:id="rId74"/>
    <p:sldId id="332" r:id="rId75"/>
    <p:sldId id="330" r:id="rId76"/>
    <p:sldId id="377" r:id="rId77"/>
    <p:sldId id="378" r:id="rId78"/>
    <p:sldId id="279" r:id="rId79"/>
    <p:sldId id="278" r:id="rId8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2"/>
    </p:embeddedFont>
    <p:embeddedFont>
      <p:font typeface="Georgia" panose="02040502050405020303" pitchFamily="18" charset="0"/>
      <p:regular r:id="rId83"/>
      <p:bold r:id="rId84"/>
      <p:italic r:id="rId85"/>
      <p:boldItalic r:id="rId86"/>
    </p:embeddedFont>
    <p:embeddedFont>
      <p:font typeface="Impact" panose="020B0806030902050204" pitchFamily="34" charset="0"/>
      <p:regular r:id="rId87"/>
    </p:embeddedFont>
    <p:embeddedFont>
      <p:font typeface="Nixie One" panose="020B0604020202020204" charset="0"/>
      <p:regular r:id="rId88"/>
    </p:embeddedFont>
    <p:embeddedFont>
      <p:font typeface="Roboto Light" panose="02000000000000000000" pitchFamily="2" charset="0"/>
      <p:regular r:id="rId89"/>
    </p:embeddedFont>
    <p:embeddedFont>
      <p:font typeface="Roboto Slab" pitchFamily="2" charset="0"/>
      <p:regular r:id="rId90"/>
      <p:bold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F2D"/>
    <a:srgbClr val="F79607"/>
    <a:srgbClr val="FEBB00"/>
    <a:srgbClr val="7E0000"/>
    <a:srgbClr val="D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8784" autoAdjust="0"/>
  </p:normalViewPr>
  <p:slideViewPr>
    <p:cSldViewPr snapToGrid="0">
      <p:cViewPr varScale="1">
        <p:scale>
          <a:sx n="133" d="100"/>
          <a:sy n="133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9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Let </a:t>
            </a:r>
            <a:r>
              <a:rPr lang="en-US" dirty="0" err="1"/>
              <a:t>xn’s</a:t>
            </a:r>
            <a:r>
              <a:rPr lang="en-US" dirty="0"/>
              <a:t> be n observations on any single characteristic Xi</a:t>
            </a:r>
          </a:p>
          <a:p>
            <a:pPr marL="139700" indent="0">
              <a:buNone/>
            </a:pPr>
            <a:r>
              <a:rPr lang="en-US" dirty="0"/>
              <a:t>Let x-sub-n’s be observations after they’re ordered according to magnitude</a:t>
            </a:r>
          </a:p>
          <a:p>
            <a:pPr marL="139700" indent="0">
              <a:buNone/>
            </a:pPr>
            <a:r>
              <a:rPr lang="en-US" dirty="0"/>
              <a:t>X-sub1 is smallest observation, while x-</a:t>
            </a:r>
            <a:r>
              <a:rPr lang="en-US" dirty="0" err="1"/>
              <a:t>subn</a:t>
            </a:r>
            <a:r>
              <a:rPr lang="en-US" dirty="0"/>
              <a:t> is the largest</a:t>
            </a:r>
          </a:p>
        </p:txBody>
      </p:sp>
    </p:spTree>
    <p:extLst>
      <p:ext uri="{BB962C8B-B14F-4D97-AF65-F5344CB8AC3E}">
        <p14:creationId xmlns:p14="http://schemas.microsoft.com/office/powerpoint/2010/main" val="230474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Distinct = theoretically always true when </a:t>
            </a:r>
            <a:r>
              <a:rPr lang="en-US" dirty="0" err="1"/>
              <a:t>obs</a:t>
            </a:r>
            <a:r>
              <a:rPr lang="en-US" dirty="0"/>
              <a:t> are </a:t>
            </a:r>
            <a:r>
              <a:rPr lang="en-US" dirty="0" err="1"/>
              <a:t>cont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Prop = analytical convenience -&gt; continuity correction</a:t>
            </a:r>
          </a:p>
        </p:txBody>
      </p:sp>
    </p:spTree>
    <p:extLst>
      <p:ext uri="{BB962C8B-B14F-4D97-AF65-F5344CB8AC3E}">
        <p14:creationId xmlns:p14="http://schemas.microsoft.com/office/powerpoint/2010/main" val="188804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4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5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0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5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42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2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47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08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50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22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646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17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9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8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979956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as restrictive as it seems, because a single constant can be added to each </a:t>
            </a:r>
            <a:r>
              <a:rPr lang="en-US" dirty="0" err="1"/>
              <a:t>obs</a:t>
            </a:r>
            <a:r>
              <a:rPr lang="en-US" dirty="0"/>
              <a:t> in the data set if some of the values are negative</a:t>
            </a:r>
          </a:p>
        </p:txBody>
      </p:sp>
    </p:spTree>
    <p:extLst>
      <p:ext uri="{BB962C8B-B14F-4D97-AF65-F5344CB8AC3E}">
        <p14:creationId xmlns:p14="http://schemas.microsoft.com/office/powerpoint/2010/main" val="1056482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1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07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824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2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 to have a graph of l(lambda) vs lambda &amp; a tabular display of the pairs to study the behavior near maximizing value lambda-hat</a:t>
            </a:r>
          </a:p>
        </p:txBody>
      </p:sp>
    </p:spTree>
    <p:extLst>
      <p:ext uri="{BB962C8B-B14F-4D97-AF65-F5344CB8AC3E}">
        <p14:creationId xmlns:p14="http://schemas.microsoft.com/office/powerpoint/2010/main" val="2318432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03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7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2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2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90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89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862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suggested</a:t>
            </a:r>
          </a:p>
        </p:txBody>
      </p:sp>
    </p:spTree>
    <p:extLst>
      <p:ext uri="{BB962C8B-B14F-4D97-AF65-F5344CB8AC3E}">
        <p14:creationId xmlns:p14="http://schemas.microsoft.com/office/powerpoint/2010/main" val="290590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urses.lumenlearning.com/wm-concepts-statistics/chapter/introduction-linear-relationships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r-charts.com/correlation/scatter-plot-ellipses-ggplot2/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0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0.png"/><Relationship Id="rId4" Type="http://schemas.openxmlformats.org/officeDocument/2006/relationships/image" Target="../media/image3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5/lesson/4/4.6" TargetMode="External"/><Relationship Id="rId7" Type="http://schemas.openxmlformats.org/officeDocument/2006/relationships/hyperlink" Target="http://www2.stat.duke.edu/~rcs46/lectures_2015/02-multivar2/02-multivar2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library.virginia.edu/data/articles/understanding-q-q-plots#:~:text=The%20QQ%20plot%2C%20or%20quantile,as%20a%20normal%20or%20exponential" TargetMode="External"/><Relationship Id="rId5" Type="http://schemas.openxmlformats.org/officeDocument/2006/relationships/hyperlink" Target="https://www.linkedin.com/advice/3/what-most-common-data-transformation-errors-when-4jche" TargetMode="External"/><Relationship Id="rId4" Type="http://schemas.openxmlformats.org/officeDocument/2006/relationships/hyperlink" Target="https://builtin.com/data-science/shapiro-wilk-test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371276" y="867971"/>
            <a:ext cx="6401435" cy="2355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4:</a:t>
            </a:r>
            <a:br>
              <a:rPr lang="en" dirty="0"/>
            </a:br>
            <a:r>
              <a:rPr lang="en" dirty="0"/>
              <a:t>Multivariate Normal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/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8C15C2A3-BD8C-0672-5BAE-278D21F375D2}"/>
              </a:ext>
            </a:extLst>
          </p:cNvPr>
          <p:cNvSpPr txBox="1">
            <a:spLocks/>
          </p:cNvSpPr>
          <p:nvPr/>
        </p:nvSpPr>
        <p:spPr>
          <a:xfrm>
            <a:off x="1741184" y="3470545"/>
            <a:ext cx="5661621" cy="7386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Applied Multivariate Statistical Analysis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6th edition by Johnson &amp; Wichern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7CBF8-8570-F223-2B33-293221942357}"/>
              </a:ext>
            </a:extLst>
          </p:cNvPr>
          <p:cNvSpPr txBox="1">
            <a:spLocks/>
          </p:cNvSpPr>
          <p:nvPr/>
        </p:nvSpPr>
        <p:spPr>
          <a:xfrm>
            <a:off x="3074889" y="4593634"/>
            <a:ext cx="2994215" cy="5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Gabrielle Salamanca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EF7E-5998-0859-1D5D-E363B4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Heads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F05B-F821-4A4B-7654-728D0FDAC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/>
              <a:t>Investigations of normality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Mainly concentrating in 1D or 2D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Consequence: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Can’t guarantee we’ll catch every little feature that’s revealed only in higher dimensions</a:t>
            </a:r>
          </a:p>
          <a:p>
            <a:pPr marL="565150" indent="-514350">
              <a:buFont typeface="+mj-lt"/>
              <a:buAutoNum type="arabicPeriod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5425-CDEB-C5E0-06C7-C583DAF88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9" name="Google Shape;830;p48">
            <a:extLst>
              <a:ext uri="{FF2B5EF4-FFF2-40B4-BE49-F238E27FC236}">
                <a16:creationId xmlns:a16="http://schemas.microsoft.com/office/drawing/2014/main" id="{C87BF80C-AE4E-70E2-0413-C16DCE892816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10" name="Google Shape;831;p48">
              <a:extLst>
                <a:ext uri="{FF2B5EF4-FFF2-40B4-BE49-F238E27FC236}">
                  <a16:creationId xmlns:a16="http://schemas.microsoft.com/office/drawing/2014/main" id="{5BE8BE4C-5A84-5965-4837-01DBD0EEFE7E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2;p48">
              <a:extLst>
                <a:ext uri="{FF2B5EF4-FFF2-40B4-BE49-F238E27FC236}">
                  <a16:creationId xmlns:a16="http://schemas.microsoft.com/office/drawing/2014/main" id="{EE1A4EF9-804D-F77A-413A-3E1FBB5ECD46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3;p48">
              <a:extLst>
                <a:ext uri="{FF2B5EF4-FFF2-40B4-BE49-F238E27FC236}">
                  <a16:creationId xmlns:a16="http://schemas.microsoft.com/office/drawing/2014/main" id="{D0472FDC-887D-6BC9-079F-79635609B526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4;p48">
              <a:extLst>
                <a:ext uri="{FF2B5EF4-FFF2-40B4-BE49-F238E27FC236}">
                  <a16:creationId xmlns:a16="http://schemas.microsoft.com/office/drawing/2014/main" id="{6B88809C-F468-1039-0B44-ED38545D43A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5;p48">
              <a:extLst>
                <a:ext uri="{FF2B5EF4-FFF2-40B4-BE49-F238E27FC236}">
                  <a16:creationId xmlns:a16="http://schemas.microsoft.com/office/drawing/2014/main" id="{90426D97-06D1-513D-63FE-D2D7BC265A95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706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A75B-1149-F31A-10E8-94C687CD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724525"/>
            <a:ext cx="7540800" cy="3201449"/>
          </a:xfrm>
        </p:spPr>
        <p:txBody>
          <a:bodyPr/>
          <a:lstStyle/>
          <a:p>
            <a:pPr marL="101600" indent="0">
              <a:buNone/>
            </a:pPr>
            <a:r>
              <a:rPr lang="en-US" sz="2000" dirty="0"/>
              <a:t>1. Visually</a:t>
            </a:r>
          </a:p>
          <a:p>
            <a:r>
              <a:rPr lang="en-US" sz="2000" dirty="0"/>
              <a:t>Dot diagrams</a:t>
            </a:r>
          </a:p>
          <a:p>
            <a:r>
              <a:rPr lang="en-US" sz="2000" dirty="0"/>
              <a:t>Histograms</a:t>
            </a:r>
          </a:p>
          <a:p>
            <a:r>
              <a:rPr lang="en-US" sz="2000" dirty="0"/>
              <a:t>Q-Q plots</a:t>
            </a:r>
          </a:p>
          <a:p>
            <a:pPr marL="101600" indent="0">
              <a:buNone/>
            </a:pPr>
            <a:r>
              <a:rPr lang="en-US" sz="2000" dirty="0"/>
              <a:t>2. Mathematically</a:t>
            </a:r>
          </a:p>
          <a:p>
            <a:r>
              <a:rPr lang="en-US" sz="2000" dirty="0"/>
              <a:t>Area under the curve of a normal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1FA75B-1149-F31A-10E8-94C687CD1E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5845" y="1767275"/>
                <a:ext cx="3760479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Sample size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𝑓𝑓𝑒𝑐𝑡𝑠</m:t>
                        </m:r>
                      </m:e>
                    </m:groupChr>
                  </m:oMath>
                </a14:m>
                <a:r>
                  <a:rPr lang="en-US" sz="2000" dirty="0"/>
                  <a:t> Plot type</a:t>
                </a:r>
              </a:p>
              <a:p>
                <a:pPr marL="558800" indent="-457200"/>
                <a:r>
                  <a:rPr lang="en-US" sz="2000" dirty="0"/>
                  <a:t>n &lt; 25</a:t>
                </a:r>
              </a:p>
              <a:p>
                <a:pPr marL="1016000" lvl="1" indent="-457200"/>
                <a:r>
                  <a:rPr lang="en-US" sz="2000" dirty="0"/>
                  <a:t>Dot diagram </a:t>
                </a:r>
              </a:p>
              <a:p>
                <a:pPr marL="558800" indent="-457200"/>
                <a:r>
                  <a:rPr lang="en-US" sz="2000" dirty="0"/>
                  <a:t>n &gt; 25</a:t>
                </a:r>
              </a:p>
              <a:p>
                <a:pPr marL="1016000" lvl="1" indent="-457200"/>
                <a:r>
                  <a:rPr lang="en-US" sz="2000" dirty="0"/>
                  <a:t>Histogram</a:t>
                </a:r>
              </a:p>
              <a:p>
                <a:pPr marL="1016000" lvl="1" indent="-457200"/>
                <a:r>
                  <a:rPr lang="en-US" dirty="0"/>
                  <a:t>Q-Q plot</a:t>
                </a:r>
                <a:endParaRPr lang="en-US" sz="2000" dirty="0"/>
              </a:p>
              <a:p>
                <a:pPr marL="558800" indent="-457200"/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1FA75B-1149-F31A-10E8-94C687CD1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5845" y="1767275"/>
                <a:ext cx="3760479" cy="3158700"/>
              </a:xfrm>
              <a:blipFill>
                <a:blip r:embed="rId2"/>
                <a:stretch>
                  <a:fillRect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972D44-E780-60E3-16B3-F03ACA4840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Check if the distribution is skewed</a:t>
            </a:r>
          </a:p>
          <a:p>
            <a:r>
              <a:rPr lang="en-US" dirty="0"/>
              <a:t>If it appears symmetric</a:t>
            </a:r>
          </a:p>
          <a:p>
            <a:r>
              <a:rPr lang="en-US" dirty="0"/>
              <a:t>then calculations are in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13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Check normality in certain intervals</a:t>
                </a:r>
              </a:p>
              <a:p>
                <a:r>
                  <a:rPr lang="en-US" sz="2000" dirty="0"/>
                  <a:t>Prob = 0.683</a:t>
                </a:r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𝑙𝑎𝑟𝑔𝑒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Prob = 0.954</a:t>
                </a:r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𝑙𝑎𝑟𝑔𝑒</m:t>
                        </m:r>
                      </m:e>
                    </m:groupCh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2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3E7ED-79DC-8C43-E765-9DDF9BBB6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Image: Standard normal distribution curve." </a:t>
            </a:r>
            <a:r>
              <a:rPr lang="en-US" sz="1100" i="1" dirty="0"/>
              <a:t>Sampling Distributions for Counts and Proportions</a:t>
            </a:r>
            <a:r>
              <a:rPr lang="en-US" sz="1100" dirty="0"/>
              <a:t>. </a:t>
            </a:r>
          </a:p>
          <a:p>
            <a:r>
              <a:rPr lang="en-US" sz="1100" dirty="0"/>
              <a:t>University of North Carolina, Freeman and Company. 2009.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0ECB1A-E73B-E413-34D9-A68812521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B4381-59F3-C4F1-CF98-3E508C82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91" y="217591"/>
            <a:ext cx="6432617" cy="44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>
                    <a:latin typeface="Nixie One" panose="020B0604020202020204" charset="0"/>
                  </a:rPr>
                  <a:t>Using the observed sample proportion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>
                    <a:latin typeface="Nixie One" panose="020B0604020202020204" charset="0"/>
                  </a:rPr>
                  <a:t>) &amp; normal approximation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−0.683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&gt;3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(0.683)(1−0.683)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1.396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−0.954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&gt;3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(0.954)(1−0.954)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0.628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38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Univariate Evaluation: QQ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B895-7E3A-3C49-FE05-96525F7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89" y="1767275"/>
            <a:ext cx="4729722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/>
              <a:t>Q-Q (quantile-quantile) plot</a:t>
            </a:r>
          </a:p>
          <a:p>
            <a:r>
              <a:rPr lang="en-US" sz="1800" dirty="0"/>
              <a:t>Another way to assess if the </a:t>
            </a:r>
            <a:r>
              <a:rPr lang="en-US" sz="1800" dirty="0" err="1"/>
              <a:t>obs</a:t>
            </a:r>
            <a:r>
              <a:rPr lang="en-US" sz="1800" dirty="0"/>
              <a:t> came from MVN</a:t>
            </a:r>
          </a:p>
          <a:p>
            <a:r>
              <a:rPr lang="en-US" sz="1800" dirty="0"/>
              <a:t>Two sets of quantiles/percentiles of the data plotted on a scatter plot</a:t>
            </a:r>
          </a:p>
          <a:p>
            <a:pPr lvl="1"/>
            <a:r>
              <a:rPr lang="en-US" sz="1800" dirty="0"/>
              <a:t>If it forms a roughly straight line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 normality assumption holds</a:t>
            </a:r>
            <a:endParaRPr lang="en-US" sz="1800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A96384C-1EF1-A476-D096-0C05A1F11F5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106711" y="1767275"/>
                <a:ext cx="3660300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b="1" u="sng" dirty="0"/>
                  <a:t>Note</a:t>
                </a:r>
              </a:p>
              <a:p>
                <a:r>
                  <a:rPr lang="en-US" dirty="0"/>
                  <a:t>n must be moderate to large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Bit of variability in straightness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&lt;20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A96384C-1EF1-A476-D096-0C05A1F11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106711" y="1767275"/>
                <a:ext cx="3660300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10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Univariate Evaluation: QQ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B895-7E3A-3C49-FE05-96525F7B1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dirty="0"/>
              <a:t>Q-Q (quantile-quantile) plot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Can also provide clues about the nature of non-normality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Pattern of deviations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There are ways to handle non-normal data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More in Ch 4.8!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21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Univariate Evaluation: QQ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B895-7E3A-3C49-FE05-96525F7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98" y="1767275"/>
            <a:ext cx="3660300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/>
              <a:t>Q-Q (quantile-quantile) plot</a:t>
            </a:r>
          </a:p>
          <a:p>
            <a:r>
              <a:rPr lang="en-US" sz="1800" dirty="0"/>
              <a:t>trees dataset in R</a:t>
            </a:r>
          </a:p>
          <a:p>
            <a:pPr lvl="1"/>
            <a:r>
              <a:rPr lang="en-US" sz="1800" dirty="0"/>
              <a:t>31 observations</a:t>
            </a:r>
          </a:p>
          <a:p>
            <a:pPr lvl="1"/>
            <a:r>
              <a:rPr lang="en-US" sz="1800" dirty="0"/>
              <a:t>3 columns</a:t>
            </a:r>
          </a:p>
          <a:p>
            <a:r>
              <a:rPr lang="en-US" sz="1800" dirty="0" err="1"/>
              <a:t>qqnorm</a:t>
            </a:r>
            <a:r>
              <a:rPr lang="en-US" sz="1800" dirty="0"/>
              <a:t>(</a:t>
            </a:r>
            <a:r>
              <a:rPr lang="en-US" sz="1800" dirty="0" err="1"/>
              <a:t>trees$Height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Relatively straight</a:t>
            </a:r>
          </a:p>
          <a:p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EFCB5C-2F83-674E-6D84-17A99B6E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7090"/>
            <a:ext cx="4572000" cy="36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400" dirty="0"/>
              <a:t>Univariate Evaluation: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1474" y="1559425"/>
                <a:ext cx="8125351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dirty="0"/>
                  <a:t>Quantiles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are defined by the relation: 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−0.5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= probability of Z</a:t>
                </a:r>
                <a:r>
                  <a:rPr lang="en-US" sz="1800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 chosen quantile</a:t>
                </a:r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1800" dirty="0"/>
                  <a:t> = integral of standard normal CDF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= cumulative probability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1474" y="1559425"/>
                <a:ext cx="8125351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  <a:p>
            <a:r>
              <a:rPr lang="en-US" sz="2000" b="1" dirty="0"/>
              <a:t>4.6: Assessing the Assumption of Normality</a:t>
            </a:r>
          </a:p>
          <a:p>
            <a:pPr lvl="1"/>
            <a:r>
              <a:rPr lang="en-US" sz="2000" dirty="0"/>
              <a:t>Evaluating the Normality of the Univariate Marginal Distributions</a:t>
            </a:r>
          </a:p>
          <a:p>
            <a:pPr lvl="1"/>
            <a:r>
              <a:rPr lang="en-US" sz="2000" dirty="0"/>
              <a:t>Evaluating Bivariate Normality</a:t>
            </a:r>
          </a:p>
          <a:p>
            <a:r>
              <a:rPr lang="en-US" sz="2000" b="1" dirty="0"/>
              <a:t>4.7: Detecting Outliers &amp; Cleaning Data</a:t>
            </a:r>
          </a:p>
          <a:p>
            <a:r>
              <a:rPr lang="en-US" sz="2000" b="1" dirty="0"/>
              <a:t>4.8: Transformations to Near Normality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89C470-C27B-816B-2D97-5B88A7068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Aid: Histogram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7745C-32C7-92BF-03DE-1459D7BF8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0C267-B36C-B1AD-E4DA-109D99A3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2" t="12038" r="6733" b="9711"/>
          <a:stretch/>
        </p:blipFill>
        <p:spPr>
          <a:xfrm>
            <a:off x="1137600" y="381509"/>
            <a:ext cx="6868800" cy="4024800"/>
          </a:xfrm>
          <a:prstGeom prst="rect">
            <a:avLst/>
          </a:prstGeom>
        </p:spPr>
      </p:pic>
      <p:sp>
        <p:nvSpPr>
          <p:cNvPr id="4" name="Google Shape;356;p31">
            <a:extLst>
              <a:ext uri="{FF2B5EF4-FFF2-40B4-BE49-F238E27FC236}">
                <a16:creationId xmlns:a16="http://schemas.microsoft.com/office/drawing/2014/main" id="{1E7E6E73-9F1B-D563-04AE-4E4BC0B30D0A}"/>
              </a:ext>
            </a:extLst>
          </p:cNvPr>
          <p:cNvSpPr/>
          <p:nvPr/>
        </p:nvSpPr>
        <p:spPr>
          <a:xfrm>
            <a:off x="2646431" y="2296800"/>
            <a:ext cx="953569" cy="15899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2113B1-ABC1-65D2-656D-6886209334A4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3110401" y="2296800"/>
            <a:ext cx="12815" cy="1589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2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400" dirty="0"/>
              <a:t>Univariate Evaluation: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8" y="1767275"/>
                <a:ext cx="4114921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387350" indent="-285750"/>
                <a:r>
                  <a:rPr lang="en-US" sz="1800" dirty="0"/>
                  <a:t>n </a:t>
                </a:r>
                <a:r>
                  <a:rPr lang="en-US" sz="1800" dirty="0" err="1"/>
                  <a:t>obs</a:t>
                </a:r>
                <a:r>
                  <a:rPr lang="en-US" sz="1800" dirty="0"/>
                  <a:t> on any characteristic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1016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387350" indent="-285750"/>
                <a:r>
                  <a:rPr lang="en-US" sz="1800" dirty="0"/>
                  <a:t>Sample quantile</a:t>
                </a:r>
              </a:p>
              <a:p>
                <a:pPr marL="844550" lvl="1" indent="-285750"/>
                <a:r>
                  <a:rPr lang="en-US" dirty="0"/>
                  <a:t>Quantile from your data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8" y="1767275"/>
                <a:ext cx="4114921" cy="3158700"/>
              </a:xfrm>
              <a:blipFill>
                <a:blip r:embed="rId3"/>
                <a:stretch>
                  <a:fillRect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6CAAF82-5F50-D928-74E4-A1B817AA38D0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1998" y="1767275"/>
                <a:ext cx="4428001" cy="3158700"/>
              </a:xfrm>
            </p:spPr>
            <p:txBody>
              <a:bodyPr/>
              <a:lstStyle/>
              <a:p>
                <a:pPr marL="387350" indent="-285750">
                  <a:lnSpc>
                    <a:spcPct val="150000"/>
                  </a:lnSpc>
                </a:pPr>
                <a:r>
                  <a:rPr lang="en-US" b="0" dirty="0"/>
                  <a:t>Look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pPr marL="844550" lvl="1" indent="-285750">
                  <a:lnSpc>
                    <a:spcPct val="150000"/>
                  </a:lnSpc>
                </a:pPr>
                <a:r>
                  <a:rPr lang="en-US" dirty="0"/>
                  <a:t>Linearly related = normal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6CAAF82-5F50-D928-74E4-A1B817AA3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1998" y="1767275"/>
                <a:ext cx="4428001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8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427251-CA79-3F51-C6D6-0B608857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33600"/>
            <a:ext cx="9144000" cy="692309"/>
          </a:xfrm>
        </p:spPr>
        <p:txBody>
          <a:bodyPr/>
          <a:lstStyle/>
          <a:p>
            <a:r>
              <a:rPr lang="en-US" sz="1200" dirty="0"/>
              <a:t>Screenshot from: </a:t>
            </a:r>
          </a:p>
          <a:p>
            <a:r>
              <a:rPr lang="en-US" sz="1200" dirty="0">
                <a:hlinkClick r:id="rId2"/>
              </a:rPr>
              <a:t>https://courses.lumenlearning.com/wm-concepts-statistics/chapter/introduction-linear-relationships/</a:t>
            </a:r>
            <a:endParaRPr lang="en-US" sz="1200" dirty="0"/>
          </a:p>
          <a:p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91431-3ED5-97C5-E1EB-4980BA28D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084BF-F611-EEC3-668C-CAAC50C1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8" y="217591"/>
            <a:ext cx="7093284" cy="40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36A3E2-FB49-1C87-AA05-84F99067EF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6025" y="530725"/>
                <a:ext cx="3303576" cy="1028700"/>
              </a:xfrm>
            </p:spPr>
            <p:txBody>
              <a:bodyPr/>
              <a:lstStyle/>
              <a:p>
                <a:r>
                  <a:rPr lang="en-US" sz="2400" dirty="0"/>
                  <a:t>Univariate Evaluation: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36A3E2-FB49-1C87-AA05-84F99067E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6025" y="530725"/>
                <a:ext cx="3303576" cy="1028700"/>
              </a:xfrm>
              <a:blipFill>
                <a:blip r:embed="rId3"/>
                <a:stretch>
                  <a:fillRect l="-2952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3200" y="1559425"/>
                <a:ext cx="8103625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dirty="0"/>
                  <a:t>Straightness of Q-Q plot can be measured by calculating correlation coefficients of plot points:</a:t>
                </a:r>
              </a:p>
              <a:p>
                <a:pPr marL="50800" indent="0">
                  <a:buNone/>
                </a:pPr>
                <a:endParaRPr lang="en-US" sz="1800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50800" indent="0">
                  <a:buNone/>
                </a:pPr>
                <a:endParaRPr lang="en-US" sz="1800" dirty="0"/>
              </a:p>
              <a:p>
                <a:pPr marL="50800" indent="0">
                  <a:buNone/>
                </a:pPr>
                <a:r>
                  <a:rPr lang="en-US" sz="1800" dirty="0"/>
                  <a:t>Then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1800" dirty="0"/>
                  <a:t> value, we’ll compare it to a certain </a:t>
                </a:r>
                <a:r>
                  <a:rPr lang="en-US" sz="1800" dirty="0" err="1"/>
                  <a:t>lvl</a:t>
                </a:r>
                <a:r>
                  <a:rPr lang="en-US" sz="1800" dirty="0"/>
                  <a:t> of significance </a:t>
                </a:r>
                <a:r>
                  <a:rPr lang="en-US" sz="1800" dirty="0">
                    <a:sym typeface="Symbol" panose="05050102010706020507" pitchFamily="18" charset="2"/>
                  </a:rPr>
                  <a:t></a:t>
                </a:r>
                <a:r>
                  <a:rPr lang="en-US" sz="1800" dirty="0"/>
                  <a:t> based on the sample size to see if we reject or accept the hypothesis of normality. </a:t>
                </a:r>
              </a:p>
              <a:p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200" y="1559425"/>
                <a:ext cx="8103625" cy="3366550"/>
              </a:xfrm>
              <a:blipFill>
                <a:blip r:embed="rId4"/>
                <a:stretch>
                  <a:fillRect l="-75" r="-1204" b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AA6360-E10D-4E52-67EE-F7F5A92E91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Table 4.2: Critical Points for Q-Q 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Test for Normality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AA6360-E10D-4E52-67EE-F7F5A92E9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29CF3A7-9E65-6D31-A84B-CA71D2BB4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062342"/>
                  </p:ext>
                </p:extLst>
              </p:nvPr>
            </p:nvGraphicFramePr>
            <p:xfrm>
              <a:off x="457200" y="675743"/>
              <a:ext cx="4096800" cy="295656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288264178"/>
                        </a:ext>
                      </a:extLst>
                    </a:gridCol>
                    <a:gridCol w="928800">
                      <a:extLst>
                        <a:ext uri="{9D8B030D-6E8A-4147-A177-3AD203B41FA5}">
                          <a16:colId xmlns:a16="http://schemas.microsoft.com/office/drawing/2014/main" val="2428170117"/>
                        </a:ext>
                      </a:extLst>
                    </a:gridCol>
                    <a:gridCol w="873000">
                      <a:extLst>
                        <a:ext uri="{9D8B030D-6E8A-4147-A177-3AD203B41FA5}">
                          <a16:colId xmlns:a16="http://schemas.microsoft.com/office/drawing/2014/main" val="1860635900"/>
                        </a:ext>
                      </a:extLst>
                    </a:gridCol>
                    <a:gridCol w="1035000">
                      <a:extLst>
                        <a:ext uri="{9D8B030D-6E8A-4147-A177-3AD203B41FA5}">
                          <a16:colId xmlns:a16="http://schemas.microsoft.com/office/drawing/2014/main" val="4117530622"/>
                        </a:ext>
                      </a:extLst>
                    </a:gridCol>
                  </a:tblGrid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Slab" pitchFamily="2" charset="0"/>
                              <a:ea typeface="Roboto Slab" pitchFamily="2" charset="0"/>
                            </a:rPr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=0.01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=0.0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  <a:p>
                          <a:pPr algn="ctr"/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=0.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945679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0.8299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0.8788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0.9032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47872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0.8801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0.9351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3347290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0.9389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670722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843759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0.9410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121966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0.9479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232387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00931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8594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29CF3A7-9E65-6D31-A84B-CA71D2BB4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062342"/>
                  </p:ext>
                </p:extLst>
              </p:nvPr>
            </p:nvGraphicFramePr>
            <p:xfrm>
              <a:off x="457200" y="675743"/>
              <a:ext cx="4096800" cy="295656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288264178"/>
                        </a:ext>
                      </a:extLst>
                    </a:gridCol>
                    <a:gridCol w="928800">
                      <a:extLst>
                        <a:ext uri="{9D8B030D-6E8A-4147-A177-3AD203B41FA5}">
                          <a16:colId xmlns:a16="http://schemas.microsoft.com/office/drawing/2014/main" val="2428170117"/>
                        </a:ext>
                      </a:extLst>
                    </a:gridCol>
                    <a:gridCol w="873000">
                      <a:extLst>
                        <a:ext uri="{9D8B030D-6E8A-4147-A177-3AD203B41FA5}">
                          <a16:colId xmlns:a16="http://schemas.microsoft.com/office/drawing/2014/main" val="1860635900"/>
                        </a:ext>
                      </a:extLst>
                    </a:gridCol>
                    <a:gridCol w="1035000">
                      <a:extLst>
                        <a:ext uri="{9D8B030D-6E8A-4147-A177-3AD203B41FA5}">
                          <a16:colId xmlns:a16="http://schemas.microsoft.com/office/drawing/2014/main" val="411753062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Slab" pitchFamily="2" charset="0"/>
                              <a:ea typeface="Roboto Slab" pitchFamily="2" charset="0"/>
                            </a:rPr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5294" t="-1176" r="-205882" b="-48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1748" t="-1176" r="-120280" b="-48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5882" t="-1176" r="-1176" b="-48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9456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0.8299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0.8788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0.9032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478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0.8801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0.9351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33472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0.9389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6707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8437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0.9410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12196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0.9479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232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009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0.9599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8594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6BADD0-F691-79BC-A55B-BC0A20782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108581"/>
                  </p:ext>
                </p:extLst>
              </p:nvPr>
            </p:nvGraphicFramePr>
            <p:xfrm>
              <a:off x="4749050" y="675743"/>
              <a:ext cx="4096800" cy="3255457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01519825"/>
                        </a:ext>
                      </a:extLst>
                    </a:gridCol>
                    <a:gridCol w="928800">
                      <a:extLst>
                        <a:ext uri="{9D8B030D-6E8A-4147-A177-3AD203B41FA5}">
                          <a16:colId xmlns:a16="http://schemas.microsoft.com/office/drawing/2014/main" val="461502256"/>
                        </a:ext>
                      </a:extLst>
                    </a:gridCol>
                    <a:gridCol w="873000">
                      <a:extLst>
                        <a:ext uri="{9D8B030D-6E8A-4147-A177-3AD203B41FA5}">
                          <a16:colId xmlns:a16="http://schemas.microsoft.com/office/drawing/2014/main" val="1460961661"/>
                        </a:ext>
                      </a:extLst>
                    </a:gridCol>
                    <a:gridCol w="1035000">
                      <a:extLst>
                        <a:ext uri="{9D8B030D-6E8A-4147-A177-3AD203B41FA5}">
                          <a16:colId xmlns:a16="http://schemas.microsoft.com/office/drawing/2014/main" val="2921146855"/>
                        </a:ext>
                      </a:extLst>
                    </a:gridCol>
                  </a:tblGrid>
                  <a:tr h="512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Slab" pitchFamily="2" charset="0"/>
                              <a:ea typeface="Roboto Slab" pitchFamily="2" charset="0"/>
                            </a:rPr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=0.01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=0.0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=0.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47411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4756907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23028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565870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750617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772856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865829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444023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352018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0804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6BADD0-F691-79BC-A55B-BC0A20782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108581"/>
                  </p:ext>
                </p:extLst>
              </p:nvPr>
            </p:nvGraphicFramePr>
            <p:xfrm>
              <a:off x="4749050" y="675743"/>
              <a:ext cx="4096800" cy="3255457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01519825"/>
                        </a:ext>
                      </a:extLst>
                    </a:gridCol>
                    <a:gridCol w="928800">
                      <a:extLst>
                        <a:ext uri="{9D8B030D-6E8A-4147-A177-3AD203B41FA5}">
                          <a16:colId xmlns:a16="http://schemas.microsoft.com/office/drawing/2014/main" val="461502256"/>
                        </a:ext>
                      </a:extLst>
                    </a:gridCol>
                    <a:gridCol w="873000">
                      <a:extLst>
                        <a:ext uri="{9D8B030D-6E8A-4147-A177-3AD203B41FA5}">
                          <a16:colId xmlns:a16="http://schemas.microsoft.com/office/drawing/2014/main" val="1460961661"/>
                        </a:ext>
                      </a:extLst>
                    </a:gridCol>
                    <a:gridCol w="1035000">
                      <a:extLst>
                        <a:ext uri="{9D8B030D-6E8A-4147-A177-3AD203B41FA5}">
                          <a16:colId xmlns:a16="http://schemas.microsoft.com/office/drawing/2014/main" val="2921146855"/>
                        </a:ext>
                      </a:extLst>
                    </a:gridCol>
                  </a:tblGrid>
                  <a:tr h="512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Roboto Slab" pitchFamily="2" charset="0"/>
                              <a:ea typeface="Roboto Slab" pitchFamily="2" charset="0"/>
                            </a:rPr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5294" t="-1190" r="-205882" b="-548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1748" t="-1190" r="-120280" b="-548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5882" t="-1190" r="-1176" b="-548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474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47569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230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5658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7506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0.9771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7728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86582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0.9879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4440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3520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0.9960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08045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181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Univariate Evaluation: Example 4.11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5C7AB66B-F6F7-1B9C-EE33-31C99096CD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2000" dirty="0"/>
                  <a:t>Data: Example 4.9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n = 10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=0.994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5C7AB66B-F6F7-1B9C-EE33-31C99096C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638787-4C29-1714-EB25-850F8A8601C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01600" indent="0">
                  <a:buNone/>
                </a:pPr>
                <a:r>
                  <a:rPr lang="en-US" dirty="0"/>
                  <a:t>When n = 10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latin typeface="Nixie One" panose="020B0604020202020204" charset="0"/>
                      </a:rPr>
                      <m:t>0.9351</m:t>
                    </m:r>
                  </m:oMath>
                </a14:m>
                <a:endParaRPr lang="en-US" dirty="0"/>
              </a:p>
              <a:p>
                <a:pPr marL="1016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=0.994</m:t>
                    </m:r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Nixie One" panose="020B0604020202020204" charset="0"/>
                      </a:rPr>
                      <m:t>0.9351</m:t>
                    </m:r>
                    <m:r>
                      <m:rPr>
                        <m:nor/>
                      </m:rPr>
                      <a:rPr lang="en-US" b="1" i="0" dirty="0" smtClean="0">
                        <a:latin typeface="Nixie One" panose="020B0604020202020204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not rejected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638787-4C29-1714-EB25-850F8A860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68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36A3E2-FB49-1C87-AA05-84F99067EF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6025" y="530725"/>
                <a:ext cx="3425975" cy="1028700"/>
              </a:xfrm>
            </p:spPr>
            <p:txBody>
              <a:bodyPr/>
              <a:lstStyle/>
              <a:p>
                <a:r>
                  <a:rPr lang="en-US" sz="2000" dirty="0"/>
                  <a:t>Univariate Evaluation: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36A3E2-FB49-1C87-AA05-84F99067E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6025" y="530725"/>
                <a:ext cx="3425975" cy="1028700"/>
              </a:xfrm>
              <a:blipFill>
                <a:blip r:embed="rId3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5C7AB66B-F6F7-1B9C-EE33-31C99096CD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19695" y="1556450"/>
                <a:ext cx="364430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dirty="0"/>
                  <a:t>shapiro.test(</a:t>
                </a:r>
                <a:r>
                  <a:rPr lang="en-US" dirty="0" err="1"/>
                  <a:t>trees$Height</a:t>
                </a:r>
                <a:r>
                  <a:rPr lang="en-US" dirty="0"/>
                  <a:t>)</a:t>
                </a:r>
              </a:p>
              <a:p>
                <a:pPr marL="393700" indent="-342900">
                  <a:lnSpc>
                    <a:spcPct val="150000"/>
                  </a:lnSpc>
                </a:pPr>
                <a:r>
                  <a:rPr lang="en-US" dirty="0"/>
                  <a:t>W = 0.96545</a:t>
                </a:r>
              </a:p>
              <a:p>
                <a:pPr marL="393700" indent="-342900">
                  <a:lnSpc>
                    <a:spcPct val="150000"/>
                  </a:lnSpc>
                </a:pPr>
                <a:r>
                  <a:rPr lang="en-US" dirty="0"/>
                  <a:t>p-value = 0.4034</a:t>
                </a:r>
              </a:p>
              <a:p>
                <a:pPr marL="850900" lvl="1" indent="-342900">
                  <a:lnSpc>
                    <a:spcPct val="150000"/>
                  </a:lnSpc>
                </a:pPr>
                <a:r>
                  <a:rPr lang="en-US" dirty="0"/>
                  <a:t>p-value </a:t>
                </a:r>
                <a:r>
                  <a:rPr lang="en-US" dirty="0">
                    <a:sym typeface="Symbol" panose="05050102010706020507" pitchFamily="18" charset="2"/>
                  </a:rPr>
                  <a:t>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:pPr marL="850900" lvl="1" indent="-342900">
                  <a:lnSpc>
                    <a:spcPct val="150000"/>
                  </a:lnSpc>
                </a:pPr>
                <a:r>
                  <a:rPr lang="en-US" dirty="0"/>
                  <a:t>Normality assumed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5C7AB66B-F6F7-1B9C-EE33-31C99096C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19695" y="1556450"/>
                <a:ext cx="3644305" cy="3366550"/>
              </a:xfrm>
              <a:blipFill>
                <a:blip r:embed="rId4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8787-4C29-1714-EB25-850F8A8601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8329" y="1556450"/>
            <a:ext cx="4921366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dirty="0"/>
              <a:t>Shapiro &amp; Wilk normality test</a:t>
            </a:r>
          </a:p>
          <a:p>
            <a:r>
              <a:rPr lang="en-US" dirty="0"/>
              <a:t>Hypothesis test that evaluates the normality of a dataset</a:t>
            </a:r>
          </a:p>
          <a:p>
            <a:pPr lvl="1"/>
            <a:r>
              <a:rPr lang="en-US" dirty="0"/>
              <a:t>Large p-value = normality</a:t>
            </a:r>
          </a:p>
          <a:p>
            <a:pPr lvl="1"/>
            <a:r>
              <a:rPr lang="en-US" dirty="0"/>
              <a:t>Small p-value = non-normal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199B2F-C628-A08D-CDA7-E17846167557}"/>
              </a:ext>
            </a:extLst>
          </p:cNvPr>
          <p:cNvCxnSpPr/>
          <p:nvPr/>
        </p:nvCxnSpPr>
        <p:spPr>
          <a:xfrm flipV="1">
            <a:off x="7322400" y="3412800"/>
            <a:ext cx="129600" cy="223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3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Correlation 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638787-4C29-1714-EB25-850F8A8601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8801" y="1767275"/>
                <a:ext cx="4104000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Nixie One" panose="020B0604020202020204" charset="0"/>
                  </a:rPr>
                  <a:t>Book preference</a:t>
                </a:r>
              </a:p>
              <a:p>
                <a:pPr marL="393700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2000" dirty="0">
                  <a:latin typeface="Nixie One" panose="020B0604020202020204" charset="0"/>
                </a:endParaRPr>
              </a:p>
              <a:p>
                <a:pPr marL="850900" lvl="1" indent="-342900">
                  <a:lnSpc>
                    <a:spcPct val="150000"/>
                  </a:lnSpc>
                </a:pPr>
                <a:r>
                  <a:rPr lang="en-US" sz="2000" dirty="0">
                    <a:latin typeface="Nixie One" panose="020B0604020202020204" charset="0"/>
                  </a:rPr>
                  <a:t>Corresponds directly to pts in normal-scores plot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638787-4C29-1714-EB25-850F8A860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8801" y="1767275"/>
                <a:ext cx="4104000" cy="3158700"/>
              </a:xfrm>
              <a:blipFill>
                <a:blip r:embed="rId3"/>
                <a:stretch>
                  <a:fillRect l="-297" r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B816D8-5066-922F-CBCE-35245B3D7A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801" y="1767275"/>
            <a:ext cx="4014122" cy="315870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US" dirty="0"/>
              <a:t>For large sample sizes</a:t>
            </a:r>
          </a:p>
          <a:p>
            <a:pPr>
              <a:lnSpc>
                <a:spcPct val="150000"/>
              </a:lnSpc>
            </a:pPr>
            <a:r>
              <a:rPr lang="en-US" dirty="0"/>
              <a:t>Either is fine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statistics are nearly the same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244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Linear Combos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638787-4C29-1714-EB25-850F8A8601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400" y="1767275"/>
                <a:ext cx="8096425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Nixie One" panose="020B0604020202020204" charset="0"/>
                  </a:rPr>
                  <a:t>More than one characteristic can be investigated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Nixie One" panose="020B0604020202020204" charset="0"/>
                  </a:rPr>
                  <a:t>Plot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Nixie One" panose="020B060402020202020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>
                  <a:latin typeface="Nixie One" panose="020B060402020202020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Nixie One" panose="020B0604020202020204" charset="0"/>
                  </a:rPr>
                  <a:t> transformed eigenvector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Nixie One" panose="020B0604020202020204" charset="0"/>
                  </a:rPr>
                  <a:t> largest eigenvalue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latin typeface="Nixie One" panose="020B060402020202020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Nixie One" panose="020B0604020202020204" charset="0"/>
                  </a:rPr>
                  <a:t> is </a:t>
                </a:r>
                <a:r>
                  <a:rPr lang="en-US" sz="2000" dirty="0" err="1">
                    <a:latin typeface="Nixie One" panose="020B0604020202020204" charset="0"/>
                  </a:rPr>
                  <a:t>jth</a:t>
                </a:r>
                <a:r>
                  <a:rPr lang="en-US" sz="2000" dirty="0">
                    <a:latin typeface="Nixie One" panose="020B0604020202020204" charset="0"/>
                  </a:rPr>
                  <a:t> </a:t>
                </a:r>
                <a:r>
                  <a:rPr lang="en-US" sz="2000" dirty="0" err="1">
                    <a:latin typeface="Nixie One" panose="020B0604020202020204" charset="0"/>
                  </a:rPr>
                  <a:t>obs</a:t>
                </a:r>
                <a:r>
                  <a:rPr lang="en-US" sz="2000" dirty="0">
                    <a:latin typeface="Nixie One" panose="020B0604020202020204" charset="0"/>
                  </a:rPr>
                  <a:t> of p vars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Nixie One" panose="020B060402020202020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638787-4C29-1714-EB25-850F8A860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400" y="1767275"/>
                <a:ext cx="8096425" cy="3158700"/>
              </a:xfrm>
              <a:blipFill>
                <a:blip r:embed="rId3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05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200" dirty="0"/>
              <a:t>Bivariate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A75B-1149-F31A-10E8-94C687CD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000" dirty="0"/>
              <a:t>Normality check</a:t>
            </a:r>
          </a:p>
          <a:p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/>
              <a:t> distributions of 2, 3, …, p dims</a:t>
            </a:r>
          </a:p>
          <a:p>
            <a:pPr marL="50800" indent="0">
              <a:buNone/>
            </a:pPr>
            <a:r>
              <a:rPr lang="en-US" sz="2000" dirty="0"/>
              <a:t>Visually</a:t>
            </a:r>
          </a:p>
          <a:p>
            <a:r>
              <a:rPr lang="en-US" sz="2000" dirty="0"/>
              <a:t>Scatterplots for pairs of characteristics</a:t>
            </a:r>
          </a:p>
          <a:p>
            <a:pPr lvl="1"/>
            <a:r>
              <a:rPr lang="en-US" sz="2000" dirty="0"/>
              <a:t>MVN </a:t>
            </a:r>
            <a:r>
              <a:rPr lang="en-US" sz="2000" dirty="0" err="1"/>
              <a:t>distr</a:t>
            </a:r>
            <a:r>
              <a:rPr lang="en-US" sz="2000" dirty="0"/>
              <a:t> ~ elliptical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5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AB0-3054-3F77-B6AC-8A027D1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06FC-B2B0-8F98-4CAE-BB91B7E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771588"/>
            <a:ext cx="2944907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4.6</a:t>
            </a:r>
          </a:p>
          <a:p>
            <a:r>
              <a:rPr lang="en-US" dirty="0"/>
              <a:t>How to evaluate normality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Mathematically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BEFD1-9C6F-10F3-5F71-8C0319FBCA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80232" y="1771588"/>
            <a:ext cx="2944907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4.7</a:t>
            </a:r>
          </a:p>
          <a:p>
            <a:r>
              <a:rPr lang="en-US" dirty="0"/>
              <a:t>How to detect outliers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Mathematically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72E3-1FBB-7B51-5C40-744001D8AAA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25139" y="1771588"/>
            <a:ext cx="2944906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4.8</a:t>
            </a:r>
          </a:p>
          <a:p>
            <a:r>
              <a:rPr lang="en-US" dirty="0"/>
              <a:t>Understand why we would transform the data</a:t>
            </a:r>
          </a:p>
          <a:p>
            <a:r>
              <a:rPr lang="en-US" dirty="0"/>
              <a:t>How to transform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F8-6A39-51F8-1931-F04757FDC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25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3E7ED-79DC-8C43-E765-9DDF9BBB6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Screenshot from: </a:t>
            </a:r>
            <a:r>
              <a:rPr lang="en-US" sz="1100" dirty="0">
                <a:hlinkClick r:id="rId2"/>
              </a:rPr>
              <a:t>https://r-charts.com/correlation/scatter-plot-ellipses-ggplot2/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0ECB1A-E73B-E413-34D9-A68812521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527B9-5C34-822D-E0B7-A033E2D1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47339"/>
            <a:ext cx="8546970" cy="36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8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D5D54-C2A8-FAF1-BEAE-9F70421E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Bivariate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4E73ED-5153-E21D-0C6F-FB31508CFB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6" y="1708483"/>
                <a:ext cx="7725258" cy="3217491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dirty="0"/>
                  <a:t>Result 4.7.a (Ch 4.2)</a:t>
                </a:r>
              </a:p>
              <a:p>
                <a:r>
                  <a:rPr lang="en-US" sz="1800" dirty="0"/>
                  <a:t>Let </a:t>
                </a:r>
                <a:r>
                  <a:rPr lang="en-US" sz="1800" b="1" dirty="0"/>
                  <a:t>X</a:t>
                </a:r>
                <a:r>
                  <a:rPr lang="en-US" sz="1800" dirty="0"/>
                  <a:t> be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Set of </a:t>
                </a:r>
                <a:r>
                  <a:rPr lang="en-US" sz="1800" dirty="0" err="1"/>
                  <a:t>bivar</a:t>
                </a:r>
                <a:r>
                  <a:rPr lang="en-US" sz="1800" dirty="0"/>
                  <a:t> outcomes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(0.5)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Roughly same % of sample </a:t>
                </a:r>
                <a:r>
                  <a:rPr lang="en-US" sz="1800" dirty="0" err="1"/>
                  <a:t>obs</a:t>
                </a:r>
                <a:r>
                  <a:rPr lang="en-US" sz="1800" dirty="0"/>
                  <a:t> lie in ellipse</a:t>
                </a:r>
              </a:p>
              <a:p>
                <a:pPr lvl="2"/>
                <a:r>
                  <a:rPr lang="en-US" sz="1800" dirty="0"/>
                  <a:t> {all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(0.5)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lvl="1"/>
                <a:r>
                  <a:rPr lang="en-US" sz="1800" dirty="0"/>
                  <a:t>If not true </a:t>
                </a:r>
                <a:r>
                  <a:rPr lang="en-US" sz="1800" dirty="0">
                    <a:sym typeface="Symbol" panose="05050102010706020507" pitchFamily="18" charset="2"/>
                  </a:rPr>
                  <a:t> normality suspect</a:t>
                </a:r>
                <a:endParaRPr lang="en-US" sz="18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4E73ED-5153-E21D-0C6F-FB31508CF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6" y="1708483"/>
                <a:ext cx="7725258" cy="3217491"/>
              </a:xfr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9988B-72D3-5F41-301B-C1121FFAD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C69EC-C5CB-EEF1-C295-40034A5E06AE}"/>
                  </a:ext>
                </a:extLst>
              </p:cNvPr>
              <p:cNvSpPr txBox="1"/>
              <p:nvPr/>
            </p:nvSpPr>
            <p:spPr>
              <a:xfrm rot="5400000">
                <a:off x="5107885" y="2668037"/>
                <a:ext cx="417092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C69EC-C5CB-EEF1-C295-40034A5E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07885" y="2668037"/>
                <a:ext cx="41709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8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E73ED-5153-E21D-0C6F-FB31508C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4378375"/>
            <a:ext cx="8229600" cy="519600"/>
          </a:xfrm>
        </p:spPr>
        <p:txBody>
          <a:bodyPr/>
          <a:lstStyle/>
          <a:p>
            <a:pPr marL="50800" indent="0">
              <a:buNone/>
            </a:pPr>
            <a:r>
              <a:rPr lang="en-US" sz="1800" b="1" dirty="0"/>
              <a:t>Example 4.12: </a:t>
            </a:r>
            <a:r>
              <a:rPr lang="en-US" sz="1800" dirty="0"/>
              <a:t>The World’s 10 Largest Companies (Exercise 1.4)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9988B-72D3-5F41-301B-C1121FFAD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27E75-1DF5-3B2C-BFC5-9720C51B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81242"/>
              </p:ext>
            </p:extLst>
          </p:nvPr>
        </p:nvGraphicFramePr>
        <p:xfrm>
          <a:off x="1173077" y="505325"/>
          <a:ext cx="6797843" cy="377315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27276">
                  <a:extLst>
                    <a:ext uri="{9D8B030D-6E8A-4147-A177-3AD203B41FA5}">
                      <a16:colId xmlns:a16="http://schemas.microsoft.com/office/drawing/2014/main" val="47060951"/>
                    </a:ext>
                  </a:extLst>
                </a:gridCol>
                <a:gridCol w="1378739">
                  <a:extLst>
                    <a:ext uri="{9D8B030D-6E8A-4147-A177-3AD203B41FA5}">
                      <a16:colId xmlns:a16="http://schemas.microsoft.com/office/drawing/2014/main" val="1393571158"/>
                    </a:ext>
                  </a:extLst>
                </a:gridCol>
                <a:gridCol w="1512706">
                  <a:extLst>
                    <a:ext uri="{9D8B030D-6E8A-4147-A177-3AD203B41FA5}">
                      <a16:colId xmlns:a16="http://schemas.microsoft.com/office/drawing/2014/main" val="440859229"/>
                    </a:ext>
                  </a:extLst>
                </a:gridCol>
                <a:gridCol w="1379122">
                  <a:extLst>
                    <a:ext uri="{9D8B030D-6E8A-4147-A177-3AD203B41FA5}">
                      <a16:colId xmlns:a16="http://schemas.microsoft.com/office/drawing/2014/main" val="2994791478"/>
                    </a:ext>
                  </a:extLst>
                </a:gridCol>
              </a:tblGrid>
              <a:tr h="4454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  <a:p>
                      <a:pPr algn="ctr"/>
                      <a:r>
                        <a:rPr lang="en-US" dirty="0"/>
                        <a:t>(billions)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Profits</a:t>
                      </a:r>
                    </a:p>
                    <a:p>
                      <a:pPr algn="ctr"/>
                      <a:r>
                        <a:rPr lang="en-US" dirty="0"/>
                        <a:t>(billions)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Assets</a:t>
                      </a:r>
                    </a:p>
                    <a:p>
                      <a:pPr algn="ctr"/>
                      <a:r>
                        <a:rPr lang="en-US" dirty="0"/>
                        <a:t>(billions)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40883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Citigroup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108.28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17.05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1484.10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77263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General Electric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152.36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16.59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750.33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60246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American Intl Group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95.04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10.91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766.42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03734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 of America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65.45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14.14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1110.46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69012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HSBC Group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62.97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9.52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1031.29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0872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ExxonMobil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263.99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25.33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195.26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35974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Royal Dutch/Shell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265.19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18.54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193.83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3386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BP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285.06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15.73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191.11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53898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ING Group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92.01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8.10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1175.16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74438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Toyota Motor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165.68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11.13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211.15</a:t>
                      </a:r>
                      <a:endParaRPr lang="en-US" b="1" dirty="0">
                        <a:latin typeface="Nixie One" panose="020B0604020202020204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7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E73ED-5153-E21D-0C6F-FB31508C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4378375"/>
            <a:ext cx="8229600" cy="519600"/>
          </a:xfrm>
        </p:spPr>
        <p:txBody>
          <a:bodyPr/>
          <a:lstStyle/>
          <a:p>
            <a:pPr marL="50800" indent="0">
              <a:buNone/>
            </a:pPr>
            <a:r>
              <a:rPr lang="en-US" sz="1800" b="1" dirty="0"/>
              <a:t>Example 4.12: </a:t>
            </a:r>
            <a:r>
              <a:rPr lang="en-US" sz="1800" dirty="0"/>
              <a:t>The World’s 10 Largest Companies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9988B-72D3-5F41-301B-C1121FFAD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27E75-1DF5-3B2C-BFC5-9720C51B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1501"/>
              </p:ext>
            </p:extLst>
          </p:nvPr>
        </p:nvGraphicFramePr>
        <p:xfrm>
          <a:off x="1862637" y="497304"/>
          <a:ext cx="5418721" cy="377315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27276">
                  <a:extLst>
                    <a:ext uri="{9D8B030D-6E8A-4147-A177-3AD203B41FA5}">
                      <a16:colId xmlns:a16="http://schemas.microsoft.com/office/drawing/2014/main" val="47060951"/>
                    </a:ext>
                  </a:extLst>
                </a:gridCol>
                <a:gridCol w="1378739">
                  <a:extLst>
                    <a:ext uri="{9D8B030D-6E8A-4147-A177-3AD203B41FA5}">
                      <a16:colId xmlns:a16="http://schemas.microsoft.com/office/drawing/2014/main" val="1393571158"/>
                    </a:ext>
                  </a:extLst>
                </a:gridCol>
                <a:gridCol w="1512706">
                  <a:extLst>
                    <a:ext uri="{9D8B030D-6E8A-4147-A177-3AD203B41FA5}">
                      <a16:colId xmlns:a16="http://schemas.microsoft.com/office/drawing/2014/main" val="440859229"/>
                    </a:ext>
                  </a:extLst>
                </a:gridCol>
              </a:tblGrid>
              <a:tr h="4454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  <a:p>
                      <a:pPr algn="ctr"/>
                      <a:r>
                        <a:rPr lang="en-US" dirty="0"/>
                        <a:t>(billions)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Profits</a:t>
                      </a:r>
                    </a:p>
                    <a:p>
                      <a:pPr algn="ctr"/>
                      <a:r>
                        <a:rPr lang="en-US" dirty="0"/>
                        <a:t>(billions)</a:t>
                      </a:r>
                      <a:endParaRPr lang="en-US" dirty="0">
                        <a:latin typeface="Roboto Slab" pitchFamily="2" charset="0"/>
                        <a:ea typeface="Roboto Slab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40883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Citigroup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108.28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17.05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77263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General Electric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152.36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16.59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60246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American Intl Group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95.04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10.91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03734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 of America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65.45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14.14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69012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HSBC Group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62.97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9.52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0872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ExxonMobil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263.99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25.33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35974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Royal Dutch/Shell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265.19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18.54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3386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BP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285.06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15.73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53898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ING Group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92.01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8.10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74438"/>
                  </a:ext>
                </a:extLst>
              </a:tr>
              <a:tr h="32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Toyota Motor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165.68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11.13</a:t>
                      </a:r>
                      <a:endParaRPr lang="en-US" b="1" dirty="0">
                        <a:latin typeface="Nixie O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056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05326"/>
            <a:ext cx="3425975" cy="1054099"/>
          </a:xfrm>
        </p:spPr>
        <p:txBody>
          <a:bodyPr/>
          <a:lstStyle/>
          <a:p>
            <a:r>
              <a:rPr lang="en-US" sz="2400" dirty="0"/>
              <a:t>Example 4.12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17D7C5-42AB-5401-C09F-073D693BE5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9179" y="1559424"/>
                <a:ext cx="8237646" cy="3584075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1.3863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08.28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17.05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55.603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14.704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476.45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303.62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303.62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26.19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.00025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−0.00293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−0.00293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0.07215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17D7C5-42AB-5401-C09F-073D693BE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9179" y="1559424"/>
                <a:ext cx="8237646" cy="3584075"/>
              </a:xfrm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7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4.12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17D7C5-42AB-5401-C09F-073D693BE5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09373" y="1769956"/>
                <a:ext cx="5490903" cy="574888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17D7C5-42AB-5401-C09F-073D693BE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9373" y="1769956"/>
                <a:ext cx="5490903" cy="574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146026" y="2344844"/>
                <a:ext cx="3643150" cy="25811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2.346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=1.6136</m:t>
                    </m:r>
                  </m:oMath>
                </a14:m>
                <a:endParaRPr lang="en-US" sz="18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=1.3863</m:t>
                    </m:r>
                  </m:oMath>
                </a14:m>
                <a:r>
                  <a:rPr lang="en-US" dirty="0"/>
                  <a:t>  </a:t>
                </a:r>
                <a:endParaRPr lang="en-US" sz="1800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146026" y="2344844"/>
                <a:ext cx="3643150" cy="25811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BBD4708-233A-6C21-3F99-7D6A6390B9B8}"/>
                  </a:ext>
                </a:extLst>
              </p:cNvPr>
              <p:cNvSpPr>
                <a:spLocks noGrp="1"/>
              </p:cNvSpPr>
              <p:nvPr>
                <p:ph type="body" idx="3"/>
              </p:nvPr>
            </p:nvSpPr>
            <p:spPr>
              <a:xfrm>
                <a:off x="4789176" y="2344844"/>
                <a:ext cx="3833474" cy="25811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1.6136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≤1.3863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This observation is outside the 50% contour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BBD4708-233A-6C21-3F99-7D6A6390B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4789176" y="2344844"/>
                <a:ext cx="3833474" cy="258115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B228E3-C948-509B-11F7-EF87EBB3F739}"/>
              </a:ext>
            </a:extLst>
          </p:cNvPr>
          <p:cNvCxnSpPr/>
          <p:nvPr/>
        </p:nvCxnSpPr>
        <p:spPr>
          <a:xfrm flipV="1">
            <a:off x="6079835" y="2641775"/>
            <a:ext cx="197223" cy="2269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A0553-23B8-4BF2-1BC5-46C7C5DD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4.12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B333E5-2BC5-A87C-0E4B-3EB3C5BC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053" y="1668379"/>
            <a:ext cx="4388124" cy="33130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/>
              <a:t>4/10 </a:t>
            </a:r>
            <a:r>
              <a:rPr lang="en-US" sz="1800" b="1" dirty="0" err="1"/>
              <a:t>obs</a:t>
            </a:r>
            <a:r>
              <a:rPr lang="en-US" sz="1800" b="1" dirty="0"/>
              <a:t> fall into 50% contour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Normality suspect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Disclaimer: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n = 10</a:t>
            </a:r>
          </a:p>
          <a:p>
            <a:pPr lvl="2">
              <a:lnSpc>
                <a:spcPct val="150000"/>
              </a:lnSpc>
            </a:pPr>
            <a:r>
              <a:rPr lang="en-US" sz="1800" b="1" dirty="0"/>
              <a:t>Too small to reach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B8317-92A5-F6F2-0A1E-35BD9E669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2969354-52E0-595F-1D98-2C71567CA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501826"/>
                  </p:ext>
                </p:extLst>
              </p:nvPr>
            </p:nvGraphicFramePr>
            <p:xfrm>
              <a:off x="4789177" y="530720"/>
              <a:ext cx="4086726" cy="428868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644389">
                      <a:extLst>
                        <a:ext uri="{9D8B030D-6E8A-4147-A177-3AD203B41FA5}">
                          <a16:colId xmlns:a16="http://schemas.microsoft.com/office/drawing/2014/main" val="2585065825"/>
                        </a:ext>
                      </a:extLst>
                    </a:gridCol>
                    <a:gridCol w="1119772">
                      <a:extLst>
                        <a:ext uri="{9D8B030D-6E8A-4147-A177-3AD203B41FA5}">
                          <a16:colId xmlns:a16="http://schemas.microsoft.com/office/drawing/2014/main" val="2377154267"/>
                        </a:ext>
                      </a:extLst>
                    </a:gridCol>
                    <a:gridCol w="1322565">
                      <a:extLst>
                        <a:ext uri="{9D8B030D-6E8A-4147-A177-3AD203B41FA5}">
                          <a16:colId xmlns:a16="http://schemas.microsoft.com/office/drawing/2014/main" val="2425111748"/>
                        </a:ext>
                      </a:extLst>
                    </a:gridCol>
                  </a:tblGrid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</a:t>
                          </a:r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𝚾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55365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1.6136422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1.386294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619566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0.2951294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20871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0.6190857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445366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1.7791404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1163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1.2936454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457043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4.3665512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043254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1.6335129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49136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3.5332867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700222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1.7077146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091474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1.1582915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628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2969354-52E0-595F-1D98-2C71567CAE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501826"/>
                  </p:ext>
                </p:extLst>
              </p:nvPr>
            </p:nvGraphicFramePr>
            <p:xfrm>
              <a:off x="4789177" y="530720"/>
              <a:ext cx="4086726" cy="428868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644389">
                      <a:extLst>
                        <a:ext uri="{9D8B030D-6E8A-4147-A177-3AD203B41FA5}">
                          <a16:colId xmlns:a16="http://schemas.microsoft.com/office/drawing/2014/main" val="2585065825"/>
                        </a:ext>
                      </a:extLst>
                    </a:gridCol>
                    <a:gridCol w="1119772">
                      <a:extLst>
                        <a:ext uri="{9D8B030D-6E8A-4147-A177-3AD203B41FA5}">
                          <a16:colId xmlns:a16="http://schemas.microsoft.com/office/drawing/2014/main" val="2377154267"/>
                        </a:ext>
                      </a:extLst>
                    </a:gridCol>
                    <a:gridCol w="1322565">
                      <a:extLst>
                        <a:ext uri="{9D8B030D-6E8A-4147-A177-3AD203B41FA5}">
                          <a16:colId xmlns:a16="http://schemas.microsoft.com/office/drawing/2014/main" val="2425111748"/>
                        </a:ext>
                      </a:extLst>
                    </a:gridCol>
                  </a:tblGrid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</a:t>
                          </a:r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946" t="-3125" r="-118378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677" t="-3125" r="-922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55365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1.6136422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1.386294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619566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0.2951294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20871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0.6190857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445366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1.7791404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1163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1.2936454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457043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4.3665512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043254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1.6335129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49136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3.5332867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700222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1.7077146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4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FALSE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091474"/>
                      </a:ext>
                    </a:extLst>
                  </a:tr>
                  <a:tr h="389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1.1582915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TRUE</a:t>
                          </a:r>
                          <a:endParaRPr lang="en-US" b="1" dirty="0">
                            <a:latin typeface="Nixie One" panose="020B0604020202020204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400" b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sym typeface="Arial"/>
                            </a:rPr>
                            <a:t>1.386294</a:t>
                          </a:r>
                          <a:endParaRPr kumimoji="0" 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Nixie One" panose="020B0604020202020204" charset="0"/>
                            <a:ea typeface="Roboto Slab" pitchFamily="2" charset="0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6281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81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A0553-23B8-4BF2-1BC5-46C7C5DD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Bivariate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B333E5-2BC5-A87C-0E4B-3EB3C5BC9B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7" y="1767275"/>
                <a:ext cx="4374123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Formal method: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b="1" dirty="0"/>
                  <a:t>j = 1, … ,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Can be used for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B333E5-2BC5-A87C-0E4B-3EB3C5BC9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7" y="1767275"/>
                <a:ext cx="4374123" cy="3158700"/>
              </a:xfrm>
              <a:blipFill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18D1907-D5EE-3C29-4A40-147C0A23754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831200" y="1767275"/>
                <a:ext cx="4312799" cy="315870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800" dirty="0"/>
                  <a:t>Why is this important?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When sample size n &amp; n-p dimensions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30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should behave like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rv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18D1907-D5EE-3C29-4A40-147C0A237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31200" y="1767275"/>
                <a:ext cx="4312799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B8317-92A5-F6F2-0A1E-35BD9E669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4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A0553-23B8-4BF2-1BC5-46C7C5DD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Bivariate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D1907-D5EE-3C29-4A40-147C0A23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46" y="1767275"/>
            <a:ext cx="4056674" cy="3158700"/>
          </a:xfrm>
        </p:spPr>
        <p:txBody>
          <a:bodyPr/>
          <a:lstStyle/>
          <a:p>
            <a:pPr marL="101600" indent="0">
              <a:buNone/>
            </a:pPr>
            <a:r>
              <a:rPr lang="en-US" sz="2000" b="1" dirty="0"/>
              <a:t>library(MVN)</a:t>
            </a:r>
          </a:p>
          <a:p>
            <a:pPr marL="101600" indent="0">
              <a:buNone/>
            </a:pPr>
            <a:r>
              <a:rPr lang="pt-BR" sz="2000" b="1" dirty="0"/>
              <a:t>data(iris)</a:t>
            </a:r>
          </a:p>
          <a:p>
            <a:pPr marL="101600" indent="0">
              <a:buNone/>
            </a:pPr>
            <a:r>
              <a:rPr lang="pt-BR" sz="2000" b="1" dirty="0"/>
              <a:t>setosa &lt;- iris[1:50, 1:4]</a:t>
            </a:r>
          </a:p>
          <a:p>
            <a:pPr marL="101600" indent="0">
              <a:buNone/>
            </a:pPr>
            <a:r>
              <a:rPr lang="pt-BR" sz="2000" b="1" dirty="0"/>
              <a:t>mvn(setosa, </a:t>
            </a:r>
          </a:p>
          <a:p>
            <a:pPr marL="101600" indent="0">
              <a:buNone/>
            </a:pPr>
            <a:r>
              <a:rPr lang="pt-BR" sz="2000" b="1" dirty="0"/>
              <a:t>	multivariatePlot = "qq")</a:t>
            </a:r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B8317-92A5-F6F2-0A1E-35BD9E669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207AEC6-4408-E568-A634-C8D7F793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21" y="921102"/>
            <a:ext cx="4576779" cy="38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3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A0553-23B8-4BF2-1BC5-46C7C5DD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MVN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18D1907-D5EE-3C29-4A40-147C0A2375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6800" y="1767275"/>
                <a:ext cx="8010025" cy="315870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p-variate normality is indicated if:</a:t>
                </a:r>
              </a:p>
              <a:p>
                <a:pPr marL="444500" indent="-342900">
                  <a:lnSpc>
                    <a:spcPct val="150000"/>
                  </a:lnSpc>
                </a:pPr>
                <a:r>
                  <a:rPr lang="en-US" sz="2000" b="1" dirty="0"/>
                  <a:t>Roughly 50%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444500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plot reveals a nearly straight line </a:t>
                </a:r>
              </a:p>
              <a:p>
                <a:pPr marL="901700" lvl="1" indent="-342900">
                  <a:lnSpc>
                    <a:spcPct val="150000"/>
                  </a:lnSpc>
                </a:pPr>
                <a:r>
                  <a:rPr lang="en-US" sz="2000" b="1" dirty="0"/>
                  <a:t>Slope = 1</a:t>
                </a:r>
              </a:p>
              <a:p>
                <a:pPr marL="901700" lvl="1" indent="-342900">
                  <a:lnSpc>
                    <a:spcPct val="150000"/>
                  </a:lnSpc>
                </a:pPr>
                <a:r>
                  <a:rPr lang="en-US" sz="2000" b="1" dirty="0"/>
                  <a:t>Passes through the origin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18D1907-D5EE-3C29-4A40-147C0A237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800" y="1767275"/>
                <a:ext cx="8010025" cy="3158700"/>
              </a:xfrm>
              <a:blipFill>
                <a:blip r:embed="rId2"/>
                <a:stretch>
                  <a:fillRect l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B8317-92A5-F6F2-0A1E-35BD9E669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F6652-6694-BB8E-21B9-E6FF3A61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2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515035"/>
            <a:ext cx="4505700" cy="252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Assessing the Assumption of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6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362635"/>
            <a:ext cx="4505700" cy="2675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Detecting Outliers &amp; Cleaning Data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7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72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Definition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1777687" y="1965158"/>
            <a:ext cx="6200273" cy="21341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Outlier</a:t>
            </a:r>
            <a:endParaRPr sz="2400" b="1" u="sng" dirty="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An unusual observation that differs from significantly from the others</a:t>
            </a:r>
          </a:p>
        </p:txBody>
      </p:sp>
      <p:sp>
        <p:nvSpPr>
          <p:cNvPr id="525" name="Google Shape;525;p42"/>
          <p:cNvSpPr/>
          <p:nvPr/>
        </p:nvSpPr>
        <p:spPr>
          <a:xfrm>
            <a:off x="6738360" y="2870498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668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EF7E-5998-0859-1D5D-E363B4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Heads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F05B-F821-4A4B-7654-728D0FDAC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/>
              <a:t>Not all outliers are wrong numbers!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May justifiably be with the group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May lead to better understanding of the phenomena being studied</a:t>
            </a:r>
          </a:p>
          <a:p>
            <a:pPr marL="565150" indent="-514350">
              <a:buFont typeface="+mj-lt"/>
              <a:buAutoNum type="arabicPeriod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5425-CDEB-C5E0-06C7-C583DAF88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grpSp>
        <p:nvGrpSpPr>
          <p:cNvPr id="9" name="Google Shape;830;p48">
            <a:extLst>
              <a:ext uri="{FF2B5EF4-FFF2-40B4-BE49-F238E27FC236}">
                <a16:creationId xmlns:a16="http://schemas.microsoft.com/office/drawing/2014/main" id="{C87BF80C-AE4E-70E2-0413-C16DCE892816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10" name="Google Shape;831;p48">
              <a:extLst>
                <a:ext uri="{FF2B5EF4-FFF2-40B4-BE49-F238E27FC236}">
                  <a16:creationId xmlns:a16="http://schemas.microsoft.com/office/drawing/2014/main" id="{5BE8BE4C-5A84-5965-4837-01DBD0EEFE7E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2;p48">
              <a:extLst>
                <a:ext uri="{FF2B5EF4-FFF2-40B4-BE49-F238E27FC236}">
                  <a16:creationId xmlns:a16="http://schemas.microsoft.com/office/drawing/2014/main" id="{EE1A4EF9-804D-F77A-413A-3E1FBB5ECD46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3;p48">
              <a:extLst>
                <a:ext uri="{FF2B5EF4-FFF2-40B4-BE49-F238E27FC236}">
                  <a16:creationId xmlns:a16="http://schemas.microsoft.com/office/drawing/2014/main" id="{D0472FDC-887D-6BC9-079F-79635609B526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4;p48">
              <a:extLst>
                <a:ext uri="{FF2B5EF4-FFF2-40B4-BE49-F238E27FC236}">
                  <a16:creationId xmlns:a16="http://schemas.microsoft.com/office/drawing/2014/main" id="{6B88809C-F468-1039-0B44-ED38545D43A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5;p48">
              <a:extLst>
                <a:ext uri="{FF2B5EF4-FFF2-40B4-BE49-F238E27FC236}">
                  <a16:creationId xmlns:a16="http://schemas.microsoft.com/office/drawing/2014/main" id="{90426D97-06D1-513D-63FE-D2D7BC265A95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035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Outlier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E5B4-2D13-376D-766D-0D43C483B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Single characteristic</a:t>
            </a:r>
          </a:p>
          <a:p>
            <a:r>
              <a:rPr lang="en-US" dirty="0"/>
              <a:t>Exceedingly large</a:t>
            </a:r>
          </a:p>
          <a:p>
            <a:r>
              <a:rPr lang="en-US" dirty="0"/>
              <a:t>Immensely small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10D9-87EF-A5BE-DFC4-6D4A6C13EF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Multivariate</a:t>
            </a:r>
          </a:p>
          <a:p>
            <a:r>
              <a:rPr lang="en-US" dirty="0"/>
              <a:t>… complicated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2588746-79BF-9CF1-C9B0-C4CE5D627AA5}"/>
              </a:ext>
            </a:extLst>
          </p:cNvPr>
          <p:cNvSpPr/>
          <p:nvPr/>
        </p:nvSpPr>
        <p:spPr>
          <a:xfrm>
            <a:off x="1329713" y="3463842"/>
            <a:ext cx="1420712" cy="136232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7EF42C-46C9-3206-B9A8-78A129F62F31}"/>
              </a:ext>
            </a:extLst>
          </p:cNvPr>
          <p:cNvSpPr/>
          <p:nvPr/>
        </p:nvSpPr>
        <p:spPr>
          <a:xfrm>
            <a:off x="3487868" y="4502167"/>
            <a:ext cx="349200" cy="32400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4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637B"/>
                </a:solidFill>
              </a:rPr>
              <a:t>Univariate Example</a:t>
            </a:r>
            <a:endParaRPr dirty="0"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4C87E-FAD0-89AB-BB6A-04A31408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1" y="279991"/>
            <a:ext cx="6408218" cy="3951518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1B6AFBA-5BAB-EF68-40C4-CA503AC7CDF8}"/>
              </a:ext>
            </a:extLst>
          </p:cNvPr>
          <p:cNvSpPr/>
          <p:nvPr/>
        </p:nvSpPr>
        <p:spPr>
          <a:xfrm>
            <a:off x="200155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6F9C54F-EA1B-C49C-A478-BCF3FC86E123}"/>
              </a:ext>
            </a:extLst>
          </p:cNvPr>
          <p:cNvSpPr/>
          <p:nvPr/>
        </p:nvSpPr>
        <p:spPr>
          <a:xfrm>
            <a:off x="2141621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0C2B41-63BA-AB9D-0FFB-F8D988BCB676}"/>
              </a:ext>
            </a:extLst>
          </p:cNvPr>
          <p:cNvSpPr/>
          <p:nvPr/>
        </p:nvSpPr>
        <p:spPr>
          <a:xfrm>
            <a:off x="253896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83237A0-2BF8-0658-AF68-D90E9AD02BFD}"/>
              </a:ext>
            </a:extLst>
          </p:cNvPr>
          <p:cNvSpPr/>
          <p:nvPr/>
        </p:nvSpPr>
        <p:spPr>
          <a:xfrm>
            <a:off x="2679031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8D7462D-2C8A-B790-7A5C-1AA1608F32A9}"/>
              </a:ext>
            </a:extLst>
          </p:cNvPr>
          <p:cNvSpPr/>
          <p:nvPr/>
        </p:nvSpPr>
        <p:spPr>
          <a:xfrm>
            <a:off x="2826171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6D1856-ADAA-38DB-E3B6-9143137128D9}"/>
              </a:ext>
            </a:extLst>
          </p:cNvPr>
          <p:cNvSpPr/>
          <p:nvPr/>
        </p:nvSpPr>
        <p:spPr>
          <a:xfrm>
            <a:off x="2966237" y="365242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F4DB34-1F30-B127-7A83-2C6ED94BE6EA}"/>
              </a:ext>
            </a:extLst>
          </p:cNvPr>
          <p:cNvSpPr/>
          <p:nvPr/>
        </p:nvSpPr>
        <p:spPr>
          <a:xfrm>
            <a:off x="322351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19D8F7C-715D-7871-D383-1046218818FB}"/>
              </a:ext>
            </a:extLst>
          </p:cNvPr>
          <p:cNvSpPr/>
          <p:nvPr/>
        </p:nvSpPr>
        <p:spPr>
          <a:xfrm>
            <a:off x="3503647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08B7F11-84D1-BECE-5A91-922F9644CE65}"/>
              </a:ext>
            </a:extLst>
          </p:cNvPr>
          <p:cNvSpPr/>
          <p:nvPr/>
        </p:nvSpPr>
        <p:spPr>
          <a:xfrm>
            <a:off x="3629141" y="3650945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2FFD0FA-3AD0-5DB0-B261-7BFC7BCE8521}"/>
              </a:ext>
            </a:extLst>
          </p:cNvPr>
          <p:cNvSpPr/>
          <p:nvPr/>
        </p:nvSpPr>
        <p:spPr>
          <a:xfrm>
            <a:off x="376894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7A177B8-6A72-4B5F-5970-C2595544E7B2}"/>
              </a:ext>
            </a:extLst>
          </p:cNvPr>
          <p:cNvSpPr/>
          <p:nvPr/>
        </p:nvSpPr>
        <p:spPr>
          <a:xfrm>
            <a:off x="3768945" y="3490704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593AC5-15F5-C4CC-4EC6-77ACDE392B96}"/>
              </a:ext>
            </a:extLst>
          </p:cNvPr>
          <p:cNvSpPr/>
          <p:nvPr/>
        </p:nvSpPr>
        <p:spPr>
          <a:xfrm>
            <a:off x="3909618" y="36526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959204B-A749-1FFF-ABE5-2BD77A358BB2}"/>
              </a:ext>
            </a:extLst>
          </p:cNvPr>
          <p:cNvSpPr/>
          <p:nvPr/>
        </p:nvSpPr>
        <p:spPr>
          <a:xfrm>
            <a:off x="3909618" y="3504182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60C596-6D37-50DD-24EC-B0365EB9F289}"/>
              </a:ext>
            </a:extLst>
          </p:cNvPr>
          <p:cNvSpPr/>
          <p:nvPr/>
        </p:nvSpPr>
        <p:spPr>
          <a:xfrm>
            <a:off x="3909618" y="336437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BE983D9-3553-352E-8079-024787382A3F}"/>
              </a:ext>
            </a:extLst>
          </p:cNvPr>
          <p:cNvSpPr/>
          <p:nvPr/>
        </p:nvSpPr>
        <p:spPr>
          <a:xfrm>
            <a:off x="4044766" y="3509541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117222D-13AB-5907-37E8-6D129289A32F}"/>
              </a:ext>
            </a:extLst>
          </p:cNvPr>
          <p:cNvSpPr/>
          <p:nvPr/>
        </p:nvSpPr>
        <p:spPr>
          <a:xfrm>
            <a:off x="4041058" y="365382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E4B8A88-2D39-0703-F0B0-58A8D5C096F3}"/>
              </a:ext>
            </a:extLst>
          </p:cNvPr>
          <p:cNvSpPr/>
          <p:nvPr/>
        </p:nvSpPr>
        <p:spPr>
          <a:xfrm>
            <a:off x="417310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B9C60C3-03B7-4F00-E8C1-27633A6536EF}"/>
              </a:ext>
            </a:extLst>
          </p:cNvPr>
          <p:cNvSpPr/>
          <p:nvPr/>
        </p:nvSpPr>
        <p:spPr>
          <a:xfrm>
            <a:off x="4175478" y="3516701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2976874-D939-477F-65AD-5F010C124B98}"/>
              </a:ext>
            </a:extLst>
          </p:cNvPr>
          <p:cNvSpPr/>
          <p:nvPr/>
        </p:nvSpPr>
        <p:spPr>
          <a:xfrm>
            <a:off x="4181124" y="336028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018A15D-CCA5-5F3C-25EE-28933BE3D19C}"/>
              </a:ext>
            </a:extLst>
          </p:cNvPr>
          <p:cNvSpPr/>
          <p:nvPr/>
        </p:nvSpPr>
        <p:spPr>
          <a:xfrm>
            <a:off x="4321190" y="365531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670092B-AFB4-193B-FF49-8688C3B52550}"/>
              </a:ext>
            </a:extLst>
          </p:cNvPr>
          <p:cNvSpPr/>
          <p:nvPr/>
        </p:nvSpPr>
        <p:spPr>
          <a:xfrm>
            <a:off x="4593303" y="36413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4F097BA-ADC8-CBAC-D8FD-E86309230206}"/>
              </a:ext>
            </a:extLst>
          </p:cNvPr>
          <p:cNvSpPr/>
          <p:nvPr/>
        </p:nvSpPr>
        <p:spPr>
          <a:xfrm>
            <a:off x="4726554" y="36413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820B87E-EDA5-DDBF-A062-A84B5BDD8E5A}"/>
              </a:ext>
            </a:extLst>
          </p:cNvPr>
          <p:cNvSpPr/>
          <p:nvPr/>
        </p:nvSpPr>
        <p:spPr>
          <a:xfrm>
            <a:off x="4865674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549691A-24C2-0977-5776-764F4521D1FA}"/>
              </a:ext>
            </a:extLst>
          </p:cNvPr>
          <p:cNvSpPr/>
          <p:nvPr/>
        </p:nvSpPr>
        <p:spPr>
          <a:xfrm>
            <a:off x="4866147" y="350071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FC33287-E4F4-A715-3502-299ED82C6B0A}"/>
              </a:ext>
            </a:extLst>
          </p:cNvPr>
          <p:cNvSpPr/>
          <p:nvPr/>
        </p:nvSpPr>
        <p:spPr>
          <a:xfrm>
            <a:off x="4999875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6208DE7-4D07-4764-DF7E-CFB2942E6308}"/>
              </a:ext>
            </a:extLst>
          </p:cNvPr>
          <p:cNvSpPr/>
          <p:nvPr/>
        </p:nvSpPr>
        <p:spPr>
          <a:xfrm>
            <a:off x="5130714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997B514D-DB48-3590-2322-A381067324DF}"/>
              </a:ext>
            </a:extLst>
          </p:cNvPr>
          <p:cNvSpPr/>
          <p:nvPr/>
        </p:nvSpPr>
        <p:spPr>
          <a:xfrm>
            <a:off x="5265174" y="3645184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A0B0A6B-3D1A-CDB2-0496-B6C431775CEF}"/>
              </a:ext>
            </a:extLst>
          </p:cNvPr>
          <p:cNvSpPr/>
          <p:nvPr/>
        </p:nvSpPr>
        <p:spPr>
          <a:xfrm>
            <a:off x="5543970" y="365242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1FACD48-1A8C-677D-2675-064491891637}"/>
              </a:ext>
            </a:extLst>
          </p:cNvPr>
          <p:cNvSpPr/>
          <p:nvPr/>
        </p:nvSpPr>
        <p:spPr>
          <a:xfrm>
            <a:off x="5675198" y="3637843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0DF2C3-6F39-6208-A407-B0DFE69F7C85}"/>
              </a:ext>
            </a:extLst>
          </p:cNvPr>
          <p:cNvSpPr/>
          <p:nvPr/>
        </p:nvSpPr>
        <p:spPr>
          <a:xfrm>
            <a:off x="5820910" y="3638646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76A66C6-3D2A-4144-5248-52468E9CD468}"/>
              </a:ext>
            </a:extLst>
          </p:cNvPr>
          <p:cNvSpPr/>
          <p:nvPr/>
        </p:nvSpPr>
        <p:spPr>
          <a:xfrm>
            <a:off x="7304151" y="3645184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9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61800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637B"/>
                </a:solidFill>
              </a:rPr>
              <a:t>Bivariate Example</a:t>
            </a:r>
            <a:endParaRPr dirty="0"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88244-4612-6F49-D227-07F74556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8" y="-1"/>
            <a:ext cx="6026584" cy="4531895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5B9A343-3FC6-CA71-8079-9B1F5053AEFA}"/>
              </a:ext>
            </a:extLst>
          </p:cNvPr>
          <p:cNvSpPr/>
          <p:nvPr/>
        </p:nvSpPr>
        <p:spPr>
          <a:xfrm>
            <a:off x="6221309" y="292384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B7D5CC1-16CE-16C8-01C0-43926434EBFD}"/>
              </a:ext>
            </a:extLst>
          </p:cNvPr>
          <p:cNvSpPr/>
          <p:nvPr/>
        </p:nvSpPr>
        <p:spPr>
          <a:xfrm>
            <a:off x="5740046" y="2571750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C0323-8823-7048-126F-9F8DFE761350}"/>
              </a:ext>
            </a:extLst>
          </p:cNvPr>
          <p:cNvCxnSpPr>
            <a:cxnSpLocks/>
          </p:cNvCxnSpPr>
          <p:nvPr/>
        </p:nvCxnSpPr>
        <p:spPr>
          <a:xfrm flipV="1">
            <a:off x="2390274" y="815184"/>
            <a:ext cx="4788568" cy="2858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8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4084811"/>
                <a:ext cx="8229600" cy="51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18637B"/>
                    </a:solidFill>
                  </a:rPr>
                  <a:t>Bivariate Example: Marginal Dot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ar-AE" dirty="0">
                  <a:solidFill>
                    <a:srgbClr val="18637B"/>
                  </a:solidFill>
                </a:endParaRPr>
              </a:p>
            </p:txBody>
          </p:sp>
        </mc:Choice>
        <mc:Fallback xmlns="">
          <p:sp>
            <p:nvSpPr>
              <p:cNvPr id="344" name="Google Shape;344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084811"/>
                <a:ext cx="8229600" cy="519600"/>
              </a:xfrm>
              <a:prstGeom prst="rect">
                <a:avLst/>
              </a:prstGeom>
              <a:blipFill>
                <a:blip r:embed="rId3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88244-4612-6F49-D227-07F745564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0" t="88535" r="8741"/>
          <a:stretch/>
        </p:blipFill>
        <p:spPr>
          <a:xfrm>
            <a:off x="457200" y="2571750"/>
            <a:ext cx="8332355" cy="1012694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B7D5CC1-16CE-16C8-01C0-43926434EBFD}"/>
              </a:ext>
            </a:extLst>
          </p:cNvPr>
          <p:cNvSpPr/>
          <p:nvPr/>
        </p:nvSpPr>
        <p:spPr>
          <a:xfrm>
            <a:off x="7122695" y="2855495"/>
            <a:ext cx="296779" cy="22260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8EF7E47-1C34-A3B5-C245-1BF8581F9844}"/>
              </a:ext>
            </a:extLst>
          </p:cNvPr>
          <p:cNvSpPr/>
          <p:nvPr/>
        </p:nvSpPr>
        <p:spPr>
          <a:xfrm>
            <a:off x="6176211" y="2966796"/>
            <a:ext cx="296779" cy="22260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9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4213147"/>
                <a:ext cx="8229600" cy="51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8637B"/>
                    </a:solidFill>
                  </a:rPr>
                  <a:t>Bivariate Example: Marginal Dot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dirty="0">
                  <a:solidFill>
                    <a:srgbClr val="18637B"/>
                  </a:solidFill>
                </a:endParaRPr>
              </a:p>
            </p:txBody>
          </p:sp>
        </mc:Choice>
        <mc:Fallback xmlns="">
          <p:sp>
            <p:nvSpPr>
              <p:cNvPr id="344" name="Google Shape;344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213147"/>
                <a:ext cx="8229600" cy="519600"/>
              </a:xfrm>
              <a:prstGeom prst="rect">
                <a:avLst/>
              </a:prstGeom>
              <a:blipFill>
                <a:blip r:embed="rId3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88244-4612-6F49-D227-07F745564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015" b="21396"/>
          <a:stretch/>
        </p:blipFill>
        <p:spPr>
          <a:xfrm rot="5400000">
            <a:off x="3691026" y="-1028935"/>
            <a:ext cx="2034665" cy="7956886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5B9A343-3FC6-CA71-8079-9B1F5053AEFA}"/>
              </a:ext>
            </a:extLst>
          </p:cNvPr>
          <p:cNvSpPr/>
          <p:nvPr/>
        </p:nvSpPr>
        <p:spPr>
          <a:xfrm>
            <a:off x="7689161" y="2810141"/>
            <a:ext cx="251682" cy="25968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42FA0F3-3AC4-48F6-5831-31FDEDA9B55C}"/>
              </a:ext>
            </a:extLst>
          </p:cNvPr>
          <p:cNvSpPr/>
          <p:nvPr/>
        </p:nvSpPr>
        <p:spPr>
          <a:xfrm>
            <a:off x="2676004" y="2810141"/>
            <a:ext cx="251682" cy="25968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6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dirty="0"/>
              <a:t>Steps for Detecting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58800" indent="-457200">
                  <a:buFont typeface="+mj-lt"/>
                  <a:buAutoNum type="arabicPeriod"/>
                </a:pPr>
                <a:r>
                  <a:rPr lang="en-US" sz="2000" dirty="0"/>
                  <a:t>Make a dot plot </a:t>
                </a:r>
                <a:r>
                  <a:rPr lang="en-US" sz="2000" dirty="0">
                    <a:sym typeface="Symbol" panose="05050102010706020507" pitchFamily="18" charset="2"/>
                  </a:rPr>
                  <a:t> variable</a:t>
                </a:r>
              </a:p>
              <a:p>
                <a:pPr marL="558800" indent="-457200">
                  <a:buFont typeface="+mj-lt"/>
                  <a:buAutoNum type="arabicPeriod"/>
                </a:pPr>
                <a:r>
                  <a:rPr lang="en-US" sz="2000" dirty="0">
                    <a:sym typeface="Symbol" panose="05050102010706020507" pitchFamily="18" charset="2"/>
                  </a:rPr>
                  <a:t>Make a scatter plot  pair of variables</a:t>
                </a:r>
              </a:p>
              <a:p>
                <a:pPr marL="558800" indent="-457200">
                  <a:buFont typeface="+mj-lt"/>
                  <a:buAutoNum type="arabicPeriod"/>
                </a:pPr>
                <a:r>
                  <a:rPr lang="en-US" sz="2000" dirty="0">
                    <a:sym typeface="Symbol" panose="05050102010706020507" pitchFamily="18" charset="2"/>
                  </a:rPr>
                  <a:t>Calculate standardized values &amp; examine for outliers (large or small)</a:t>
                </a:r>
              </a:p>
              <a:p>
                <a:pPr marL="615950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000" dirty="0">
                  <a:sym typeface="Symbol" panose="05050102010706020507" pitchFamily="18" charset="2"/>
                </a:endParaRPr>
              </a:p>
              <a:p>
                <a:pPr marL="1073150" lvl="1" indent="-514350"/>
                <a:r>
                  <a:rPr lang="en-US" sz="2000" dirty="0">
                    <a:sym typeface="Symbol" panose="05050102010706020507" pitchFamily="18" charset="2"/>
                  </a:rPr>
                  <a:t>j = 1, 2, …, n</a:t>
                </a:r>
              </a:p>
              <a:p>
                <a:pPr marL="1073150" lvl="1" indent="-514350"/>
                <a:r>
                  <a:rPr lang="en-US" sz="2000" dirty="0">
                    <a:sym typeface="Symbol" panose="05050102010706020507" pitchFamily="18" charset="2"/>
                  </a:rPr>
                  <a:t>k =1, 2,…, p</a:t>
                </a:r>
              </a:p>
              <a:p>
                <a:pPr marL="1016000" lvl="1" indent="-457200">
                  <a:buFont typeface="+mj-lt"/>
                  <a:buAutoNum type="romanUcPeriod"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2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Detecting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0824" y="1767275"/>
                <a:ext cx="3863125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>
                    <a:sym typeface="Symbol" panose="05050102010706020507" pitchFamily="18" charset="2"/>
                  </a:rPr>
                  <a:t>Calculate standardized values &amp; examine for outliers (large or small)</a:t>
                </a:r>
              </a:p>
              <a:p>
                <a:pPr marL="615950" indent="-514350"/>
                <a:r>
                  <a:rPr lang="en-US" sz="2000" dirty="0"/>
                  <a:t>Relative to sample size &amp; number of vars</a:t>
                </a:r>
              </a:p>
              <a:p>
                <a:pPr marL="1073150" lvl="1" indent="-514350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sz="2000" dirty="0"/>
                  <a:t> standardized values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0824" y="1767275"/>
                <a:ext cx="3863125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1598987-771B-CAAD-C9E3-913DDB1635B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354824" y="1767275"/>
                <a:ext cx="4486775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dirty="0"/>
                  <a:t>n = 100, p = 5</a:t>
                </a:r>
              </a:p>
              <a:p>
                <a:r>
                  <a:rPr lang="en-US" dirty="0"/>
                  <a:t>At least 1-2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 if data came from an exactly normal MVN distribution</a:t>
                </a:r>
              </a:p>
              <a:p>
                <a:r>
                  <a:rPr lang="en-US" dirty="0"/>
                  <a:t>3.5 may be considered large for moderate size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1598987-771B-CAAD-C9E3-913DDB163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354824" y="1767275"/>
                <a:ext cx="4486775" cy="3158700"/>
              </a:xfrm>
              <a:blipFill>
                <a:blip r:embed="rId3"/>
                <a:stretch>
                  <a:fillRect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Normality &amp; Techniques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767275"/>
                <a:ext cx="2880543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Most techniques assume</a:t>
                </a:r>
              </a:p>
              <a:p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767275"/>
                <a:ext cx="2880543" cy="3158700"/>
              </a:xfr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67275"/>
                <a:ext cx="4114923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Normality assumption less crucial if:</a:t>
                </a:r>
              </a:p>
              <a:p>
                <a:r>
                  <a:rPr lang="en-US" sz="2000" b="1" dirty="0"/>
                  <a:t>Sample size is large</a:t>
                </a:r>
              </a:p>
              <a:p>
                <a:r>
                  <a:rPr lang="en-US" sz="2000" b="1" dirty="0"/>
                  <a:t>Technique depends on:</a:t>
                </a:r>
              </a:p>
              <a:p>
                <a:pPr lvl="1"/>
                <a:r>
                  <a:rPr lang="en-US" b="1" dirty="0"/>
                  <a:t>Behavior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/>
                  <a:t> solely</a:t>
                </a:r>
              </a:p>
              <a:p>
                <a:pPr lvl="1"/>
                <a:r>
                  <a:rPr lang="en-US" b="1" dirty="0"/>
                  <a:t>Distances involving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67275"/>
                <a:ext cx="4114923" cy="3158700"/>
              </a:xfr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28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dirty="0"/>
              <a:t>Steps for Detecting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4447" y="1767275"/>
                <a:ext cx="8534400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4. Calculate generalized squared distance &amp; examine for (unusually large) outliers</a:t>
                </a:r>
              </a:p>
              <a:p>
                <a:pPr marL="4445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000" b="0" dirty="0"/>
              </a:p>
              <a:p>
                <a:pPr marL="101600" indent="0">
                  <a:buNone/>
                </a:pPr>
                <a:endParaRPr lang="en-US" sz="2000" dirty="0"/>
              </a:p>
              <a:p>
                <a:pPr marL="101600" indent="0">
                  <a:buNone/>
                </a:pPr>
                <a:r>
                  <a:rPr lang="en-US" sz="2000" b="0" dirty="0"/>
                  <a:t>Note: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/>
                  <a:t> plot, these points would be farthest from the origin</a:t>
                </a:r>
              </a:p>
              <a:p>
                <a:pPr marL="10160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4447" y="1767275"/>
                <a:ext cx="8534400" cy="3158700"/>
              </a:xfrm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70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Detecting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7" y="1763350"/>
                <a:ext cx="3999925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Calculate generalized squared distance &amp; examine for (unusually large) outliers</a:t>
                </a:r>
              </a:p>
              <a:p>
                <a:pPr marL="444500" indent="-342900"/>
                <a:r>
                  <a:rPr lang="en-US" sz="2000" dirty="0"/>
                  <a:t>Measured by appropriate percentile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7" y="1763350"/>
                <a:ext cx="3999925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41F0D10-85FA-2F7A-D3DA-784D8257E7D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457002" y="1767275"/>
                <a:ext cx="4229921" cy="31587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 = 100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5 </a:t>
                </a:r>
                <a:r>
                  <a:rPr lang="en-US" dirty="0" err="1"/>
                  <a:t>obs</a:t>
                </a:r>
                <a:r>
                  <a:rPr lang="en-US" dirty="0"/>
                  <a:t> expected to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(0.95)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41F0D10-85FA-2F7A-D3DA-784D8257E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457002" y="1767275"/>
                <a:ext cx="4229921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138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What to do with Outliers?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7" y="1763350"/>
                <a:ext cx="8427723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Once identified</a:t>
                </a:r>
              </a:p>
              <a:p>
                <a:r>
                  <a:rPr lang="en-US" dirty="0"/>
                  <a:t>Examined for content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𝑜𝑢𝑡𝑙𝑖𝑒𝑟𝑠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𝑜𝑏𝑗𝑒𝑐𝑡𝑖𝑣𝑒𝑠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𝑖𝑛𝑣𝑒𝑠𝑡𝑖𝑔𝑎𝑡𝑖𝑜𝑛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𝑑𝑒𝑙𝑒𝑡𝑒𝑑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𝑤𝑒𝑖𝑔h𝑡𝑒𝑑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𝑣𝑎𝑙𝑢𝑒𝑑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𝑣𝑎𝑙𝑢𝑒𝑑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7" y="1763350"/>
                <a:ext cx="8427723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40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3980329" y="1604682"/>
            <a:ext cx="5163671" cy="2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Transformations to Near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8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334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normality isn’t a viable assumption? What can we do?</a:t>
            </a:r>
            <a:endParaRPr dirty="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F19-A2CE-DBBA-3860-C2EA4113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20C5-825E-6BAE-96F5-7B50268EB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non-normal results</a:t>
            </a:r>
          </a:p>
          <a:p>
            <a:r>
              <a:rPr lang="en-US" dirty="0"/>
              <a:t>Pretend the data is normally distributed</a:t>
            </a:r>
          </a:p>
          <a:p>
            <a:r>
              <a:rPr lang="en-US" dirty="0"/>
              <a:t>Proceed with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608DB-EC95-A217-6794-84A34C4F87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26623" y="1767275"/>
            <a:ext cx="3660300" cy="1029713"/>
          </a:xfrm>
        </p:spPr>
        <p:txBody>
          <a:bodyPr/>
          <a:lstStyle/>
          <a:p>
            <a:r>
              <a:rPr lang="en-US" dirty="0"/>
              <a:t>Leads to wrong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83F0-2357-836C-65B9-11468EDAFA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26A0-B471-E356-F80A-68FB1FFADF18}"/>
                  </a:ext>
                </a:extLst>
              </p:cNvPr>
              <p:cNvSpPr txBox="1"/>
              <p:nvPr/>
            </p:nvSpPr>
            <p:spPr>
              <a:xfrm>
                <a:off x="217443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26A0-B471-E356-F80A-68FB1FFA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3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64EDF5-F8D1-9AAE-1315-6AC3D87CEF2F}"/>
              </a:ext>
            </a:extLst>
          </p:cNvPr>
          <p:cNvSpPr/>
          <p:nvPr/>
        </p:nvSpPr>
        <p:spPr>
          <a:xfrm>
            <a:off x="1036219" y="2554363"/>
            <a:ext cx="3879912" cy="8440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7E0000"/>
                  </a:solidFill>
                  <a:prstDash val="solid"/>
                </a:ln>
                <a:solidFill>
                  <a:srgbClr val="D90505"/>
                </a:solidFill>
                <a:effectLst/>
              </a:rPr>
              <a:t>X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E991B4-5F36-9B1F-B143-BDC5FF255283}"/>
              </a:ext>
            </a:extLst>
          </p:cNvPr>
          <p:cNvSpPr txBox="1">
            <a:spLocks/>
          </p:cNvSpPr>
          <p:nvPr/>
        </p:nvSpPr>
        <p:spPr>
          <a:xfrm>
            <a:off x="5026623" y="2571750"/>
            <a:ext cx="3660300" cy="102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▪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▫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So what do we do?</a:t>
            </a:r>
          </a:p>
        </p:txBody>
      </p:sp>
    </p:spTree>
    <p:extLst>
      <p:ext uri="{BB962C8B-B14F-4D97-AF65-F5344CB8AC3E}">
        <p14:creationId xmlns:p14="http://schemas.microsoft.com/office/powerpoint/2010/main" val="11999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71D1C7-8B1A-63D1-2ADA-6024C596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051884" y="2635623"/>
            <a:ext cx="1220203" cy="1220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25C5AE-7958-0BD3-3815-6CD70323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38" y="2635623"/>
            <a:ext cx="1220203" cy="1220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B970-5233-1C26-988B-6C8A35AA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767275"/>
            <a:ext cx="7540800" cy="868349"/>
          </a:xfrm>
        </p:spPr>
        <p:txBody>
          <a:bodyPr/>
          <a:lstStyle/>
          <a:p>
            <a:pPr marL="50800" indent="0" algn="ctr">
              <a:lnSpc>
                <a:spcPct val="200000"/>
              </a:lnSpc>
              <a:buNone/>
            </a:pPr>
            <a:r>
              <a:rPr lang="en-US" sz="2000" dirty="0"/>
              <a:t>Make the non-normal look normal!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0A8A1ED-F493-EE6F-E62D-8D898E8B2404}"/>
              </a:ext>
            </a:extLst>
          </p:cNvPr>
          <p:cNvSpPr txBox="1">
            <a:spLocks/>
          </p:cNvSpPr>
          <p:nvPr/>
        </p:nvSpPr>
        <p:spPr>
          <a:xfrm>
            <a:off x="3492142" y="2635624"/>
            <a:ext cx="2559742" cy="86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 algn="ctr">
              <a:lnSpc>
                <a:spcPct val="200000"/>
              </a:lnSpc>
              <a:buFont typeface="Nixie One"/>
              <a:buNone/>
            </a:pPr>
            <a:r>
              <a:rPr lang="en-US" sz="2000" dirty="0"/>
              <a:t>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3885334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D111-1EE8-3220-A42B-10C9ABED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400" y="1767275"/>
            <a:ext cx="4143925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Transformation</a:t>
            </a:r>
          </a:p>
          <a:p>
            <a:r>
              <a:rPr lang="en-US" sz="2000" dirty="0"/>
              <a:t>Re-expression of the data in different units</a:t>
            </a:r>
          </a:p>
          <a:p>
            <a:r>
              <a:rPr lang="en-US" dirty="0"/>
              <a:t>Can provide more natural expressions of studied characteristics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066B3-9FDA-483F-E8C0-4CF37D9419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6325" y="1767275"/>
            <a:ext cx="3880598" cy="31587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How to know what’s the appropriate one?</a:t>
            </a:r>
          </a:p>
          <a:p>
            <a:r>
              <a:rPr lang="en-US" dirty="0"/>
              <a:t>Theoretical consideration</a:t>
            </a:r>
          </a:p>
          <a:p>
            <a:r>
              <a:rPr lang="en-US" dirty="0"/>
              <a:t>The data themselves</a:t>
            </a:r>
          </a:p>
          <a:p>
            <a:r>
              <a:rPr lang="en-US" dirty="0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34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Theoretical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D111-1EE8-3220-A42B-10C9ABED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400" y="1767275"/>
            <a:ext cx="4143925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Theoretically</a:t>
            </a:r>
          </a:p>
          <a:p>
            <a:r>
              <a:rPr lang="en-US" sz="2000" dirty="0"/>
              <a:t>(whole number/integer) data can be made </a:t>
            </a:r>
            <a:r>
              <a:rPr lang="en-US" sz="2000" i="1" dirty="0"/>
              <a:t>more </a:t>
            </a:r>
            <a:r>
              <a:rPr lang="en-US" sz="2000" dirty="0"/>
              <a:t>normal</a:t>
            </a:r>
          </a:p>
          <a:p>
            <a:pPr lvl="1"/>
            <a:r>
              <a:rPr lang="en-US" dirty="0"/>
              <a:t>Taking square roots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066B3-9FDA-483F-E8C0-4CF37D9419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6325" y="1767275"/>
            <a:ext cx="3880598" cy="31587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This is similar for:</a:t>
            </a:r>
          </a:p>
          <a:p>
            <a:r>
              <a:rPr lang="en-US" dirty="0"/>
              <a:t>Logit transform</a:t>
            </a:r>
          </a:p>
          <a:p>
            <a:pPr lvl="1"/>
            <a:r>
              <a:rPr lang="en-US" dirty="0"/>
              <a:t>Proportions</a:t>
            </a:r>
          </a:p>
          <a:p>
            <a:r>
              <a:rPr lang="en-US" dirty="0"/>
              <a:t>Fisher’s z-transform</a:t>
            </a:r>
          </a:p>
          <a:p>
            <a:pPr lvl="1"/>
            <a:r>
              <a:rPr lang="en-US" dirty="0"/>
              <a:t>Correlation coefficients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52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 to Near Normality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20275" y="1685214"/>
                <a:ext cx="3660300" cy="3158700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Original Scale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Counts: </a:t>
                </a:r>
                <a:r>
                  <a:rPr lang="en-US" b="1" dirty="0"/>
                  <a:t>y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Proportions: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Correlations: </a:t>
                </a:r>
                <a:r>
                  <a:rPr lang="en-US" b="1" dirty="0"/>
                  <a:t>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0275" y="1685214"/>
                <a:ext cx="3660300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685214"/>
                <a:ext cx="4159746" cy="31587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Transformed Scale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685214"/>
                <a:ext cx="4159746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Normality &amp; Techniques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True parent pop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𝒇𝒇𝒆𝒄𝒕𝒔</m:t>
                        </m:r>
                      </m:e>
                    </m:groupChr>
                  </m:oMath>
                </a14:m>
                <a:r>
                  <a:rPr lang="en-US" sz="2000" b="1" dirty="0"/>
                  <a:t> Quality of normality inference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If the true population doesn’t resemble MVN form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It will affect with our results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b="1" dirty="0">
                    <a:sym typeface="Symbol" panose="05050102010706020507" pitchFamily="18" charset="2"/>
                  </a:rPr>
                  <a:t> We have procedures to detect any moderate to extreme departures from normality</a:t>
                </a:r>
                <a:endParaRPr lang="en-US" sz="2000" b="1" dirty="0"/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07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62400" y="1767275"/>
                <a:ext cx="4143925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dirty="0"/>
                  <a:t>In many instances</a:t>
                </a:r>
              </a:p>
              <a:p>
                <a:pPr marL="393700" indent="-342900">
                  <a:lnSpc>
                    <a:spcPct val="150000"/>
                  </a:lnSpc>
                </a:pPr>
                <a:r>
                  <a:rPr lang="en-US" dirty="0"/>
                  <a:t>Choice of transformation to improve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to normal</a:t>
                </a:r>
              </a:p>
              <a:p>
                <a:pPr marL="850900" lvl="1" indent="-342900">
                  <a:lnSpc>
                    <a:spcPct val="150000"/>
                  </a:lnSpc>
                </a:pPr>
                <a:r>
                  <a:rPr lang="en-US" dirty="0"/>
                  <a:t>Not obvious</a:t>
                </a: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2400" y="1767275"/>
                <a:ext cx="4143925" cy="3158700"/>
              </a:xfrm>
              <a:blipFill>
                <a:blip r:embed="rId3"/>
                <a:stretch>
                  <a:fillRect l="-442" r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066B3-9FDA-483F-E8C0-4CF37D9419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6325" y="1767275"/>
            <a:ext cx="3880598" cy="315870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US" dirty="0"/>
              <a:t>Let the data suggest</a:t>
            </a:r>
          </a:p>
          <a:p>
            <a:pPr>
              <a:lnSpc>
                <a:spcPct val="150000"/>
              </a:lnSpc>
            </a:pPr>
            <a:r>
              <a:rPr lang="en-US" dirty="0"/>
              <a:t>Power transformations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Defined only for positive vars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5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62400" y="1767275"/>
                <a:ext cx="4143925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dirty="0"/>
                  <a:t>Let </a:t>
                </a:r>
              </a:p>
              <a:p>
                <a:pPr marL="393700" indent="-342900">
                  <a:lnSpc>
                    <a:spcPct val="150000"/>
                  </a:lnSpc>
                </a:pPr>
                <a:r>
                  <a:rPr lang="en-US" sz="2000" dirty="0"/>
                  <a:t>x = arbitrary observation</a:t>
                </a:r>
              </a:p>
              <a:p>
                <a:pPr marL="393700" indent="-342900">
                  <a:lnSpc>
                    <a:spcPct val="150000"/>
                  </a:lnSpc>
                </a:pPr>
                <a:r>
                  <a:rPr lang="en-US" dirty="0">
                    <a:sym typeface="Symbol" panose="05050102010706020507" pitchFamily="18" charset="2"/>
                  </a:rPr>
                  <a:t> = indexed parameter</a:t>
                </a:r>
              </a:p>
              <a:p>
                <a:pPr marL="85090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/>
              </a:p>
              <a:p>
                <a:pPr marL="393700" indent="-342900">
                  <a:lnSpc>
                    <a:spcPct val="150000"/>
                  </a:lnSpc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2400" y="1767275"/>
                <a:ext cx="4143925" cy="3158700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73066B3-9FDA-483F-E8C0-4CF37D941930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806325" y="1767275"/>
                <a:ext cx="3880598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dirty="0"/>
                  <a:t>When </a:t>
                </a:r>
                <a:r>
                  <a:rPr lang="en-US" dirty="0">
                    <a:sym typeface="Symbol" panose="05050102010706020507" pitchFamily="18" charset="2"/>
                  </a:rPr>
                  <a:t> =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solidFill>
                    <a:srgbClr val="DB6F2D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n-US" dirty="0">
                  <a:solidFill>
                    <a:srgbClr val="DB6F2D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73066B3-9FDA-483F-E8C0-4CF37D94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06325" y="1767275"/>
                <a:ext cx="3880598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9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D111-1EE8-3220-A42B-10C9ABED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600" y="1559425"/>
            <a:ext cx="8762400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dirty="0"/>
              <a:t>How to select a power transformation?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Look at marginal dot diagram or histogram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Decide whether large values have to be reduced or increased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Trial &amp; error calculations to see best improvement of mean’s symmetry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Examine final choice by Q-Q plot or other checks to see if our normal assumption is satisfactory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115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Transformations: Univariate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dirty="0"/>
                  <a:t>There is an analytical method to finding the best power transformation!</a:t>
                </a:r>
              </a:p>
              <a:p>
                <a:r>
                  <a:rPr lang="en-US" sz="1800" dirty="0"/>
                  <a:t>Box &amp; Cox consider this slightly modified family:</a:t>
                </a:r>
              </a:p>
              <a:p>
                <a:pPr marL="50800" indent="0">
                  <a:buNone/>
                </a:pPr>
                <a:endParaRPr lang="en-US" sz="1800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𝑙𝑛𝑥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Continuous in </a:t>
                </a:r>
                <a:r>
                  <a:rPr lang="en-US" sz="1800" dirty="0">
                    <a:sym typeface="Symbol" panose="05050102010706020507" pitchFamily="18" charset="2"/>
                  </a:rPr>
                  <a:t>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0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Transformations: Univariate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dirty="0"/>
                  <a:t>Box &amp; Cox solution: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Given the </a:t>
                </a:r>
                <a:r>
                  <a:rPr lang="en-US" sz="1800" dirty="0" err="1"/>
                  <a:t>obs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The choice of an appropriate </a:t>
                </a:r>
                <a:r>
                  <a:rPr lang="en-US" sz="1800" dirty="0">
                    <a:sym typeface="Symbol" panose="05050102010706020507" pitchFamily="18" charset="2"/>
                  </a:rPr>
                  <a:t> is the one that maximizes this expression:</a:t>
                </a:r>
              </a:p>
              <a:p>
                <a:pPr marL="508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𝜆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m:rPr>
                                  <m:brk m:alnAt="25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−1)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01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Transformations: Univariate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</p:spPr>
            <p:txBody>
              <a:bodyPr/>
              <a:lstStyle/>
              <a:p>
                <a:pPr marL="508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𝜆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DB6F2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DB6F2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sz="1800" i="1">
                                          <a:solidFill>
                                            <a:srgbClr val="DB6F2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 smtClean="0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DB6F2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+(</m:t>
                      </m:r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ym typeface="Symbol" panose="05050102010706020507" pitchFamily="18" charset="2"/>
                </a:endParaRPr>
              </a:p>
              <a:p>
                <a:pPr marL="508000" lvl="1" indent="0">
                  <a:buNone/>
                </a:pPr>
                <a:endParaRPr lang="en-US" sz="18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𝜆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sz="1800" dirty="0">
                    <a:sym typeface="Symbol" panose="05050102010706020507" pitchFamily="18" charset="2"/>
                  </a:rPr>
                  <a:t>Average of the transformed </a:t>
                </a:r>
                <a:r>
                  <a:rPr lang="en-US" sz="1800" dirty="0" err="1">
                    <a:sym typeface="Symbol" panose="05050102010706020507" pitchFamily="18" charset="2"/>
                  </a:rPr>
                  <a:t>obs</a:t>
                </a:r>
                <a:endParaRPr lang="en-US" sz="1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>
                    <a:solidFill>
                      <a:srgbClr val="DB6F2D"/>
                    </a:solidFill>
                    <a:sym typeface="Symbol" panose="05050102010706020507" pitchFamily="18" charset="2"/>
                  </a:rPr>
                  <a:t>Logarithm of normal likelihood function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sym typeface="Symbol" panose="05050102010706020507" pitchFamily="18" charset="2"/>
                  </a:rPr>
                  <a:t>After maximizing it w/ respect to the population mean and variance parameters</a:t>
                </a:r>
              </a:p>
              <a:p>
                <a:endParaRPr lang="en-US" sz="1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68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Transformations: Univariate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dirty="0">
                    <a:sym typeface="Symbol" panose="05050102010706020507" pitchFamily="18" charset="2"/>
                  </a:rPr>
                  <a:t>Statistician recommendation of fixing :</a:t>
                </a:r>
                <a:endParaRPr lang="en-US" sz="18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08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𝜆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=</m:t>
                                              </m:r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ym typeface="Symbol" panose="05050102010706020507" pitchFamily="18" charset="2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endParaRPr lang="en-US" sz="1800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sym typeface="Symbol" panose="05050102010706020507" pitchFamily="18" charset="2"/>
                  </a:rPr>
                  <a:t>Minimum of variance occurs at the same  that maximizes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08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Comment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dirty="0">
                    <a:sym typeface="Symbol" panose="05050102010706020507" pitchFamily="18" charset="2"/>
                  </a:rPr>
                  <a:t>Transformation obtained by maximizing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Symbol" panose="05050102010706020507" pitchFamily="18" charset="2"/>
                  </a:rPr>
                  <a:t> usually improves the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≈</m:t>
                    </m:r>
                  </m:oMath>
                </a14:m>
                <a:r>
                  <a:rPr lang="en-US" sz="1800" dirty="0">
                    <a:sym typeface="Symbol" panose="05050102010706020507" pitchFamily="18" charset="2"/>
                  </a:rPr>
                  <a:t> to normal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ym typeface="Symbol" panose="05050102010706020507" pitchFamily="18" charset="2"/>
                  </a:rPr>
                  <a:t>No guarantee that even best chosen  will produce a transformed dataset that adequately conforms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ym typeface="Symbol" panose="05050102010706020507" pitchFamily="18" charset="2"/>
                  </a:rPr>
                  <a:t>Always check if the data possibly violates the normality assumption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sym typeface="Symbol" panose="05050102010706020507" pitchFamily="18" charset="2"/>
                  </a:rPr>
                  <a:t>For any transformation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600" y="1559425"/>
                <a:ext cx="8762400" cy="33665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  <p:grpSp>
        <p:nvGrpSpPr>
          <p:cNvPr id="6" name="Google Shape;830;p48">
            <a:extLst>
              <a:ext uri="{FF2B5EF4-FFF2-40B4-BE49-F238E27FC236}">
                <a16:creationId xmlns:a16="http://schemas.microsoft.com/office/drawing/2014/main" id="{A7EF6453-9466-ED84-0DB9-79BD487DC730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7" name="Google Shape;831;p48">
              <a:extLst>
                <a:ext uri="{FF2B5EF4-FFF2-40B4-BE49-F238E27FC236}">
                  <a16:creationId xmlns:a16="http://schemas.microsoft.com/office/drawing/2014/main" id="{7E6BE94B-D1A3-554B-0E09-8B67F2917200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2;p48">
              <a:extLst>
                <a:ext uri="{FF2B5EF4-FFF2-40B4-BE49-F238E27FC236}">
                  <a16:creationId xmlns:a16="http://schemas.microsoft.com/office/drawing/2014/main" id="{076DB233-424B-380C-C67D-BA0D0B1B3966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3;p48">
              <a:extLst>
                <a:ext uri="{FF2B5EF4-FFF2-40B4-BE49-F238E27FC236}">
                  <a16:creationId xmlns:a16="http://schemas.microsoft.com/office/drawing/2014/main" id="{3FA76902-5ECF-29C7-8CDB-89411988E412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4;p48">
              <a:extLst>
                <a:ext uri="{FF2B5EF4-FFF2-40B4-BE49-F238E27FC236}">
                  <a16:creationId xmlns:a16="http://schemas.microsoft.com/office/drawing/2014/main" id="{1FB30D28-7D42-03BD-EBC7-C9EEF239F988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5;p48">
              <a:extLst>
                <a:ext uri="{FF2B5EF4-FFF2-40B4-BE49-F238E27FC236}">
                  <a16:creationId xmlns:a16="http://schemas.microsoft.com/office/drawing/2014/main" id="{2BE89104-E037-3486-DCC1-9422E8AAC931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619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Multivariate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D111-1EE8-3220-A42B-10C9ABED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01" y="1767275"/>
            <a:ext cx="3924000" cy="315870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dirty="0"/>
              <a:t>Power transformation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Must be selected </a:t>
            </a:r>
            <a:r>
              <a:rPr lang="en-US" sz="1800" dirty="0">
                <a:sym typeface="Symbol" panose="05050102010706020507" pitchFamily="18" charset="2"/>
              </a:rPr>
              <a:t> variables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ym typeface="Symbol" panose="05050102010706020507" pitchFamily="18" charset="2"/>
              </a:rPr>
              <a:t>Similar process with the univariate, but more complex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marL="5080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6EB4CDF-24F0-8B34-58DC-CCF6FECD0C9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442401" y="1767275"/>
                <a:ext cx="4600799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dirty="0"/>
                  <a:t>Notation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transformation for p measured characteristics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6EB4CDF-24F0-8B34-58DC-CCF6FECD0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442401" y="1767275"/>
                <a:ext cx="4600799" cy="3158700"/>
              </a:xfrm>
              <a:blipFill>
                <a:blip r:embed="rId3"/>
                <a:stretch>
                  <a:fillRect r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966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2800" y="1559425"/>
                <a:ext cx="815402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 smtClean="0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 smtClean="0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 smtClean="0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solidFill>
                                                <a:srgbClr val="DB6F2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acc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00" b="0" i="1" smtClean="0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rgbClr val="DB6F2D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rgbClr val="DB6F2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+(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−1)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Procedure</a:t>
                </a:r>
              </a:p>
              <a:p>
                <a:r>
                  <a:rPr lang="en-US" sz="1800" dirty="0"/>
                  <a:t>Making each marginal distribution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/>
                  <a:t>normal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n </a:t>
                </a:r>
                <a:r>
                  <a:rPr lang="en-US" sz="1800" dirty="0" err="1"/>
                  <a:t>obs</a:t>
                </a:r>
                <a:r>
                  <a:rPr lang="en-US" sz="1800" dirty="0"/>
                  <a:t> on kth var,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1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p>
                        </m:sSubSup>
                      </m:e>
                    </m:acc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1800" dirty="0"/>
                  <a:t> average of transformed vars</a:t>
                </a: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800" y="1559425"/>
                <a:ext cx="8154025" cy="3366550"/>
              </a:xfrm>
              <a:blipFill>
                <a:blip r:embed="rId3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59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Normality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998" y="1715805"/>
                <a:ext cx="8014926" cy="67914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Do the observations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appear to violate the normality assumption?</a:t>
                </a:r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998" y="1715805"/>
                <a:ext cx="8014926" cy="6791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71998" y="3039979"/>
                <a:ext cx="8014926" cy="1885996"/>
              </a:xfrm>
            </p:spPr>
            <p:txBody>
              <a:bodyPr/>
              <a:lstStyle/>
              <a:p>
                <a:pPr marL="565150" indent="-514350">
                  <a:buFont typeface="+mj-lt"/>
                  <a:buAutoNum type="arabicPeriod"/>
                </a:pPr>
                <a:r>
                  <a:rPr lang="en-US" sz="1800" b="1" dirty="0"/>
                  <a:t>Do the marginal distribution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/>
                  <a:t> appear to be normal? What about a few linear combos of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 sz="1800" b="1" dirty="0"/>
                  <a:t>Do the scatter plots of pairs of </a:t>
                </a:r>
                <a:r>
                  <a:rPr lang="en-US" sz="1800" b="1" dirty="0" err="1"/>
                  <a:t>obs</a:t>
                </a:r>
                <a:r>
                  <a:rPr lang="en-US" sz="1800" b="1" dirty="0"/>
                  <a:t> on different characteristics give the elliptical appearance expected from normal pops?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 sz="1800" b="1" dirty="0"/>
                  <a:t>Are there any outliers that should be checked for accuracy?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71998" y="3039979"/>
                <a:ext cx="8014926" cy="1885996"/>
              </a:xfrm>
              <a:blipFill>
                <a:blip r:embed="rId4"/>
                <a:stretch>
                  <a:fillRect l="-76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38;p39">
            <a:extLst>
              <a:ext uri="{FF2B5EF4-FFF2-40B4-BE49-F238E27FC236}">
                <a16:creationId xmlns:a16="http://schemas.microsoft.com/office/drawing/2014/main" id="{1C7D1EFA-DD48-D780-86C0-20F3EAE5F6F2}"/>
              </a:ext>
            </a:extLst>
          </p:cNvPr>
          <p:cNvSpPr/>
          <p:nvPr/>
        </p:nvSpPr>
        <p:spPr>
          <a:xfrm rot="5400000">
            <a:off x="4204034" y="2554755"/>
            <a:ext cx="735932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" name="Google Shape;438;p39">
            <a:extLst>
              <a:ext uri="{FF2B5EF4-FFF2-40B4-BE49-F238E27FC236}">
                <a16:creationId xmlns:a16="http://schemas.microsoft.com/office/drawing/2014/main" id="{7913B9F8-B6A2-B2AC-2EAC-83AA84BD50B5}"/>
              </a:ext>
            </a:extLst>
          </p:cNvPr>
          <p:cNvSpPr/>
          <p:nvPr/>
        </p:nvSpPr>
        <p:spPr>
          <a:xfrm rot="5400000">
            <a:off x="4276543" y="2616185"/>
            <a:ext cx="590914" cy="256674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33153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1201" y="1767275"/>
                <a:ext cx="2059200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sup>
                                        </m:sSub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sup>
                                        </m:sSub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sup>
                                    </m:sSub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CBD111-1EE8-3220-A42B-10C9ABED1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1201" y="1767275"/>
                <a:ext cx="2059200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91A2300-0162-E8E8-8CD1-F1AE7D0CF13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2570401" y="1767275"/>
                <a:ext cx="6116522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dirty="0"/>
                  <a:t>Jth transformed MV </a:t>
                </a:r>
                <a:r>
                  <a:rPr lang="en-US" dirty="0" err="1"/>
                  <a:t>obs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that individually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01600" indent="0">
                  <a:buNone/>
                </a:pPr>
                <a:r>
                  <a:rPr lang="en-US" dirty="0"/>
                  <a:t>Procedure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making each marginal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normal</a:t>
                </a:r>
              </a:p>
              <a:p>
                <a:r>
                  <a:rPr lang="en-US" dirty="0"/>
                  <a:t>Sufficient to ensure the joint distribution is normal in practical applications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91A2300-0162-E8E8-8CD1-F1AE7D0CF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570401" y="1767275"/>
                <a:ext cx="6116522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93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C1CB117B-E752-2C14-805B-CDBC3B3E9DE0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93612" y="2972582"/>
                <a:ext cx="8485850" cy="2170818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sample covariance matrix computed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10160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C1CB117B-E752-2C14-805B-CDBC3B3E9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93612" y="2972582"/>
                <a:ext cx="8485850" cy="21708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44A070B-A6DA-1122-B91E-726D1F7E1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612" y="1559425"/>
                <a:ext cx="8650388" cy="14131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Nixie One"/>
                  <a:buChar char="▪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Nixie One"/>
                  <a:buChar char="▫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Nixie One"/>
                  <a:buChar char="■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Nixie One"/>
                  <a:buChar char="●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Nixie One"/>
                  <a:buChar char="○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Nixie One"/>
                  <a:buChar char="■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Nixie One"/>
                  <a:buChar char="●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Nixie One"/>
                  <a:buChar char="○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000"/>
                  <a:buFont typeface="Nixie One"/>
                  <a:buChar char="■"/>
                  <a:defRPr sz="2000" b="0" i="0" u="none" strike="noStrike" cap="none">
                    <a:solidFill>
                      <a:schemeClr val="accent1"/>
                    </a:solidFill>
                    <a:latin typeface="Nixie One"/>
                    <a:ea typeface="Nixie One"/>
                    <a:cs typeface="Nixie One"/>
                    <a:sym typeface="Nixie One"/>
                  </a:defRPr>
                </a:lvl9pPr>
              </a:lstStyle>
              <a:p>
                <a:pPr marL="1016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/>
                  <a:t> can also be used to iterate towards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Collectively maximizes </a:t>
                </a:r>
                <a:r>
                  <a:rPr lang="en-US" sz="1800" dirty="0">
                    <a:sym typeface="Symbol" panose="05050102010706020507" pitchFamily="18" charset="2"/>
                  </a:rPr>
                  <a:t>the function below</a:t>
                </a:r>
              </a:p>
              <a:p>
                <a:pPr marL="10160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44A070B-A6DA-1122-B91E-726D1F7E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2" y="1559425"/>
                <a:ext cx="8650388" cy="141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97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1B13-E5DD-3EB2-F70A-13B795D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Transformations: Multivariate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D95FB9-7BF2-BFB0-F2A8-1335E88467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52800" y="1767275"/>
                <a:ext cx="4168800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Maximize kth univariate likelihood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Easier to select appropriate transformations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D95FB9-7BF2-BFB0-F2A8-1335E8846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52800" y="1767275"/>
                <a:ext cx="4168800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67DB3E1F-0AC7-305C-FC1A-D22E7270B6F3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99924" y="1767275"/>
                <a:ext cx="4452876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Maximize a MV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Difficult to select appropriate transformations</a:t>
                </a:r>
              </a:p>
              <a:p>
                <a:r>
                  <a:rPr lang="en-US" sz="1800" dirty="0"/>
                  <a:t>Unlikely to yield remarkably better results</a:t>
                </a:r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67DB3E1F-0AC7-305C-FC1A-D22E7270B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99924" y="1767275"/>
                <a:ext cx="4452876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0FFA-31BE-0D3B-41A1-ED41C3FCB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AA876F-C105-0A43-D314-AB4C8A5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925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If…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B970-5233-1C26-988B-6C8A35AA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621" y="1767275"/>
            <a:ext cx="3280611" cy="315870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US" sz="18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Large negative values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Single long tail</a:t>
            </a:r>
          </a:p>
          <a:p>
            <a:pPr marL="101600" indent="0">
              <a:lnSpc>
                <a:spcPct val="150000"/>
              </a:lnSpc>
              <a:buNone/>
            </a:pPr>
            <a:endParaRPr 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898232" y="1559425"/>
                <a:ext cx="4833514" cy="3376124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800" dirty="0">
                    <a:latin typeface="Nixie One" panose="020B0604020202020204" charset="0"/>
                  </a:rPr>
                  <a:t>General Transformation:</a:t>
                </a:r>
              </a:p>
              <a:p>
                <a:pPr marL="10160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≠2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fun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898232" y="1559425"/>
                <a:ext cx="4833514" cy="3376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042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E000C8-191C-57D5-E8A2-621CD7F2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770021"/>
            <a:ext cx="8525008" cy="3569368"/>
          </a:xfrm>
        </p:spPr>
        <p:txBody>
          <a:bodyPr/>
          <a:lstStyle/>
          <a:p>
            <a:pPr marL="10160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Nixie One" panose="020B0604020202020204" charset="0"/>
              </a:rPr>
              <a:t>In Section 4.8, the authors explain that even if the assumption of normality is rejected, we still have the option of transforming the data to make it more "normal-looking." "Normal-theory analyses can then be carried out with the suitably transformed data." They suggest that "power transformations" are often a useful tool for this.</a:t>
            </a:r>
            <a:br>
              <a:rPr lang="en-US" sz="1800" dirty="0">
                <a:solidFill>
                  <a:schemeClr val="bg1"/>
                </a:solidFill>
                <a:latin typeface="Nixie One" panose="020B0604020202020204" charset="0"/>
              </a:rPr>
            </a:br>
            <a:br>
              <a:rPr lang="en-US" sz="1800" dirty="0">
                <a:solidFill>
                  <a:schemeClr val="bg1"/>
                </a:solidFill>
                <a:latin typeface="Nixie One" panose="020B0604020202020204" charset="0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Nixie One" panose="020B0604020202020204" charset="0"/>
              </a:rPr>
              <a:t>Are there situations in practice where a power transformation is a bad idea (leads to misleading results), even if it makes normal-theory analyses possible? Or should we not worry about this?</a:t>
            </a:r>
            <a:endParaRPr lang="en-US" sz="1800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9E28A-3BEB-A23A-F43C-B5CD72430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3660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28D-87AD-4883-06FD-0DBA28F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 Bad?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8F43-07D0-7684-F46C-99957EB2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dirty="0"/>
              <a:t>Should we worry about transformation in general?</a:t>
            </a:r>
          </a:p>
          <a:p>
            <a:pPr marL="50800" indent="0">
              <a:buNone/>
            </a:pP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692429-0F37-FF7C-9C1A-6B5E46E4E8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000" dirty="0"/>
              <a:t>In real life</a:t>
            </a:r>
          </a:p>
          <a:p>
            <a:r>
              <a:rPr lang="en-US" sz="2000" dirty="0"/>
              <a:t>Numerous data don’t hold normality assumption</a:t>
            </a:r>
          </a:p>
          <a:p>
            <a:pPr marL="101600" indent="0">
              <a:buNone/>
            </a:pPr>
            <a:r>
              <a:rPr lang="en-US" dirty="0"/>
              <a:t>Transformation</a:t>
            </a:r>
          </a:p>
          <a:p>
            <a:r>
              <a:rPr lang="en-US" dirty="0"/>
              <a:t>Easier to apply procedures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770A-6FD8-C5AE-3055-5F6A588B0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454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28D-87AD-4883-06FD-0DBA28F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 Bad?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8F43-07D0-7684-F46C-99957EB2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600" y="1559425"/>
            <a:ext cx="8510400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600" dirty="0"/>
              <a:t>Transformation errors can occur if: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Transformation tool/framework can’t correctly apply the desired procedures &amp; rules to extracted info from unstructured data source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Audio file containing speech/music/noise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Failed text conversion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Generate incomplete/incorrect output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source is ambiguous, complex, or context-dependent</a:t>
            </a:r>
          </a:p>
          <a:p>
            <a:pPr marL="393700" indent="-342900">
              <a:lnSpc>
                <a:spcPct val="150000"/>
              </a:lnSpc>
            </a:pPr>
            <a:endParaRPr lang="en-US" sz="2000" dirty="0"/>
          </a:p>
          <a:p>
            <a:pPr marL="508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770A-6FD8-C5AE-3055-5F6A588B0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00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28D-87AD-4883-06FD-0DBA28F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Transformation Bad?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8F43-07D0-7684-F46C-99957EB2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846" y="1559425"/>
            <a:ext cx="7846154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dirty="0"/>
              <a:t>So, transform at your own risk!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Highly dependent of what you’re investigating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a sample to test if transformation is necessary</a:t>
            </a:r>
          </a:p>
          <a:p>
            <a:pPr marL="393700" indent="-342900">
              <a:lnSpc>
                <a:spcPct val="150000"/>
              </a:lnSpc>
            </a:pPr>
            <a:endParaRPr lang="en-US" sz="2000" dirty="0"/>
          </a:p>
          <a:p>
            <a:pPr marL="508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770A-6FD8-C5AE-3055-5F6A588B0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6076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457200" y="201000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References</a:t>
            </a:r>
            <a:endParaRPr lang="en-US" sz="1600" dirty="0"/>
          </a:p>
          <a:p>
            <a:pPr marL="0" indent="0">
              <a:buNone/>
            </a:pPr>
            <a:endParaRPr sz="2000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1;p36">
            <a:extLst>
              <a:ext uri="{FF2B5EF4-FFF2-40B4-BE49-F238E27FC236}">
                <a16:creationId xmlns:a16="http://schemas.microsoft.com/office/drawing/2014/main" id="{EEA044FD-3181-600D-3887-3852775ABF77}"/>
              </a:ext>
            </a:extLst>
          </p:cNvPr>
          <p:cNvSpPr txBox="1">
            <a:spLocks/>
          </p:cNvSpPr>
          <p:nvPr/>
        </p:nvSpPr>
        <p:spPr>
          <a:xfrm>
            <a:off x="533002" y="720600"/>
            <a:ext cx="8202731" cy="4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None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 algn="l"/>
            <a:r>
              <a:rPr lang="en-US" sz="1600" b="1" dirty="0"/>
              <a:t>Geometry of MVN Distribution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hlinkClick r:id="rId3"/>
              </a:rPr>
              <a:t>https://online.stat.psu.edu/stat505/lesson/4/4.6</a:t>
            </a:r>
            <a:endParaRPr lang="en-US" sz="1600" b="1" dirty="0"/>
          </a:p>
          <a:p>
            <a:pPr marL="0" indent="0" algn="l"/>
            <a:r>
              <a:rPr lang="en-US" sz="1600" b="1" dirty="0"/>
              <a:t>Shapiro-Wilk Test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hlinkClick r:id="rId4"/>
              </a:rPr>
              <a:t>https://builtin.com/data-science/shapiro-wilk-test</a:t>
            </a:r>
            <a:endParaRPr lang="en-US" sz="1600" b="1" dirty="0"/>
          </a:p>
          <a:p>
            <a:pPr marL="0" indent="0" algn="l"/>
            <a:r>
              <a:rPr lang="en-US" sz="1600" b="1" dirty="0"/>
              <a:t>Transformation Errors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dirty="0">
                <a:hlinkClick r:id="rId5"/>
              </a:rPr>
              <a:t>https://www.linkedin.com/advice/3/what-most-common-data-transformation-errors-when-4jche</a:t>
            </a:r>
            <a:endParaRPr lang="en-US" sz="1600" b="1" dirty="0"/>
          </a:p>
          <a:p>
            <a:pPr marL="0" indent="0" algn="l"/>
            <a:r>
              <a:rPr lang="en-US" sz="1600" b="1" dirty="0"/>
              <a:t>Understanding Q-Q plots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dirty="0">
                <a:hlinkClick r:id="rId6"/>
              </a:rPr>
              <a:t>https://library.virginia.edu/data/articles/understanding-q-q-plots#:~:text=The%20QQ%20plot%2C%20or%20quantile,as%20a%20normal%20or%20exponential</a:t>
            </a:r>
            <a:endParaRPr lang="en-US" sz="1600" dirty="0"/>
          </a:p>
          <a:p>
            <a:pPr marL="0" indent="0" algn="l"/>
            <a:r>
              <a:rPr lang="en-US" sz="1600" b="1" dirty="0"/>
              <a:t>Visualizing the Multivariate Normal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dirty="0">
                <a:hlinkClick r:id="rId7"/>
              </a:rPr>
              <a:t>http://www2.stat.duke.edu/~rcs46/lectures_2015/02-multivar2/02-multivar2.pdf</a:t>
            </a:r>
            <a:endParaRPr lang="en-US" sz="1600" dirty="0"/>
          </a:p>
          <a:p>
            <a:pPr marL="0" indent="0"/>
            <a:endParaRPr lang="en-US" sz="1600" dirty="0"/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~Fin~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lingering questions?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Normality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17621" y="1767275"/>
                <a:ext cx="8069303" cy="315870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Based on properties of norm distributions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All linear combos of norm vars are normal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b="1" dirty="0"/>
                  <a:t>If X &amp; Y are independent standard norm </a:t>
                </a:r>
                <a:r>
                  <a:rPr lang="en-US" sz="1800" b="1" dirty="0" err="1"/>
                  <a:t>rvs</a:t>
                </a:r>
                <a:endParaRPr lang="en-US" sz="1800" b="1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𝒂𝑿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𝒃𝒀</m:t>
                    </m:r>
                  </m:oMath>
                </a14:m>
                <a:r>
                  <a:rPr lang="en-US" sz="1800" b="1" dirty="0"/>
                  <a:t> is also normally distributed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1800" b="1" dirty="0"/>
                  <a:t>Linear combos of the components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/>
                  <a:t> are normally distributed (Ch 4.2)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17621" y="1767275"/>
                <a:ext cx="8069303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9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Normality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1951B735-3239-BA74-B1AE-F4619FB01D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998" y="3097312"/>
                <a:ext cx="3660300" cy="1948783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600" b="1" dirty="0"/>
                  <a:t>Constant probability density contour  = </a:t>
                </a:r>
              </a:p>
              <a:p>
                <a:pPr marL="10160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𝒂𝒍𝒍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b="1" dirty="0"/>
                  <a:t> = surface of an ellipsoid centered at </a:t>
                </a:r>
                <a:r>
                  <a:rPr lang="en-US" sz="1600" b="1" dirty="0">
                    <a:sym typeface="Symbol" panose="05050102010706020507" pitchFamily="18" charset="2"/>
                  </a:rPr>
                  <a:t></a:t>
                </a:r>
                <a:endParaRPr lang="en-US" sz="1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1951B735-3239-BA74-B1AE-F4619FB0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998" y="3097312"/>
                <a:ext cx="3660300" cy="1948783"/>
              </a:xfrm>
              <a:blipFill>
                <a:blip r:embed="rId3"/>
                <a:stretch>
                  <a:fillRect r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004F7D-67DF-72B5-12A4-7D7FC171B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1998" y="1763905"/>
            <a:ext cx="3660300" cy="1498016"/>
          </a:xfrm>
        </p:spPr>
        <p:txBody>
          <a:bodyPr/>
          <a:lstStyle/>
          <a:p>
            <a:pPr marL="101600" indent="0">
              <a:buNone/>
            </a:pPr>
            <a:r>
              <a:rPr lang="en-US" sz="1600" b="1" dirty="0"/>
              <a:t>Based on properties of norm distributions</a:t>
            </a:r>
          </a:p>
          <a:p>
            <a:r>
              <a:rPr lang="en-US" sz="1600" b="1" dirty="0"/>
              <a:t>Contours of MVN density are ellipsoids (Ch 4.2)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41539DD-ED44-C749-E33D-D27B3EF19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13225"/>
            <a:ext cx="4554921" cy="37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0031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</TotalTime>
  <Words>3453</Words>
  <Application>Microsoft Office PowerPoint</Application>
  <PresentationFormat>On-screen Show (16:9)</PresentationFormat>
  <Paragraphs>808</Paragraphs>
  <Slides>79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Nixie One</vt:lpstr>
      <vt:lpstr>Roboto Light</vt:lpstr>
      <vt:lpstr>Roboto Slab</vt:lpstr>
      <vt:lpstr>Wingdings</vt:lpstr>
      <vt:lpstr>Impact</vt:lpstr>
      <vt:lpstr>Cambria Math</vt:lpstr>
      <vt:lpstr>Arial</vt:lpstr>
      <vt:lpstr>Symbol</vt:lpstr>
      <vt:lpstr>Georgia</vt:lpstr>
      <vt:lpstr>Warwick template</vt:lpstr>
      <vt:lpstr>Chapter 4: Multivariate Normal Distribution</vt:lpstr>
      <vt:lpstr>Overview</vt:lpstr>
      <vt:lpstr>Objectives</vt:lpstr>
      <vt:lpstr>Assessing the Assumption of Normality</vt:lpstr>
      <vt:lpstr>Normality &amp; Techniques </vt:lpstr>
      <vt:lpstr>Normality &amp; Techniques </vt:lpstr>
      <vt:lpstr>Normality Questions</vt:lpstr>
      <vt:lpstr>Normality Questions</vt:lpstr>
      <vt:lpstr>Normality Questions</vt:lpstr>
      <vt:lpstr>Heads Up</vt:lpstr>
      <vt:lpstr>Univariate Evaluation </vt:lpstr>
      <vt:lpstr>Univariate Evaluation </vt:lpstr>
      <vt:lpstr>Univariate Evaluation</vt:lpstr>
      <vt:lpstr>PowerPoint Presentation</vt:lpstr>
      <vt:lpstr>Univariate Evaluation</vt:lpstr>
      <vt:lpstr>Univariate Evaluation: QQ plot</vt:lpstr>
      <vt:lpstr>Univariate Evaluation: QQ plot</vt:lpstr>
      <vt:lpstr>Univariate Evaluation: QQ plot</vt:lpstr>
      <vt:lpstr>Univariate Evaluation: Histogram</vt:lpstr>
      <vt:lpstr>PowerPoint Presentation</vt:lpstr>
      <vt:lpstr>Univariate Evaluation: Histogram</vt:lpstr>
      <vt:lpstr>PowerPoint Presentation</vt:lpstr>
      <vt:lpstr>Univariate Evaluation: r_Q</vt:lpstr>
      <vt:lpstr>PowerPoint Presentation</vt:lpstr>
      <vt:lpstr>Univariate Evaluation: Example 4.11</vt:lpstr>
      <vt:lpstr>Univariate Evaluation: r_Q</vt:lpstr>
      <vt:lpstr>Correlation Note</vt:lpstr>
      <vt:lpstr>Linear Combos</vt:lpstr>
      <vt:lpstr>Bivariate Evaluation</vt:lpstr>
      <vt:lpstr>PowerPoint Presentation</vt:lpstr>
      <vt:lpstr>Bivariate Evaluation</vt:lpstr>
      <vt:lpstr>PowerPoint Presentation</vt:lpstr>
      <vt:lpstr>PowerPoint Presentation</vt:lpstr>
      <vt:lpstr>Example 4.12</vt:lpstr>
      <vt:lpstr>Example 4.12</vt:lpstr>
      <vt:lpstr>Example 4.12</vt:lpstr>
      <vt:lpstr>Bivariate Evaluation</vt:lpstr>
      <vt:lpstr>Bivariate Evaluation</vt:lpstr>
      <vt:lpstr>MVN Evaluation</vt:lpstr>
      <vt:lpstr>Detecting Outliers &amp; Cleaning Data</vt:lpstr>
      <vt:lpstr>Definition </vt:lpstr>
      <vt:lpstr>Heads Up</vt:lpstr>
      <vt:lpstr>Outlier</vt:lpstr>
      <vt:lpstr>PowerPoint Presentation</vt:lpstr>
      <vt:lpstr>PowerPoint Presentation</vt:lpstr>
      <vt:lpstr>PowerPoint Presentation</vt:lpstr>
      <vt:lpstr>PowerPoint Presentation</vt:lpstr>
      <vt:lpstr>Steps for Detecting Outliers</vt:lpstr>
      <vt:lpstr>Steps for Detecting Outliers</vt:lpstr>
      <vt:lpstr>Steps for Detecting Outliers</vt:lpstr>
      <vt:lpstr>Steps for Detecting Outliers</vt:lpstr>
      <vt:lpstr>What to do with Outliers?</vt:lpstr>
      <vt:lpstr>Transformations to Near Normality</vt:lpstr>
      <vt:lpstr>PowerPoint Presentation</vt:lpstr>
      <vt:lpstr>Option 1</vt:lpstr>
      <vt:lpstr>Option 2</vt:lpstr>
      <vt:lpstr>Transformations</vt:lpstr>
      <vt:lpstr>Transformations: Theoretical</vt:lpstr>
      <vt:lpstr>Helpful Transformations to Near Normality</vt:lpstr>
      <vt:lpstr>Transformations: Data</vt:lpstr>
      <vt:lpstr>Transformations: Data</vt:lpstr>
      <vt:lpstr>Transformations: Data</vt:lpstr>
      <vt:lpstr>Transformations: Univariate</vt:lpstr>
      <vt:lpstr>Transformations: Univariate</vt:lpstr>
      <vt:lpstr>Transformations: Univariate</vt:lpstr>
      <vt:lpstr>Transformations: Univariate</vt:lpstr>
      <vt:lpstr>Comment</vt:lpstr>
      <vt:lpstr>Transformations: Multivariate</vt:lpstr>
      <vt:lpstr>Transformations: Multivariate</vt:lpstr>
      <vt:lpstr>Transformations: Multivariate</vt:lpstr>
      <vt:lpstr>Transformations: Multivariate</vt:lpstr>
      <vt:lpstr>Transformations: Multivariate</vt:lpstr>
      <vt:lpstr>What If…</vt:lpstr>
      <vt:lpstr>PowerPoint Presentation</vt:lpstr>
      <vt:lpstr>Transformation Bad?</vt:lpstr>
      <vt:lpstr>Transformation Bad?</vt:lpstr>
      <vt:lpstr>Transformation Bad?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Multivariate Normal Distribution</dc:title>
  <dc:creator>Gabrielle Salamanca</dc:creator>
  <cp:lastModifiedBy>Gabrielle Salamanca</cp:lastModifiedBy>
  <cp:revision>47</cp:revision>
  <dcterms:modified xsi:type="dcterms:W3CDTF">2024-03-22T19:24:03Z</dcterms:modified>
</cp:coreProperties>
</file>