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9"/>
  </p:notesMasterIdLst>
  <p:sldIdLst>
    <p:sldId id="256" r:id="rId2"/>
    <p:sldId id="295" r:id="rId3"/>
    <p:sldId id="259" r:id="rId4"/>
    <p:sldId id="369" r:id="rId5"/>
    <p:sldId id="368" r:id="rId6"/>
    <p:sldId id="370" r:id="rId7"/>
    <p:sldId id="304" r:id="rId8"/>
    <p:sldId id="371" r:id="rId9"/>
    <p:sldId id="373" r:id="rId10"/>
    <p:sldId id="360" r:id="rId11"/>
    <p:sldId id="361" r:id="rId12"/>
    <p:sldId id="372" r:id="rId13"/>
    <p:sldId id="374" r:id="rId14"/>
    <p:sldId id="375" r:id="rId15"/>
    <p:sldId id="362" r:id="rId16"/>
    <p:sldId id="377" r:id="rId17"/>
    <p:sldId id="378" r:id="rId18"/>
    <p:sldId id="379" r:id="rId19"/>
    <p:sldId id="376" r:id="rId20"/>
    <p:sldId id="318" r:id="rId21"/>
    <p:sldId id="296" r:id="rId22"/>
    <p:sldId id="384" r:id="rId23"/>
    <p:sldId id="385" r:id="rId24"/>
    <p:sldId id="381" r:id="rId25"/>
    <p:sldId id="386" r:id="rId26"/>
    <p:sldId id="387" r:id="rId27"/>
    <p:sldId id="388" r:id="rId28"/>
    <p:sldId id="391" r:id="rId29"/>
    <p:sldId id="392" r:id="rId30"/>
    <p:sldId id="393" r:id="rId31"/>
    <p:sldId id="397" r:id="rId32"/>
    <p:sldId id="398" r:id="rId33"/>
    <p:sldId id="394" r:id="rId34"/>
    <p:sldId id="399" r:id="rId35"/>
    <p:sldId id="395" r:id="rId36"/>
    <p:sldId id="400" r:id="rId37"/>
    <p:sldId id="401" r:id="rId38"/>
    <p:sldId id="402" r:id="rId39"/>
    <p:sldId id="382" r:id="rId40"/>
    <p:sldId id="404" r:id="rId41"/>
    <p:sldId id="403" r:id="rId42"/>
    <p:sldId id="405" r:id="rId43"/>
    <p:sldId id="406" r:id="rId44"/>
    <p:sldId id="383" r:id="rId45"/>
    <p:sldId id="408" r:id="rId46"/>
    <p:sldId id="407" r:id="rId47"/>
    <p:sldId id="412" r:id="rId48"/>
    <p:sldId id="414" r:id="rId49"/>
    <p:sldId id="413" r:id="rId50"/>
    <p:sldId id="415" r:id="rId51"/>
    <p:sldId id="410" r:id="rId52"/>
    <p:sldId id="416" r:id="rId53"/>
    <p:sldId id="409" r:id="rId54"/>
    <p:sldId id="417" r:id="rId55"/>
    <p:sldId id="297" r:id="rId56"/>
    <p:sldId id="363" r:id="rId57"/>
    <p:sldId id="418" r:id="rId58"/>
    <p:sldId id="420" r:id="rId59"/>
    <p:sldId id="419" r:id="rId60"/>
    <p:sldId id="421" r:id="rId61"/>
    <p:sldId id="423" r:id="rId62"/>
    <p:sldId id="424" r:id="rId63"/>
    <p:sldId id="425" r:id="rId64"/>
    <p:sldId id="443" r:id="rId65"/>
    <p:sldId id="365" r:id="rId66"/>
    <p:sldId id="364" r:id="rId67"/>
    <p:sldId id="422" r:id="rId68"/>
    <p:sldId id="426" r:id="rId69"/>
    <p:sldId id="430" r:id="rId70"/>
    <p:sldId id="431" r:id="rId71"/>
    <p:sldId id="427" r:id="rId72"/>
    <p:sldId id="428" r:id="rId73"/>
    <p:sldId id="366" r:id="rId74"/>
    <p:sldId id="432" r:id="rId75"/>
    <p:sldId id="433" r:id="rId76"/>
    <p:sldId id="367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279" r:id="rId87"/>
    <p:sldId id="278" r:id="rId8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0"/>
    </p:embeddedFont>
    <p:embeddedFont>
      <p:font typeface="Georgia" panose="02040502050405020303" pitchFamily="18" charset="0"/>
      <p:regular r:id="rId91"/>
      <p:bold r:id="rId92"/>
      <p:italic r:id="rId93"/>
      <p:boldItalic r:id="rId94"/>
    </p:embeddedFont>
    <p:embeddedFont>
      <p:font typeface="Nixie One" panose="020B0604020202020204" charset="0"/>
      <p:regular r:id="rId95"/>
    </p:embeddedFont>
    <p:embeddedFont>
      <p:font typeface="Roboto Light" panose="02000000000000000000" pitchFamily="2" charset="0"/>
      <p:regular r:id="rId96"/>
    </p:embeddedFont>
    <p:embeddedFont>
      <p:font typeface="Roboto Slab" pitchFamily="2" charset="0"/>
      <p:regular r:id="rId97"/>
      <p:bold r:id="rId9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F2D"/>
    <a:srgbClr val="F79607"/>
    <a:srgbClr val="FEBB00"/>
    <a:srgbClr val="7E0000"/>
    <a:srgbClr val="D9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84" autoAdjust="0"/>
  </p:normalViewPr>
  <p:slideViewPr>
    <p:cSldViewPr snapToGrid="0">
      <p:cViewPr varScale="1">
        <p:scale>
          <a:sx n="133" d="100"/>
          <a:sy n="133" d="100"/>
        </p:scale>
        <p:origin x="9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387915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168605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51288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2040528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8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38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 = coefficient</a:t>
            </a:r>
          </a:p>
          <a:p>
            <a:r>
              <a:rPr lang="en-US" dirty="0"/>
              <a:t>Y = response/dependent</a:t>
            </a:r>
          </a:p>
          <a:p>
            <a:r>
              <a:rPr lang="en-US" dirty="0"/>
              <a:t>Z = independent var (replacing X)</a:t>
            </a:r>
          </a:p>
        </p:txBody>
      </p:sp>
    </p:spTree>
    <p:extLst>
      <p:ext uri="{BB962C8B-B14F-4D97-AF65-F5344CB8AC3E}">
        <p14:creationId xmlns:p14="http://schemas.microsoft.com/office/powerpoint/2010/main" val="374341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397995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22049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296233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354275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384532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127985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online.stat.psu.edu/stat501/lesson/4/4.3" TargetMode="Externa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originlab.com/doc/Origin-Help/Residual-Plot-Analysi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hyperlink" Target="https://www.originlab.com/doc/Origin-Help/Residual-Plot-Analysi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online.stat.psu.edu/stat501/lesson/4/4.3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online.stat.psu.edu/stat501/lesson/4/4.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riginlab.com/doc/Origin-Help/Residual-Plot-Analysi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tatology.org/durbin-watson-test-r/" TargetMode="Externa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sthda.com/english/articles/37-model-selection-essentials-in-r/155-best-subsets-regression-essentials-in-r/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scribbr.com/statistics/akaike-information-criterion/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bookdown.org/egarpor/PM-UC3M/lm-iii-mult.html" TargetMode="Externa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9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16/12/manova-test-statistics-with-r/" TargetMode="Externa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virginia.edu/data/articles/getting-started-with-multivariate-multiple-regression" TargetMode="External"/><Relationship Id="rId3" Type="http://schemas.openxmlformats.org/officeDocument/2006/relationships/hyperlink" Target="https://www.britannica.com/science/estimated-regression-equation" TargetMode="External"/><Relationship Id="rId7" Type="http://schemas.openxmlformats.org/officeDocument/2006/relationships/hyperlink" Target="https://www.sjsu.edu/faculty/guangliang.chen/Math261a/Ch6slides-leverage-influence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tatology.org/durbin-watson-test-r/" TargetMode="External"/><Relationship Id="rId5" Type="http://schemas.openxmlformats.org/officeDocument/2006/relationships/hyperlink" Target="https://corporatefinanceinstitute.com/resources/data-science/autocorrelation/" TargetMode="External"/><Relationship Id="rId4" Type="http://schemas.openxmlformats.org/officeDocument/2006/relationships/hyperlink" Target="https://isip.piconepress.com/courses/temple/ece_3522/lectures/current/lecture_23.pdf" TargetMode="External"/><Relationship Id="rId9" Type="http://schemas.openxmlformats.org/officeDocument/2006/relationships/hyperlink" Target="http://sellsidehandbook.com/2018/12/03/multivariate-regression-and-interpreting-regression-results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371276" y="867971"/>
            <a:ext cx="6401435" cy="2355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7:</a:t>
            </a:r>
            <a:br>
              <a:rPr lang="en" dirty="0"/>
            </a:br>
            <a:r>
              <a:rPr lang="en" dirty="0"/>
              <a:t>Multivariate Normal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/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8C15C2A3-BD8C-0672-5BAE-278D21F375D2}"/>
              </a:ext>
            </a:extLst>
          </p:cNvPr>
          <p:cNvSpPr txBox="1">
            <a:spLocks/>
          </p:cNvSpPr>
          <p:nvPr/>
        </p:nvSpPr>
        <p:spPr>
          <a:xfrm>
            <a:off x="1741184" y="3470545"/>
            <a:ext cx="5661621" cy="7386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Applied Multivariate Statistical Analysis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6th edition by Johnson &amp; Wichern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87CBF8-8570-F223-2B33-293221942357}"/>
              </a:ext>
            </a:extLst>
          </p:cNvPr>
          <p:cNvSpPr txBox="1">
            <a:spLocks/>
          </p:cNvSpPr>
          <p:nvPr/>
        </p:nvSpPr>
        <p:spPr>
          <a:xfrm>
            <a:off x="3074889" y="4593634"/>
            <a:ext cx="2994215" cy="55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Gabrielle Salamanca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8" y="1559425"/>
                <a:ext cx="4349248" cy="336655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800" b="1" dirty="0">
                    <a:latin typeface="Nixie One" panose="020B0604020202020204" charset="0"/>
                    <a:ea typeface="Roboto Slab" pitchFamily="2" charset="0"/>
                  </a:rPr>
                  <a:t>Under general linear regression model in (7-3), the least squares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𝒁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)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𝒁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𝒀</m:t>
                    </m:r>
                  </m:oMath>
                </a14:m>
                <a:r>
                  <a:rPr lang="en-US" sz="1800" b="1" dirty="0"/>
                  <a:t> has</a:t>
                </a:r>
              </a:p>
              <a:p>
                <a:pPr marL="444500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444500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1" i="1" dirty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8" y="1559425"/>
                <a:ext cx="4349248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CBA32CB4-5FFE-75C4-B404-FC522A5D8313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559425"/>
                <a:ext cx="4572000" cy="336655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1800" b="1" dirty="0"/>
                  <a:t>Residuals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</m:oMath>
                </a14:m>
                <a:r>
                  <a:rPr lang="en-US" sz="1800" b="1" dirty="0"/>
                  <a:t> have properties: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DB6F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DB6F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DB6F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CBA32CB4-5FFE-75C4-B404-FC522A5D8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559425"/>
                <a:ext cx="4572000" cy="33665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9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950" y="1559425"/>
                <a:ext cx="8197875" cy="336655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800" b="1" u="sng" dirty="0">
                    <a:latin typeface="Nixie One" panose="020B0604020202020204" charset="0"/>
                    <a:ea typeface="Roboto Slab" pitchFamily="2" charset="0"/>
                  </a:rPr>
                  <a:t>Gauss’ Least Squares Theorem</a:t>
                </a:r>
                <a:endParaRPr lang="en-US" sz="1800" b="1" u="sng" dirty="0">
                  <a:latin typeface="Nixie One" panose="020B0604020202020204" charset="0"/>
                </a:endParaRPr>
              </a:p>
              <a:p>
                <a:pPr marL="50800" indent="0">
                  <a:buNone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1800" b="1" dirty="0"/>
                  <a:t>, 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b="1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1" dirty="0"/>
                  <a:t> and Z has full rank (r+1). For any c, the estimator 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</a:p>
              <a:p>
                <a:pPr marL="50800" indent="0">
                  <a:buNone/>
                </a:pPr>
                <a:r>
                  <a:rPr lang="en-US" sz="1800" b="1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800" b="1" dirty="0"/>
                  <a:t> has the smallest possible variance among all linear estimators of the form 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</a:p>
              <a:p>
                <a:pPr marL="50800" indent="0">
                  <a:buNone/>
                </a:pPr>
                <a:r>
                  <a:rPr lang="en-US" sz="1800" b="1" dirty="0"/>
                  <a:t>that are unbiased for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950" y="1559425"/>
                <a:ext cx="8197875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3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951" y="1559425"/>
                <a:ext cx="8032750" cy="3366550"/>
              </a:xfrm>
            </p:spPr>
            <p:txBody>
              <a:bodyPr/>
              <a:lstStyle/>
              <a:p>
                <a:pPr marL="101600" indent="0">
                  <a:lnSpc>
                    <a:spcPct val="200000"/>
                  </a:lnSpc>
                  <a:buNone/>
                </a:pPr>
                <a:r>
                  <a:rPr lang="en-US" sz="1800" b="1" dirty="0">
                    <a:latin typeface="Nixie One" panose="020B0604020202020204" charset="0"/>
                    <a:ea typeface="Roboto Slab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𝒁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1800" b="1" dirty="0"/>
                  <a:t>, where Z has full rank (r+1) &amp;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. Then the MLE of </a:t>
                </a:r>
                <a:r>
                  <a:rPr lang="en-US" sz="1800" b="1" dirty="0">
                    <a:sym typeface="Symbol" panose="05050102010706020507" pitchFamily="18" charset="2"/>
                  </a:rPr>
                  <a:t> is the same as the least squares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/>
                  <a:t>. Moreover,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𝑵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𝜷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b="1" dirty="0"/>
                  <a:t> &amp; is distributed independently of the residuals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𝒁</m:t>
                    </m:r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/>
                  <a:t>. Further,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𝒏</m:t>
                    </m:r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800" b="1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800" b="1" dirty="0"/>
                  <a:t> is the MLE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951" y="1559425"/>
                <a:ext cx="8032750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6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6E3329-CE37-3503-8FD0-61A85FBE5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Forecast: Observation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6E3329-CE37-3503-8FD0-61A85FBE5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42" b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103C1B-84AF-2319-77F4-EE4612B90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1500" y="1767275"/>
                <a:ext cx="8115325" cy="3158700"/>
              </a:xfrm>
            </p:spPr>
            <p:txBody>
              <a:bodyPr/>
              <a:lstStyle/>
              <a:p>
                <a:pPr marL="50800" indent="0" algn="ctr">
                  <a:lnSpc>
                    <a:spcPct val="150000"/>
                  </a:lnSpc>
                  <a:buNone/>
                </a:pPr>
                <a:r>
                  <a:rPr lang="en-US" sz="2000" b="1" u="sng" dirty="0"/>
                  <a:t>Uncertainty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sng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u="sng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u="sng" dirty="0"/>
              </a:p>
              <a:p>
                <a:pPr marL="50800" indent="0" algn="ctr">
                  <a:lnSpc>
                    <a:spcPct val="150000"/>
                  </a:lnSpc>
                  <a:buNone/>
                </a:pPr>
                <a:r>
                  <a:rPr lang="en-US" sz="2000" b="1" dirty="0"/>
                  <a:t>New observation prediction </a:t>
                </a:r>
                <a:r>
                  <a:rPr lang="en-US" sz="2000" b="1" dirty="0">
                    <a:sym typeface="Symbol" panose="05050102010706020507" pitchFamily="18" charset="2"/>
                  </a:rPr>
                  <a:t>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𝑬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b="1" dirty="0"/>
                  <a:t> estimation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Uncertainty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000" b="1" dirty="0"/>
                  <a:t> when predicting a </a:t>
                </a:r>
                <a:r>
                  <a:rPr lang="en-US" sz="2000" b="1" i="1" dirty="0"/>
                  <a:t>future</a:t>
                </a:r>
                <a:r>
                  <a:rPr lang="en-US" sz="2000" b="1" dirty="0"/>
                  <a:t> observation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An expected value is a long-run average value of </a:t>
                </a:r>
                <a:r>
                  <a:rPr lang="en-US" sz="2000" b="1" dirty="0" err="1"/>
                  <a:t>rvs</a:t>
                </a:r>
                <a:endParaRPr lang="en-US" sz="2000" b="1" dirty="0"/>
              </a:p>
              <a:p>
                <a:pPr marL="50800" indent="0" algn="ctr">
                  <a:lnSpc>
                    <a:spcPct val="15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103C1B-84AF-2319-77F4-EE4612B90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767275"/>
                <a:ext cx="8115325" cy="3158700"/>
              </a:xfrm>
              <a:blipFill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B570-4B9F-87D4-5467-6129FCF0A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43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6E3329-CE37-3503-8FD0-61A85FBE5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Forecast: Observation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6E3329-CE37-3503-8FD0-61A85FBE5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42" b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103C1B-84AF-2319-77F4-EE4612B90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1500" y="1767275"/>
                <a:ext cx="8115325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According to (7-3)’s regression model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(new response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sz="2000" b="1" dirty="0"/>
                  <a:t>)=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+ (new error)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, independent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50800" indent="0" algn="ctr">
                  <a:lnSpc>
                    <a:spcPct val="15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103C1B-84AF-2319-77F4-EE4612B90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767275"/>
                <a:ext cx="8115325" cy="3158700"/>
              </a:xfrm>
              <a:blipFill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B570-4B9F-87D4-5467-6129FCF0A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27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7600" y="1648801"/>
                <a:ext cx="8568000" cy="3277174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Nixie One" panose="020B0604020202020204" charset="0"/>
                  </a:rPr>
                  <a:t>Given the linear regression model of (7-3), a new observation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has the unbiased predictor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+…+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. The variance of the forecast 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. If the errors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, a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</a:t>
                </a:r>
                <a:r>
                  <a:rPr lang="en-US" sz="1600" b="1" dirty="0">
                    <a:solidFill>
                      <a:srgbClr val="DB6F2D"/>
                    </a:solidFill>
                    <a:latin typeface="Nixie One" panose="020B0604020202020204" charset="0"/>
                  </a:rPr>
                  <a:t>prediction</a:t>
                </a:r>
                <a:r>
                  <a:rPr lang="en-US" sz="1600" b="1" dirty="0">
                    <a:latin typeface="Nixie One" panose="020B0604020202020204" charset="0"/>
                  </a:rPr>
                  <a:t> interval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bSup>
                    <m:r>
                      <a:rPr lang="en-US" sz="1600" b="1" i="1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is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  <a:p>
                <a:r>
                  <a:rPr lang="en-US" sz="1600" b="1" dirty="0">
                    <a:latin typeface="Nixie One" panose="020B060402020202020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upper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𝟏𝟎𝟎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percentile of a t-distribution w/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df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7600" y="1648801"/>
                <a:ext cx="8568000" cy="3277174"/>
              </a:xfrm>
              <a:blipFill>
                <a:blip r:embed="rId3"/>
                <a:stretch>
                  <a:fillRect l="-712" r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5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7.8: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01600" indent="0">
                  <a:buNone/>
                </a:pPr>
                <a:r>
                  <a:rPr lang="en-US" sz="1600" b="1" dirty="0">
                    <a:latin typeface="Nixie One" panose="020B0604020202020204" charset="0"/>
                  </a:rPr>
                  <a:t>We forecast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sz="1600" i="1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, which estimates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  <a:p>
                <a:pPr marL="101600" indent="0">
                  <a:buNone/>
                </a:pPr>
                <a:r>
                  <a:rPr lang="en-US" sz="1600" b="1" dirty="0">
                    <a:latin typeface="Nixie One" panose="020B0604020202020204" charset="0"/>
                  </a:rPr>
                  <a:t>Result 7.7: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has these properties</a:t>
                </a:r>
              </a:p>
              <a:p>
                <a:pPr marL="387350" indent="-285750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  <a:p>
                <a:pPr marL="387350" indent="-285750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  <a:p>
                <a:pPr marL="101600" indent="0">
                  <a:buNone/>
                </a:pPr>
                <a:r>
                  <a:rPr lang="en-US" sz="1600" b="1" dirty="0">
                    <a:latin typeface="Nixie One" panose="020B0604020202020204" charset="0"/>
                  </a:rPr>
                  <a:t>Forecast error: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  <a:p>
                <a:pPr marL="101600" indent="0">
                  <a:buNone/>
                </a:pPr>
                <a:r>
                  <a:rPr lang="en-US" sz="1600" b="1" dirty="0">
                    <a:latin typeface="Nixie One" panose="020B0604020202020204" charset="0"/>
                  </a:rPr>
                  <a:t>Predictor is unbiased</a:t>
                </a:r>
              </a:p>
              <a:p>
                <a:pPr marL="387350" indent="-285750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0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7.8: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6000" y="1714499"/>
                <a:ext cx="8568000" cy="3211475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Nixie One" panose="020B0604020202020204" charset="0"/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&amp;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</a:rPr>
                  <a:t> are independent</a:t>
                </a:r>
              </a:p>
              <a:p>
                <a:pPr marL="387350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Nixie One" panose="020B0604020202020204" charset="0"/>
                  </a:rPr>
                  <a:t>Further assumptions</a:t>
                </a:r>
              </a:p>
              <a:p>
                <a:pPr marL="387350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44550" lvl="1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844550" lvl="1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600" b="1" dirty="0">
                  <a:latin typeface="Nixie One" panose="020B060402020202020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00" y="1714499"/>
                <a:ext cx="8568000" cy="3211475"/>
              </a:xfrm>
              <a:blipFill>
                <a:blip r:embed="rId3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27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7.8: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5846" y="1714499"/>
                <a:ext cx="8098154" cy="3211475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1800" b="1" dirty="0">
                    <a:latin typeface="Nixie One" panose="020B0604020202020204" charset="0"/>
                  </a:rPr>
                  <a:t>Consequently,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p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sz="1800" b="1" dirty="0">
                                <a:latin typeface="Nixie One" panose="020B0604020202020204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US" sz="18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387350" indent="-285750"/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b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𝒁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1" i="1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800" b="1" dirty="0">
                                    <a:latin typeface="Nixie One" panose="020B0604020202020204" charset="0"/>
                                  </a:rPr>
                                  <m:t> </m:t>
                                </m:r>
                              </m:e>
                            </m:rad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ad>
                          <m:radPr>
                            <m:degHide m:val="on"/>
                            <m:ctrlPr>
                              <a:rPr lang="en-US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b="1" dirty="0">
                                <a:latin typeface="Nixie One" panose="020B0604020202020204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dirty="0">
                  <a:latin typeface="Nixie One" panose="020B0604020202020204" charset="0"/>
                </a:endParaRPr>
              </a:p>
              <a:p>
                <a:pPr marL="101600" indent="0">
                  <a:buNone/>
                </a:pPr>
                <a:r>
                  <a:rPr lang="en-US" sz="1800" b="1" dirty="0">
                    <a:latin typeface="Nixie One" panose="020B0604020202020204" charset="0"/>
                  </a:rPr>
                  <a:t>Prediction interval follows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5846" y="1714499"/>
                <a:ext cx="8098154" cy="32114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F1A4CD-73A7-20D7-9F0A-0EBCFB0C1C45}"/>
              </a:ext>
            </a:extLst>
          </p:cNvPr>
          <p:cNvCxnSpPr>
            <a:cxnSpLocks/>
          </p:cNvCxnSpPr>
          <p:nvPr/>
        </p:nvCxnSpPr>
        <p:spPr>
          <a:xfrm flipV="1">
            <a:off x="3760522" y="3447193"/>
            <a:ext cx="143695" cy="1065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4C21B2-E6CE-5477-5AF9-8E34FEF737DD}"/>
              </a:ext>
            </a:extLst>
          </p:cNvPr>
          <p:cNvCxnSpPr>
            <a:cxnSpLocks/>
          </p:cNvCxnSpPr>
          <p:nvPr/>
        </p:nvCxnSpPr>
        <p:spPr>
          <a:xfrm flipV="1">
            <a:off x="5530604" y="3107966"/>
            <a:ext cx="143695" cy="1065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5F6A-8B7B-2842-34BD-F1C2C0DB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0A9C48-CE20-9C6F-7084-64D08E10FEC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1082" y="1767275"/>
                <a:ext cx="4183243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b="1" dirty="0"/>
                  <a:t>Estimate</a:t>
                </a:r>
              </a:p>
              <a:p>
                <a:r>
                  <a:rPr lang="en-US" b="1" dirty="0"/>
                  <a:t>Given: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values of predictor vars</a:t>
                </a:r>
              </a:p>
              <a:p>
                <a:r>
                  <a:rPr lang="en-US" b="1" dirty="0" err="1"/>
                  <a:t>Esimate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Expected value of dependent var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0A9C48-CE20-9C6F-7084-64D08E10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1082" y="1767275"/>
                <a:ext cx="4183243" cy="3158700"/>
              </a:xfrm>
              <a:blipFill>
                <a:blip r:embed="rId2"/>
                <a:stretch>
                  <a:fillRect r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B4F8D0-A4F8-200F-7154-4DE08E0073C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774326" y="1767275"/>
                <a:ext cx="4183243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b="1" dirty="0"/>
                  <a:t>Forecast</a:t>
                </a:r>
              </a:p>
              <a:p>
                <a:r>
                  <a:rPr lang="en-US" b="1" dirty="0"/>
                  <a:t>Given: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values of predictor vars</a:t>
                </a:r>
              </a:p>
              <a:p>
                <a:r>
                  <a:rPr lang="en-US" b="1" dirty="0"/>
                  <a:t>Predict: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Completely new </a:t>
                </a:r>
                <a:r>
                  <a:rPr lang="en-US" b="1" dirty="0" err="1"/>
                  <a:t>obs</a:t>
                </a:r>
                <a:r>
                  <a:rPr lang="en-US" b="1" dirty="0"/>
                  <a:t> of dependent var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B4F8D0-A4F8-200F-7154-4DE08E007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774326" y="1767275"/>
                <a:ext cx="4183243" cy="3158700"/>
              </a:xfrm>
              <a:blipFill>
                <a:blip r:embed="rId3"/>
                <a:stretch>
                  <a:fillRect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6738A-D606-4036-3B84-3010EC1288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9FE9-663A-7032-DCB8-85F630B02AA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9FE9-663A-7032-DCB8-85F630B02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3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9750" y="1720849"/>
                <a:ext cx="8147075" cy="3205125"/>
              </a:xfrm>
            </p:spPr>
            <p:txBody>
              <a:bodyPr/>
              <a:lstStyle/>
              <a:p>
                <a:r>
                  <a:rPr lang="en-US" sz="1600" b="1" dirty="0"/>
                  <a:t>7.5: Inferences from Estimated Regression Function</a:t>
                </a:r>
              </a:p>
              <a:p>
                <a:pPr lvl="1"/>
                <a:r>
                  <a:rPr lang="en-US" sz="1600" b="1" dirty="0"/>
                  <a:t>Estimating the Regression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b="1" dirty="0"/>
                  <a:t>Forecasting a New Observation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1600" b="1" dirty="0"/>
                  <a:t>7.6: Model Checking &amp; Other Aspects of Regression</a:t>
                </a:r>
              </a:p>
              <a:p>
                <a:pPr lvl="1"/>
                <a:r>
                  <a:rPr lang="en-US" sz="1600" b="1" dirty="0"/>
                  <a:t>Does the Model Fit?</a:t>
                </a:r>
              </a:p>
              <a:p>
                <a:pPr lvl="1"/>
                <a:r>
                  <a:rPr lang="en-US" sz="1600" b="1" dirty="0"/>
                  <a:t>Leverage &amp; Influence</a:t>
                </a:r>
              </a:p>
              <a:p>
                <a:pPr lvl="1"/>
                <a:r>
                  <a:rPr lang="en-US" sz="1600" b="1" dirty="0"/>
                  <a:t>Additional Problems in Linear Regression</a:t>
                </a:r>
              </a:p>
              <a:p>
                <a:r>
                  <a:rPr lang="en-US" sz="1600" b="1" dirty="0"/>
                  <a:t>7.7: Multivariate Multiple Regression</a:t>
                </a:r>
              </a:p>
              <a:p>
                <a:pPr lvl="1"/>
                <a:r>
                  <a:rPr lang="en-US" sz="1600" b="1" dirty="0"/>
                  <a:t>Likelihood Ratio Test for Regression Parameters</a:t>
                </a:r>
              </a:p>
              <a:p>
                <a:pPr lvl="1"/>
                <a:r>
                  <a:rPr lang="en-US" sz="1600" b="1" dirty="0"/>
                  <a:t>Other Multivariate Test Statistics</a:t>
                </a:r>
              </a:p>
              <a:p>
                <a:pPr lvl="1"/>
                <a:r>
                  <a:rPr lang="en-US" sz="1600" b="1" dirty="0"/>
                  <a:t>Prediction from Multivariate Multiple Regressions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720849"/>
                <a:ext cx="8147075" cy="3205125"/>
              </a:xfrm>
              <a:blipFill>
                <a:blip r:embed="rId2"/>
                <a:stretch>
                  <a:fillRect l="-749" t="-1521" b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EF7E-5998-0859-1D5D-E363B4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57F05B-F821-4A4B-7654-728D0FDAC1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5" y="1641600"/>
                <a:ext cx="7540800" cy="3284375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Prediction interval vs Confidence interval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PI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bSup>
                  </m:oMath>
                </a14:m>
                <a:r>
                  <a:rPr lang="en-US" sz="1800" b="1" dirty="0"/>
                  <a:t> is wider than CI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Prediction interval: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additional uncertainty in forecasting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bSup>
                  </m:oMath>
                </a14:m>
                <a:endParaRPr lang="en-US" sz="1800" b="1" dirty="0"/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Comes from presence of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565150" indent="-514350">
                  <a:buFont typeface="+mj-lt"/>
                  <a:buAutoNum type="arabicPeriod"/>
                </a:pPr>
                <a:endParaRPr lang="en-US" sz="1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57F05B-F821-4A4B-7654-728D0FDAC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5" y="1641600"/>
                <a:ext cx="7540800" cy="3284375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5425-CDEB-C5E0-06C7-C583DAF88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9" name="Google Shape;830;p48">
            <a:extLst>
              <a:ext uri="{FF2B5EF4-FFF2-40B4-BE49-F238E27FC236}">
                <a16:creationId xmlns:a16="http://schemas.microsoft.com/office/drawing/2014/main" id="{C87BF80C-AE4E-70E2-0413-C16DCE892816}"/>
              </a:ext>
            </a:extLst>
          </p:cNvPr>
          <p:cNvGrpSpPr/>
          <p:nvPr/>
        </p:nvGrpSpPr>
        <p:grpSpPr>
          <a:xfrm>
            <a:off x="408834" y="828705"/>
            <a:ext cx="457439" cy="432739"/>
            <a:chOff x="6618700" y="1635475"/>
            <a:chExt cx="456675" cy="432325"/>
          </a:xfrm>
        </p:grpSpPr>
        <p:sp>
          <p:nvSpPr>
            <p:cNvPr id="10" name="Google Shape;831;p48">
              <a:extLst>
                <a:ext uri="{FF2B5EF4-FFF2-40B4-BE49-F238E27FC236}">
                  <a16:creationId xmlns:a16="http://schemas.microsoft.com/office/drawing/2014/main" id="{5BE8BE4C-5A84-5965-4837-01DBD0EEFE7E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2;p48">
              <a:extLst>
                <a:ext uri="{FF2B5EF4-FFF2-40B4-BE49-F238E27FC236}">
                  <a16:creationId xmlns:a16="http://schemas.microsoft.com/office/drawing/2014/main" id="{EE1A4EF9-804D-F77A-413A-3E1FBB5ECD46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3;p48">
              <a:extLst>
                <a:ext uri="{FF2B5EF4-FFF2-40B4-BE49-F238E27FC236}">
                  <a16:creationId xmlns:a16="http://schemas.microsoft.com/office/drawing/2014/main" id="{D0472FDC-887D-6BC9-079F-79635609B526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4;p48">
              <a:extLst>
                <a:ext uri="{FF2B5EF4-FFF2-40B4-BE49-F238E27FC236}">
                  <a16:creationId xmlns:a16="http://schemas.microsoft.com/office/drawing/2014/main" id="{6B88809C-F468-1039-0B44-ED38545D43A3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5;p48">
              <a:extLst>
                <a:ext uri="{FF2B5EF4-FFF2-40B4-BE49-F238E27FC236}">
                  <a16:creationId xmlns:a16="http://schemas.microsoft.com/office/drawing/2014/main" id="{90426D97-06D1-513D-63FE-D2D7BC265A95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706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927101"/>
            <a:ext cx="4505700" cy="311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Checking &amp; Other Aspects of Regression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7, Section 6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7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720849"/>
            <a:ext cx="8147075" cy="3205125"/>
          </a:xfrm>
        </p:spPr>
        <p:txBody>
          <a:bodyPr/>
          <a:lstStyle/>
          <a:p>
            <a:pPr marL="50800" indent="0">
              <a:buNone/>
            </a:pPr>
            <a:r>
              <a:rPr lang="en-US" sz="1800" b="1" dirty="0">
                <a:solidFill>
                  <a:srgbClr val="DB6F2D"/>
                </a:solidFill>
                <a:latin typeface="Roboto Slab" pitchFamily="2" charset="0"/>
                <a:ea typeface="Roboto Slab" pitchFamily="2" charset="0"/>
              </a:rPr>
              <a:t>Important!</a:t>
            </a:r>
          </a:p>
          <a:p>
            <a:pPr marL="50800" indent="0">
              <a:buNone/>
            </a:pPr>
            <a:r>
              <a:rPr lang="en-US" sz="1800" b="1" dirty="0"/>
              <a:t>Even IF we assume the model is “correct”</a:t>
            </a:r>
          </a:p>
          <a:p>
            <a:r>
              <a:rPr lang="en-US" sz="1800" b="1" i="1" dirty="0"/>
              <a:t>ALWAYS</a:t>
            </a:r>
            <a:r>
              <a:rPr lang="en-US" sz="1800" b="1" dirty="0"/>
              <a:t>, always examine its adequacy before using the estimated function</a:t>
            </a:r>
          </a:p>
          <a:p>
            <a:pPr marL="50800" indent="0">
              <a:buNone/>
            </a:pPr>
            <a:r>
              <a:rPr lang="en-US" sz="1800" b="1" dirty="0"/>
              <a:t>Why?</a:t>
            </a:r>
          </a:p>
          <a:p>
            <a:r>
              <a:rPr lang="en-US" sz="1800" b="1" dirty="0"/>
              <a:t>If model does not adequately fit the data</a:t>
            </a:r>
          </a:p>
          <a:p>
            <a:pPr lvl="1"/>
            <a:r>
              <a:rPr lang="en-US" sz="1800" b="1" dirty="0"/>
              <a:t>Any conclusions made with the model will be called into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pSp>
        <p:nvGrpSpPr>
          <p:cNvPr id="6" name="Google Shape;830;p48">
            <a:extLst>
              <a:ext uri="{FF2B5EF4-FFF2-40B4-BE49-F238E27FC236}">
                <a16:creationId xmlns:a16="http://schemas.microsoft.com/office/drawing/2014/main" id="{722D272D-E958-B951-E003-922EF7D91EA1}"/>
              </a:ext>
            </a:extLst>
          </p:cNvPr>
          <p:cNvGrpSpPr/>
          <p:nvPr/>
        </p:nvGrpSpPr>
        <p:grpSpPr>
          <a:xfrm>
            <a:off x="408834" y="828705"/>
            <a:ext cx="457439" cy="432739"/>
            <a:chOff x="6618700" y="1635475"/>
            <a:chExt cx="456675" cy="432325"/>
          </a:xfrm>
        </p:grpSpPr>
        <p:sp>
          <p:nvSpPr>
            <p:cNvPr id="7" name="Google Shape;831;p48">
              <a:extLst>
                <a:ext uri="{FF2B5EF4-FFF2-40B4-BE49-F238E27FC236}">
                  <a16:creationId xmlns:a16="http://schemas.microsoft.com/office/drawing/2014/main" id="{1CFDE49B-28EE-A5E1-913F-30426ED22567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2;p48">
              <a:extLst>
                <a:ext uri="{FF2B5EF4-FFF2-40B4-BE49-F238E27FC236}">
                  <a16:creationId xmlns:a16="http://schemas.microsoft.com/office/drawing/2014/main" id="{AC04AB8E-002B-AA22-00FB-1F66BF624839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3;p48">
              <a:extLst>
                <a:ext uri="{FF2B5EF4-FFF2-40B4-BE49-F238E27FC236}">
                  <a16:creationId xmlns:a16="http://schemas.microsoft.com/office/drawing/2014/main" id="{776BB58C-8EC3-1D7D-D5F2-D2D9D783625C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4;p48">
              <a:extLst>
                <a:ext uri="{FF2B5EF4-FFF2-40B4-BE49-F238E27FC236}">
                  <a16:creationId xmlns:a16="http://schemas.microsoft.com/office/drawing/2014/main" id="{803C992A-AB95-5EC5-0D85-F01BD3F87563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5;p48">
              <a:extLst>
                <a:ext uri="{FF2B5EF4-FFF2-40B4-BE49-F238E27FC236}">
                  <a16:creationId xmlns:a16="http://schemas.microsoft.com/office/drawing/2014/main" id="{1A3D9B27-6D50-F4DF-993D-54F9EBF6252B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094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951" y="1559425"/>
                <a:ext cx="361315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Residuals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−…−</m:t>
                      </m:r>
                      <m:acc>
                        <m:accPr>
                          <m:chr m:val="̂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−…−</m:t>
                      </m:r>
                      <m:acc>
                        <m:accPr>
                          <m:chr m:val="̂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.                                 .                          .</m:t>
                      </m:r>
                    </m:oMath>
                  </m:oMathPara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                                 .                          .</m:t>
                      </m:r>
                    </m:oMath>
                  </m:oMathPara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                                 .                          .</m:t>
                      </m:r>
                    </m:oMath>
                  </m:oMathPara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−…−</m:t>
                      </m:r>
                      <m:acc>
                        <m:accPr>
                          <m:chr m:val="̂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𝒏𝒓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951" y="1559425"/>
                <a:ext cx="3613150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8900ECD-56D1-1BFE-55FD-BCF73418F87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26623" y="1559425"/>
                <a:ext cx="3660300" cy="336655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b="1" dirty="0">
                    <a:latin typeface="Roboto Slab" pitchFamily="2" charset="0"/>
                    <a:ea typeface="Roboto Slab" pitchFamily="2" charset="0"/>
                  </a:rPr>
                  <a:t>(7-16)</a:t>
                </a:r>
              </a:p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 marL="10160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8900ECD-56D1-1BFE-55FD-BCF73418F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26623" y="1559425"/>
                <a:ext cx="3660300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9750" y="1720849"/>
                <a:ext cx="8147075" cy="3205125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Linear Regression Model Assumptions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1600" b="1" dirty="0"/>
                  <a:t>Linear relationship between dependent variable and independent variables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latin typeface="Nixie One" panose="020B0604020202020204" charset="0"/>
                    <a:ea typeface="Cambria Math" panose="02040503050406030204" pitchFamily="18" charset="0"/>
                  </a:rPr>
                  <a:t>’s are independent</a:t>
                </a:r>
                <a:r>
                  <a:rPr 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US" sz="1600" b="1" dirty="0">
                        <a:latin typeface="Nixie One" panose="020B0604020202020204" charset="0"/>
                        <a:ea typeface="Cambria Math" panose="02040503050406030204" pitchFamily="18" charset="0"/>
                      </a:rPr>
                      <m:t>’</m:t>
                    </m:r>
                    <m:r>
                      <m:rPr>
                        <m:nor/>
                      </m:rPr>
                      <a:rPr lang="en-US" sz="1600" b="1" dirty="0">
                        <a:latin typeface="Nixie One" panose="020B0604020202020204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b="1" dirty="0"/>
                  <a:t> have equal variances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720849"/>
                <a:ext cx="8147075" cy="3205125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6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7999" y="1563100"/>
                <a:ext cx="3314851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MVN Valid Model Assumptions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b="1" dirty="0">
                    <a:latin typeface="Nixie One" panose="020B0604020202020204" charset="0"/>
                    <a:ea typeface="Cambria Math" panose="02040503050406030204" pitchFamily="18" charset="0"/>
                  </a:rPr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1600" b="1" dirty="0">
                  <a:latin typeface="Nixie One" panose="020B060402020202020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𝐣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lvl="1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7999" y="1563100"/>
                <a:ext cx="3314851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E198CA-DF30-323D-5A9B-F169E1BDFF73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752850" y="1559425"/>
                <a:ext cx="5391150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MVN Valid Model Assumptions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’s </a:t>
                </a:r>
                <a:r>
                  <a:rPr lang="en-US" sz="1600" b="1" dirty="0" err="1"/>
                  <a:t>Cov</a:t>
                </a:r>
                <a:r>
                  <a:rPr lang="en-US" sz="1600" b="1" dirty="0"/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1600" b="1" dirty="0"/>
                  <a:t> is not diagonal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600" b="1" dirty="0"/>
                  <a:t>Unequal Vars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1600" b="1" dirty="0"/>
                  <a:t>Vars </a:t>
                </a:r>
                <a:r>
                  <a:rPr lang="en-US" sz="1600" b="1" i="1" dirty="0"/>
                  <a:t>nearly </a:t>
                </a:r>
                <a:r>
                  <a:rPr lang="en-US" sz="1600" b="1" dirty="0"/>
                  <a:t>equal but can vary greatly</a:t>
                </a:r>
              </a:p>
              <a:p>
                <a:pPr lvl="3">
                  <a:spcAft>
                    <a:spcPts val="600"/>
                  </a:spcAft>
                </a:pPr>
                <a:r>
                  <a:rPr lang="en-US" sz="1600" b="1" dirty="0"/>
                  <a:t>If diagonal elements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b="1" dirty="0"/>
                  <a:t> are substantially different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600" b="1" dirty="0"/>
                  <a:t>Non-0 </a:t>
                </a:r>
                <a:r>
                  <a:rPr lang="en-US" sz="1600" b="1" dirty="0" err="1"/>
                  <a:t>corr</a:t>
                </a:r>
                <a:endParaRPr lang="en-US" sz="1600" b="1" dirty="0"/>
              </a:p>
              <a:p>
                <a:pPr lvl="2">
                  <a:spcAft>
                    <a:spcPts val="600"/>
                  </a:spcAft>
                </a:pPr>
                <a:r>
                  <a:rPr lang="en-US" sz="1600" b="1" dirty="0"/>
                  <a:t>Small </a:t>
                </a:r>
                <a:r>
                  <a:rPr lang="en-US" sz="1600" b="1" dirty="0" err="1"/>
                  <a:t>corr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E198CA-DF30-323D-5A9B-F169E1BDF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752850" y="1559425"/>
                <a:ext cx="5391150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5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1500" y="1559425"/>
                <a:ext cx="48387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700" b="1" u="sng" dirty="0">
                    <a:latin typeface="Roboto Slab" pitchFamily="2" charset="0"/>
                    <a:ea typeface="Roboto Slab" pitchFamily="2" charset="0"/>
                  </a:rPr>
                  <a:t>Note:</a:t>
                </a:r>
                <a:r>
                  <a:rPr lang="en-US" sz="1700" b="1" dirty="0">
                    <a:latin typeface="Roboto Slab" pitchFamily="2" charset="0"/>
                    <a:ea typeface="Roboto Slab" pitchFamily="2" charset="0"/>
                  </a:rPr>
                  <a:t> </a:t>
                </a:r>
                <a:r>
                  <a:rPr lang="en-US" sz="1700" b="1" dirty="0">
                    <a:latin typeface="Nixie One" panose="020B0604020202020204" charset="0"/>
                    <a:ea typeface="Roboto Slab" pitchFamily="2" charset="0"/>
                  </a:rPr>
                  <a:t>Many statisticians prefer graphical diagnostics based on </a:t>
                </a:r>
                <a:r>
                  <a:rPr lang="en-US" sz="1700" b="1" i="1" dirty="0">
                    <a:latin typeface="Roboto Slab" pitchFamily="2" charset="0"/>
                    <a:ea typeface="Roboto Slab" pitchFamily="2" charset="0"/>
                  </a:rPr>
                  <a:t>studentized</a:t>
                </a:r>
                <a:r>
                  <a:rPr lang="en-US" sz="1700" b="1" i="1" dirty="0">
                    <a:latin typeface="Nixie One" panose="020B0604020202020204" charset="0"/>
                    <a:ea typeface="Roboto Slab" pitchFamily="2" charset="0"/>
                  </a:rPr>
                  <a:t> </a:t>
                </a:r>
                <a:r>
                  <a:rPr lang="en-US" sz="1700" b="1" dirty="0">
                    <a:latin typeface="Nixie One" panose="020B0604020202020204" charset="0"/>
                    <a:ea typeface="Roboto Slab" pitchFamily="2" charset="0"/>
                  </a:rPr>
                  <a:t>residuals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𝑽𝒂𝒓</m:t>
                        </m:r>
                      </m:e>
                    </m:acc>
                  </m:oMath>
                </a14:m>
                <a:r>
                  <a:rPr lang="en-US" sz="1700" b="1" dirty="0">
                    <a:latin typeface="Nixie One" panose="020B060402020202020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17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7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700" b="1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b="1" dirty="0">
                    <a:latin typeface="Nixie One" panose="020B0604020202020204" charset="0"/>
                  </a:rPr>
                  <a:t>	</a:t>
                </a:r>
                <a:r>
                  <a:rPr lang="en-US" sz="1700" b="1" dirty="0">
                    <a:latin typeface="Roboto Slab" pitchFamily="2" charset="0"/>
                    <a:ea typeface="Roboto Slab" pitchFamily="2" charset="0"/>
                  </a:rPr>
                  <a:t>(7-17)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17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7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1" i="1" dirty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7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7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7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7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𝒋𝒋</m:t>
                                </m:r>
                              </m:sub>
                            </m:sSub>
                            <m:r>
                              <a:rPr lang="en-US" sz="17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700" b="1" dirty="0">
                    <a:latin typeface="Nixie One" panose="020B0604020202020204" charset="0"/>
                  </a:rPr>
                  <a:t>		</a:t>
                </a:r>
                <a:r>
                  <a:rPr lang="en-US" sz="1700" b="1" dirty="0">
                    <a:latin typeface="Roboto Slab" pitchFamily="2" charset="0"/>
                    <a:ea typeface="Roboto Slab" pitchFamily="2" charset="0"/>
                  </a:rPr>
                  <a:t>(7-18)</a:t>
                </a:r>
              </a:p>
              <a:p>
                <a:pPr>
                  <a:lnSpc>
                    <a:spcPct val="150000"/>
                  </a:lnSpc>
                </a:pPr>
                <a:endParaRPr lang="en-US" sz="1700" b="1" dirty="0">
                  <a:latin typeface="Roboto Slab" pitchFamily="2" charset="0"/>
                  <a:ea typeface="Roboto Slab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559425"/>
                <a:ext cx="4838700" cy="3366550"/>
              </a:xfrm>
              <a:blipFill>
                <a:blip r:embed="rId2"/>
                <a:stretch>
                  <a:fillRect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28BF0D7-2ADD-4C30-02CC-C9E5A26C37A9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683550" y="1556750"/>
                <a:ext cx="3181349" cy="336655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Notation</a:t>
                </a:r>
              </a:p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/>
                  <a:t>Residual mean 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/>
                  <a:t>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600" b="1" dirty="0"/>
              </a:p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𝒋𝒋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/>
                  <a:t>Leverages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28BF0D7-2ADD-4C30-02CC-C9E5A26C3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683550" y="1556750"/>
                <a:ext cx="3181349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22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550" y="1559425"/>
                <a:ext cx="8242300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Checking for Model Adequacy</a:t>
                </a:r>
              </a:p>
              <a:p>
                <a:pPr marL="50800" indent="0">
                  <a:spcAft>
                    <a:spcPts val="600"/>
                  </a:spcAft>
                  <a:buNone/>
                </a:pPr>
                <a:r>
                  <a:rPr lang="en-US" sz="1600" b="1" dirty="0"/>
                  <a:t>Plot the residuals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) against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+…+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Should show randomness &amp; no pattern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2 types of phenomena if there’s departure: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600" b="1" dirty="0"/>
                  <a:t>Dependence of residuals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endParaRPr lang="en-US" sz="1600" b="1" dirty="0"/>
              </a:p>
              <a:p>
                <a:pPr lvl="2">
                  <a:spcAft>
                    <a:spcPts val="600"/>
                  </a:spcAft>
                </a:pPr>
                <a:r>
                  <a:rPr lang="en-US" sz="1600" b="1" dirty="0"/>
                  <a:t>Incorrect numerical calculations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1600" b="1" dirty="0">
                    <a:sym typeface="Symbol" panose="05050102010706020507" pitchFamily="18" charset="2"/>
                  </a:rPr>
                  <a:t> term has been omitted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b="1" dirty="0"/>
                  <a:t> constant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1600" b="1" dirty="0"/>
                  <a:t>Transformations &amp;/or weighted approach required to correct</a:t>
                </a:r>
              </a:p>
              <a:p>
                <a:pPr lvl="2">
                  <a:spcAft>
                    <a:spcPts val="600"/>
                  </a:spcAft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550" y="1559425"/>
                <a:ext cx="8242300" cy="3366550"/>
              </a:xfrm>
              <a:blipFill>
                <a:blip r:embed="rId2"/>
                <a:stretch>
                  <a:fillRect l="-740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70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E803988-E4AB-FBBA-6813-110BCDD0D0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2815" y="3932533"/>
                <a:ext cx="2894445" cy="519600"/>
              </a:xfrm>
            </p:spPr>
            <p:txBody>
              <a:bodyPr/>
              <a:lstStyle/>
              <a:p>
                <a:r>
                  <a:rPr lang="en-US" sz="1400" b="1" dirty="0">
                    <a:latin typeface="Roboto Slab" pitchFamily="2" charset="0"/>
                    <a:ea typeface="Roboto Slab" pitchFamily="2" charset="0"/>
                  </a:rPr>
                  <a:t>Figure 7.2.a: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dependence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E803988-E4AB-FBBA-6813-110BCDD0D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2815" y="3932533"/>
                <a:ext cx="2894445" cy="51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B3C1F-8251-D964-9482-F9A3274B9C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932EB-FDD8-120F-168E-1CF6126FD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19"/>
          <a:stretch/>
        </p:blipFill>
        <p:spPr>
          <a:xfrm>
            <a:off x="298150" y="327329"/>
            <a:ext cx="3963777" cy="3516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F3BB6-CA1F-3016-6F9B-8657394E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927" y="853384"/>
            <a:ext cx="4485231" cy="2990154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3ABB7B44-D964-F820-D71B-C3AE62224464}"/>
              </a:ext>
            </a:extLst>
          </p:cNvPr>
          <p:cNvSpPr txBox="1">
            <a:spLocks/>
          </p:cNvSpPr>
          <p:nvPr/>
        </p:nvSpPr>
        <p:spPr>
          <a:xfrm>
            <a:off x="3724931" y="3994106"/>
            <a:ext cx="5419069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None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400" b="1" dirty="0">
                <a:latin typeface="Roboto Slab" pitchFamily="2" charset="0"/>
                <a:ea typeface="Roboto Slab" pitchFamily="2" charset="0"/>
              </a:rPr>
              <a:t>Source: </a:t>
            </a:r>
            <a:r>
              <a:rPr lang="en-US" sz="1400" b="1" dirty="0">
                <a:latin typeface="Nixie One" panose="020B0604020202020204" charset="0"/>
                <a:ea typeface="Roboto Slab" pitchFamily="2" charset="0"/>
                <a:hlinkClick r:id="rId5"/>
              </a:rPr>
              <a:t>https://online.stat.psu.edu/stat501/lesson/4/4.3</a:t>
            </a:r>
            <a:endParaRPr lang="en-US" sz="1400" b="1" dirty="0">
              <a:latin typeface="Nixie One" panose="020B0604020202020204" charset="0"/>
              <a:ea typeface="Roboto Slab" pitchFamily="2" charset="0"/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597E7504-A93F-EC88-7642-4AD3EBC065F2}"/>
              </a:ext>
            </a:extLst>
          </p:cNvPr>
          <p:cNvSpPr/>
          <p:nvPr/>
        </p:nvSpPr>
        <p:spPr>
          <a:xfrm rot="19088046">
            <a:off x="8064000" y="3470400"/>
            <a:ext cx="957600" cy="381600"/>
          </a:xfrm>
          <a:prstGeom prst="corner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5C82-7EC1-EAC2-C362-53E8CF633A40}"/>
              </a:ext>
            </a:extLst>
          </p:cNvPr>
          <p:cNvSpPr/>
          <p:nvPr/>
        </p:nvSpPr>
        <p:spPr>
          <a:xfrm>
            <a:off x="2859868" y="3107202"/>
            <a:ext cx="100716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DB6F2D"/>
                </a:solidFill>
                <a:effectLst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285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803988-E4AB-FBBA-6813-110BCDD0D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Roboto Slab" pitchFamily="2" charset="0"/>
                <a:ea typeface="Roboto Slab" pitchFamily="2" charset="0"/>
              </a:rPr>
              <a:t>Source:</a:t>
            </a:r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 </a:t>
            </a:r>
            <a:r>
              <a:rPr lang="en-US" sz="1600" b="1" dirty="0">
                <a:latin typeface="Nixie One" panose="020B0604020202020204" charset="0"/>
                <a:ea typeface="Roboto Slab" pitchFamily="2" charset="0"/>
                <a:hlinkClick r:id="rId2"/>
              </a:rPr>
              <a:t>https://www.originlab.com/doc/Origin-Help/Residual-Plot-Analysis</a:t>
            </a:r>
            <a:endParaRPr lang="en-US" sz="1600" b="1" dirty="0">
              <a:latin typeface="Nixie One" panose="020B0604020202020204" charset="0"/>
              <a:ea typeface="Roboto Slab" pitchFamily="2" charset="0"/>
            </a:endParaRP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B3C1F-8251-D964-9482-F9A3274B9C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83572-3276-C1FD-43F5-0488CAD4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013"/>
            <a:ext cx="4132874" cy="3831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5882B-0580-1A71-5F1E-1F54FFFEA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5"/>
          <a:stretch/>
        </p:blipFill>
        <p:spPr>
          <a:xfrm>
            <a:off x="4590074" y="1576248"/>
            <a:ext cx="4232807" cy="19910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C759A8-05C3-27CB-ACC5-6753914BD587}"/>
              </a:ext>
            </a:extLst>
          </p:cNvPr>
          <p:cNvSpPr/>
          <p:nvPr/>
        </p:nvSpPr>
        <p:spPr>
          <a:xfrm>
            <a:off x="3741958" y="3549490"/>
            <a:ext cx="100716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DB6F2D"/>
                </a:solidFill>
                <a:effectLst/>
              </a:rPr>
              <a:t>X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62971FC7-AEB2-23CC-F3B0-8E8A68C6D975}"/>
              </a:ext>
            </a:extLst>
          </p:cNvPr>
          <p:cNvSpPr/>
          <p:nvPr/>
        </p:nvSpPr>
        <p:spPr>
          <a:xfrm rot="19088046">
            <a:off x="7848657" y="3753874"/>
            <a:ext cx="957600" cy="381600"/>
          </a:xfrm>
          <a:prstGeom prst="corner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933451"/>
            <a:ext cx="5030400" cy="3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from the Estimated Regression Function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7, Section 5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150" y="1559425"/>
                <a:ext cx="455793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Checking for Model Adequacy</a:t>
                </a:r>
              </a:p>
              <a:p>
                <a:pPr marL="5080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sz="1600" b="1" dirty="0"/>
                  <a:t>Plot the residuals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) against predictor var,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/>
                  <a:t>, or products of predictor vars, such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600" b="1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1600" b="1" dirty="0"/>
                  <a:t>If systematic pattern found</a:t>
                </a:r>
              </a:p>
              <a:p>
                <a:pPr lvl="1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1600" b="1" dirty="0"/>
                  <a:t>Add more terms to the model</a:t>
                </a:r>
              </a:p>
              <a:p>
                <a:pPr lvl="2">
                  <a:spcAft>
                    <a:spcPts val="600"/>
                  </a:spcAft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150" y="1559425"/>
                <a:ext cx="4557935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4846CE4-9FD3-11AD-FE37-61EA898D5B1C}"/>
              </a:ext>
            </a:extLst>
          </p:cNvPr>
          <p:cNvSpPr txBox="1">
            <a:spLocks/>
          </p:cNvSpPr>
          <p:nvPr/>
        </p:nvSpPr>
        <p:spPr>
          <a:xfrm>
            <a:off x="5026497" y="4299800"/>
            <a:ext cx="4117502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▪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▫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101600" indent="0" algn="ctr">
              <a:buNone/>
            </a:pPr>
            <a:r>
              <a:rPr lang="en-US" sz="1200" b="1" dirty="0">
                <a:latin typeface="Roboto Slab" pitchFamily="2" charset="0"/>
                <a:ea typeface="Roboto Slab" pitchFamily="2" charset="0"/>
              </a:rPr>
              <a:t>Source: </a:t>
            </a:r>
            <a:r>
              <a:rPr lang="en-US" sz="1200" b="1" dirty="0">
                <a:latin typeface="Nixie One" panose="020B0604020202020204" charset="0"/>
                <a:ea typeface="Roboto Slab" pitchFamily="2" charset="0"/>
                <a:hlinkClick r:id="rId4"/>
              </a:rPr>
              <a:t>https://www.originlab.com/doc/Origin-Help/Residual-Plot-Analysis</a:t>
            </a:r>
            <a:endParaRPr lang="en-US" sz="1200" b="1" dirty="0">
              <a:latin typeface="Nixie One" panose="020B0604020202020204" charset="0"/>
              <a:ea typeface="Roboto Slab" pitchFamily="2" charset="0"/>
            </a:endParaRPr>
          </a:p>
          <a:p>
            <a:pPr marL="101600" indent="0" algn="ctr">
              <a:buNone/>
            </a:pPr>
            <a:endParaRPr lang="en-US" sz="1200" b="1" dirty="0">
              <a:latin typeface="Nixie One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4D5C6-621B-192A-49C6-4F5ADA461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497" y="1338069"/>
            <a:ext cx="390579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13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803988-E4AB-FBBA-6813-110BCDD0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4299800"/>
            <a:ext cx="8229600" cy="519600"/>
          </a:xfrm>
        </p:spPr>
        <p:txBody>
          <a:bodyPr/>
          <a:lstStyle/>
          <a:p>
            <a:r>
              <a:rPr lang="en-US" b="1" dirty="0">
                <a:latin typeface="Roboto Slab" pitchFamily="2" charset="0"/>
                <a:ea typeface="Roboto Slab" pitchFamily="2" charset="0"/>
              </a:rPr>
              <a:t>Source: </a:t>
            </a:r>
            <a:r>
              <a:rPr lang="en-US" b="1" dirty="0">
                <a:latin typeface="Nixie One" panose="020B0604020202020204" charset="0"/>
                <a:ea typeface="Roboto Slab" pitchFamily="2" charset="0"/>
                <a:hlinkClick r:id="rId2"/>
              </a:rPr>
              <a:t>https://online.stat.psu.edu/stat501/lesson/4/4.3</a:t>
            </a:r>
            <a:endParaRPr lang="en-US" b="1" dirty="0">
              <a:latin typeface="Nixie One" panose="020B0604020202020204" charset="0"/>
              <a:ea typeface="Roboto Slab" pitchFamily="2" charset="0"/>
            </a:endParaRPr>
          </a:p>
          <a:p>
            <a:endParaRPr lang="en-US" b="1" dirty="0">
              <a:latin typeface="Nixie One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B3C1F-8251-D964-9482-F9A3274B9C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9BE4E-99DC-31CC-6562-92ACE07F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13" y="324100"/>
            <a:ext cx="6076971" cy="3975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00A55-FB56-C46C-D408-2510D240A7D9}"/>
              </a:ext>
            </a:extLst>
          </p:cNvPr>
          <p:cNvCxnSpPr/>
          <p:nvPr/>
        </p:nvCxnSpPr>
        <p:spPr>
          <a:xfrm flipV="1">
            <a:off x="2308194" y="1349406"/>
            <a:ext cx="4474346" cy="2281561"/>
          </a:xfrm>
          <a:prstGeom prst="straightConnector1">
            <a:avLst/>
          </a:prstGeom>
          <a:ln>
            <a:solidFill>
              <a:srgbClr val="DB6F2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803988-E4AB-FBBA-6813-110BCDD0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4299800"/>
            <a:ext cx="8229600" cy="519600"/>
          </a:xfrm>
        </p:spPr>
        <p:txBody>
          <a:bodyPr/>
          <a:lstStyle/>
          <a:p>
            <a:r>
              <a:rPr lang="en-US" b="1" dirty="0">
                <a:latin typeface="Roboto Slab" pitchFamily="2" charset="0"/>
                <a:ea typeface="Roboto Slab" pitchFamily="2" charset="0"/>
              </a:rPr>
              <a:t>Source: </a:t>
            </a:r>
            <a:r>
              <a:rPr lang="en-US" b="1" dirty="0">
                <a:latin typeface="Nixie One" panose="020B0604020202020204" charset="0"/>
                <a:ea typeface="Roboto Slab" pitchFamily="2" charset="0"/>
                <a:hlinkClick r:id="rId2"/>
              </a:rPr>
              <a:t>https://online.stat.psu.edu/stat501/lesson/4/4.3</a:t>
            </a:r>
            <a:endParaRPr lang="en-US" b="1" dirty="0">
              <a:latin typeface="Nixie One" panose="020B0604020202020204" charset="0"/>
              <a:ea typeface="Roboto Slab" pitchFamily="2" charset="0"/>
            </a:endParaRPr>
          </a:p>
          <a:p>
            <a:endParaRPr lang="en-US" b="1" dirty="0">
              <a:latin typeface="Nixie One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B3C1F-8251-D964-9482-F9A3274B9C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298A2-B411-131D-AEA6-3DB1F41C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09" y="324100"/>
            <a:ext cx="5922980" cy="39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3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0416" y="1559425"/>
                <a:ext cx="8136409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u="sng" dirty="0">
                    <a:latin typeface="Roboto Slab" pitchFamily="2" charset="0"/>
                    <a:ea typeface="Roboto Slab" pitchFamily="2" charset="0"/>
                  </a:rPr>
                  <a:t>Checking for Model Adequacy</a:t>
                </a:r>
              </a:p>
              <a:p>
                <a:pPr marL="5080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sz="1800" b="1" dirty="0"/>
                  <a:t>Q-Q plots &amp; histograms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1800" b="1" dirty="0"/>
                  <a:t>Checking if errors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lvl="1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1800" b="1" dirty="0"/>
                  <a:t>If n is large</a:t>
                </a:r>
              </a:p>
              <a:p>
                <a:pPr lvl="2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1800" b="1" dirty="0"/>
                  <a:t>Minor departures won’t greatly affect inferences about </a:t>
                </a:r>
                <a:r>
                  <a:rPr lang="en-US" sz="1800" b="1" dirty="0">
                    <a:sym typeface="Symbol" panose="05050102010706020507" pitchFamily="18" charset="2"/>
                  </a:rPr>
                  <a:t></a:t>
                </a:r>
                <a:endParaRPr lang="en-US" sz="1800" b="1" dirty="0"/>
              </a:p>
              <a:p>
                <a:pPr lvl="2">
                  <a:spcAft>
                    <a:spcPts val="600"/>
                  </a:spcAft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416" y="1559425"/>
                <a:ext cx="8136409" cy="3366550"/>
              </a:xfrm>
              <a:blipFill>
                <a:blip r:embed="rId2"/>
                <a:stretch>
                  <a:fillRect l="-749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13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6087B-49D3-DE2B-1898-25E69ADA8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Normality Examples in 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62C94-1858-B9F2-8436-BEF4312DC3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3A0DD-BBAA-8C4C-58D7-D7131784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151325"/>
            <a:ext cx="3676650" cy="2969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117CD8-97DD-4AD7-1F75-57402E1CD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2" t="12038" r="6733" b="9711"/>
          <a:stretch/>
        </p:blipFill>
        <p:spPr>
          <a:xfrm>
            <a:off x="4235450" y="1301667"/>
            <a:ext cx="4810773" cy="28188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42EF3A-1F25-FD09-E532-5CB6221A4A59}"/>
              </a:ext>
            </a:extLst>
          </p:cNvPr>
          <p:cNvCxnSpPr/>
          <p:nvPr/>
        </p:nvCxnSpPr>
        <p:spPr>
          <a:xfrm flipV="1">
            <a:off x="1009650" y="1651000"/>
            <a:ext cx="2921000" cy="1885950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17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59425"/>
            <a:ext cx="4299628" cy="3051429"/>
          </a:xfrm>
        </p:spPr>
        <p:txBody>
          <a:bodyPr/>
          <a:lstStyle/>
          <a:p>
            <a:pPr marL="50800" indent="0">
              <a:buNone/>
            </a:pPr>
            <a:r>
              <a:rPr lang="en-US" sz="1600" b="1" u="sng" dirty="0">
                <a:latin typeface="Roboto Slab" pitchFamily="2" charset="0"/>
                <a:ea typeface="Roboto Slab" pitchFamily="2" charset="0"/>
              </a:rPr>
              <a:t>Checking for Model Adequacy</a:t>
            </a:r>
          </a:p>
          <a:p>
            <a:pPr marL="50800" indent="0">
              <a:spcAft>
                <a:spcPts val="600"/>
              </a:spcAft>
              <a:buNone/>
            </a:pPr>
            <a:r>
              <a:rPr lang="en-US" sz="1600" b="1" dirty="0"/>
              <a:t>Plot the residuals vs time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Independence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Crucial assumption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Pattern?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No = independent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Yes = dependent</a:t>
            </a:r>
          </a:p>
          <a:p>
            <a:pPr lvl="2">
              <a:spcAft>
                <a:spcPts val="600"/>
              </a:spcAft>
            </a:pP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849AF9A-8A74-5CAF-617F-02987E866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35" y="64300"/>
            <a:ext cx="3492615" cy="4546554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330C5C9-5E03-7914-02AB-CE05065BA1E6}"/>
              </a:ext>
            </a:extLst>
          </p:cNvPr>
          <p:cNvSpPr txBox="1">
            <a:spLocks/>
          </p:cNvSpPr>
          <p:nvPr/>
        </p:nvSpPr>
        <p:spPr>
          <a:xfrm>
            <a:off x="2131408" y="4559600"/>
            <a:ext cx="6201052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50800" indent="0">
              <a:buNone/>
            </a:pPr>
            <a:r>
              <a:rPr lang="en-US" sz="1200" b="1" dirty="0">
                <a:latin typeface="Roboto Slab" pitchFamily="2" charset="0"/>
                <a:ea typeface="Roboto Slab" pitchFamily="2" charset="0"/>
              </a:rPr>
              <a:t>Source:</a:t>
            </a:r>
            <a:r>
              <a:rPr lang="en-US" sz="1200" b="1" dirty="0">
                <a:latin typeface="Nixie One" panose="020B0604020202020204" charset="0"/>
                <a:ea typeface="Roboto Slab" pitchFamily="2" charset="0"/>
              </a:rPr>
              <a:t> </a:t>
            </a:r>
            <a:r>
              <a:rPr lang="en-US" sz="1200" b="1" dirty="0">
                <a:latin typeface="Nixie One" panose="020B0604020202020204" charset="0"/>
                <a:ea typeface="Roboto Slab" pitchFamily="2" charset="0"/>
                <a:hlinkClick r:id="rId4"/>
              </a:rPr>
              <a:t>https://www.originlab.com/doc/Origin-Help/Residual-Plot-Analysis</a:t>
            </a:r>
            <a:endParaRPr lang="en-US" sz="1200" b="1" dirty="0">
              <a:latin typeface="Nixie One" panose="020B0604020202020204" charset="0"/>
              <a:ea typeface="Roboto Slab" pitchFamily="2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3675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1500" y="1559425"/>
                <a:ext cx="8115325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Checking for Model Adequacy</a:t>
                </a:r>
              </a:p>
              <a:p>
                <a:pPr marL="50800" indent="0">
                  <a:spcAft>
                    <a:spcPts val="600"/>
                  </a:spcAft>
                  <a:buNone/>
                </a:pPr>
                <a:r>
                  <a:rPr lang="en-US" sz="1600" b="1" dirty="0"/>
                  <a:t>Plot the residuals vs time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Statistical test of independence can be constructed from the 1</a:t>
                </a:r>
                <a:r>
                  <a:rPr lang="en-US" sz="1600" b="1" baseline="30000" dirty="0"/>
                  <a:t>st</a:t>
                </a:r>
                <a:r>
                  <a:rPr lang="en-US" sz="1600" b="1" dirty="0"/>
                  <a:t> autocorrelation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accent6"/>
                    </a:solidFill>
                    <a:latin typeface="Roboto Slab" pitchFamily="2" charset="0"/>
                    <a:ea typeface="Roboto Slab" pitchFamily="2" charset="0"/>
                  </a:rPr>
                  <a:t>Autocorrelation: </a:t>
                </a:r>
                <a:r>
                  <a:rPr lang="en-US" sz="1600" b="1" dirty="0">
                    <a:solidFill>
                      <a:schemeClr val="accent6"/>
                    </a:solidFill>
                  </a:rPr>
                  <a:t>degree of </a:t>
                </a:r>
                <a:r>
                  <a:rPr lang="en-US" sz="1600" b="1" dirty="0" err="1">
                    <a:solidFill>
                      <a:schemeClr val="accent6"/>
                    </a:solidFill>
                  </a:rPr>
                  <a:t>corr</a:t>
                </a:r>
                <a:r>
                  <a:rPr lang="en-US" sz="1600" b="1" dirty="0">
                    <a:solidFill>
                      <a:schemeClr val="accent6"/>
                    </a:solidFill>
                  </a:rPr>
                  <a:t> of same vars between 2 successive time intervals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DB6F2D"/>
                    </a:solidFill>
                  </a:rPr>
                  <a:t>Measures how lagged version of value of var is related to OG version in time series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acc>
                          </m:e>
                        </m:nary>
                      </m:den>
                    </m:f>
                  </m:oMath>
                </a14:m>
                <a:r>
                  <a:rPr lang="en-US" sz="1600" b="1" dirty="0"/>
                  <a:t>	</a:t>
                </a:r>
                <a:r>
                  <a:rPr lang="en-US" sz="1600" b="1" dirty="0">
                    <a:latin typeface="Roboto Slab" pitchFamily="2" charset="0"/>
                    <a:ea typeface="Roboto Slab" pitchFamily="2" charset="0"/>
                  </a:rPr>
                  <a:t>(7-18)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559425"/>
                <a:ext cx="8115325" cy="3366550"/>
              </a:xfrm>
              <a:blipFill>
                <a:blip r:embed="rId2"/>
                <a:stretch>
                  <a:fillRect l="-75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42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150" y="1559425"/>
                <a:ext cx="55946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Checking for Model Adequacy</a:t>
                </a:r>
              </a:p>
              <a:p>
                <a:pPr marL="50800" indent="0">
                  <a:spcAft>
                    <a:spcPts val="600"/>
                  </a:spcAft>
                  <a:buNone/>
                </a:pPr>
                <a:r>
                  <a:rPr lang="en-US" sz="1600" b="1" dirty="0"/>
                  <a:t>Plot the residuals vs time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Durbin-Watson test is based on this statistic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600" b="1" dirty="0"/>
                  <a:t>Test for </a:t>
                </a:r>
                <a:r>
                  <a:rPr lang="en-US" sz="1600" b="1" dirty="0" err="1"/>
                  <a:t>autocorr</a:t>
                </a:r>
                <a:r>
                  <a:rPr lang="en-US" sz="1600" b="1" dirty="0"/>
                  <a:t> in residuals from statistical model or regression analysis</a:t>
                </a:r>
                <a:endParaRPr lang="en-US" sz="1600" b="1" i="1" dirty="0">
                  <a:solidFill>
                    <a:srgbClr val="DB6F2D"/>
                  </a:solidFill>
                  <a:latin typeface="Cambria Math" panose="02040503050406030204" pitchFamily="18" charset="0"/>
                </a:endParaRPr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acc>
                          </m:e>
                        </m:nary>
                      </m:den>
                    </m:f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solidFill>
                                          <a:srgbClr val="DB6F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b="1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solidFill>
                                          <a:srgbClr val="DB6F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1" i="1">
                                            <a:solidFill>
                                              <a:srgbClr val="DB6F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b="1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1" i="1">
                                    <a:solidFill>
                                      <a:srgbClr val="DB6F2D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acc>
                          </m:e>
                        </m:nary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150" y="1559425"/>
                <a:ext cx="5594600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7A2B08F-14FC-163D-4EDB-A1FD1065F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468"/>
          <a:stretch/>
        </p:blipFill>
        <p:spPr>
          <a:xfrm>
            <a:off x="5892750" y="1559425"/>
            <a:ext cx="3079652" cy="2649812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6FBBFB7-49B9-F23B-9746-0F9787E6D7CF}"/>
              </a:ext>
            </a:extLst>
          </p:cNvPr>
          <p:cNvSpPr txBox="1">
            <a:spLocks/>
          </p:cNvSpPr>
          <p:nvPr/>
        </p:nvSpPr>
        <p:spPr>
          <a:xfrm>
            <a:off x="5892750" y="4209236"/>
            <a:ext cx="3079652" cy="80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50800" indent="0" algn="ctr">
              <a:buNone/>
            </a:pPr>
            <a:r>
              <a:rPr lang="en-US" sz="1200" b="1" dirty="0">
                <a:latin typeface="Roboto Slab" pitchFamily="2" charset="0"/>
                <a:ea typeface="Roboto Slab" pitchFamily="2" charset="0"/>
              </a:rPr>
              <a:t>Source:</a:t>
            </a:r>
            <a:r>
              <a:rPr lang="en-US" sz="1200" b="1" dirty="0">
                <a:latin typeface="Nixie One" panose="020B0604020202020204" charset="0"/>
                <a:ea typeface="Roboto Slab" pitchFamily="2" charset="0"/>
              </a:rPr>
              <a:t> </a:t>
            </a:r>
            <a:r>
              <a:rPr lang="en-US" sz="1200" b="1" dirty="0">
                <a:latin typeface="Nixie One" panose="020B0604020202020204" charset="0"/>
                <a:ea typeface="Roboto Slab" pitchFamily="2" charset="0"/>
                <a:hlinkClick r:id="rId5"/>
              </a:rPr>
              <a:t>https://www.statology.org/durbin-watson-test-r/</a:t>
            </a:r>
            <a:endParaRPr lang="en-US" sz="1200" b="1" dirty="0">
              <a:latin typeface="Nixie One" panose="020B0604020202020204" charset="0"/>
              <a:ea typeface="Roboto Slab" pitchFamily="2" charset="0"/>
            </a:endParaRPr>
          </a:p>
          <a:p>
            <a:pPr marL="5080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35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Does the Model Fit?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50" y="1559425"/>
            <a:ext cx="8223275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400" b="1" u="sng" dirty="0">
                <a:latin typeface="Roboto Slab" pitchFamily="2" charset="0"/>
                <a:ea typeface="Roboto Slab" pitchFamily="2" charset="0"/>
              </a:rPr>
              <a:t>Checking for Model Adequacy</a:t>
            </a:r>
          </a:p>
          <a:p>
            <a:pPr marL="50800" indent="0">
              <a:spcAft>
                <a:spcPts val="600"/>
              </a:spcAft>
              <a:buNone/>
            </a:pPr>
            <a:r>
              <a:rPr lang="en-US" sz="1400" b="1" dirty="0"/>
              <a:t>Plot the residuals vs time</a:t>
            </a:r>
          </a:p>
          <a:p>
            <a:pPr>
              <a:spcAft>
                <a:spcPts val="600"/>
              </a:spcAft>
            </a:pPr>
            <a:r>
              <a:rPr lang="en-US" sz="1400" b="1" dirty="0"/>
              <a:t>If </a:t>
            </a:r>
            <a:r>
              <a:rPr lang="en-US" sz="1400" b="1" dirty="0" err="1"/>
              <a:t>autocorr</a:t>
            </a:r>
            <a:r>
              <a:rPr lang="en-US" sz="1400" b="1" dirty="0"/>
              <a:t> detected</a:t>
            </a:r>
          </a:p>
          <a:p>
            <a:pPr lvl="1">
              <a:spcAft>
                <a:spcPts val="600"/>
              </a:spcAft>
            </a:pPr>
            <a:r>
              <a:rPr lang="en-US" sz="1400" b="1" dirty="0"/>
              <a:t>(+) </a:t>
            </a:r>
            <a:r>
              <a:rPr lang="en-US" sz="1400" b="1" dirty="0">
                <a:sym typeface="Symbol" panose="05050102010706020507" pitchFamily="18" charset="2"/>
              </a:rPr>
              <a:t> add lags of dependent &amp;/or independent var to model</a:t>
            </a:r>
          </a:p>
          <a:p>
            <a:pPr lvl="2">
              <a:spcAft>
                <a:spcPts val="600"/>
              </a:spcAft>
            </a:pPr>
            <a:r>
              <a:rPr lang="en-US" sz="1400" b="1" dirty="0">
                <a:solidFill>
                  <a:schemeClr val="accent6"/>
                </a:solidFill>
                <a:latin typeface="Roboto Slab" pitchFamily="2" charset="0"/>
                <a:ea typeface="Roboto Slab" pitchFamily="2" charset="0"/>
                <a:sym typeface="Symbol" panose="05050102010706020507" pitchFamily="18" charset="2"/>
              </a:rPr>
              <a:t>Lag: </a:t>
            </a:r>
            <a:r>
              <a:rPr lang="en-US" sz="1400" b="1" dirty="0">
                <a:solidFill>
                  <a:schemeClr val="accent6"/>
                </a:solidFill>
                <a:sym typeface="Symbol" panose="05050102010706020507" pitchFamily="18" charset="2"/>
              </a:rPr>
              <a:t>some past event from some point in time </a:t>
            </a:r>
            <a:endParaRPr lang="en-US" sz="1400" b="1" dirty="0">
              <a:sym typeface="Symbol" panose="05050102010706020507" pitchFamily="18" charset="2"/>
            </a:endParaRPr>
          </a:p>
          <a:p>
            <a:pPr lvl="1">
              <a:spcAft>
                <a:spcPts val="600"/>
              </a:spcAft>
            </a:pPr>
            <a:r>
              <a:rPr lang="en-US" sz="1400" b="1" dirty="0"/>
              <a:t>(-) </a:t>
            </a:r>
            <a:r>
              <a:rPr lang="en-US" sz="1400" b="1" dirty="0">
                <a:sym typeface="Symbol" panose="05050102010706020507" pitchFamily="18" charset="2"/>
              </a:rPr>
              <a:t> check if your vars are over-differenced</a:t>
            </a:r>
          </a:p>
          <a:p>
            <a:pPr lvl="2">
              <a:spcAft>
                <a:spcPts val="600"/>
              </a:spcAft>
            </a:pPr>
            <a:r>
              <a:rPr lang="en-US" sz="1400" b="1" dirty="0">
                <a:solidFill>
                  <a:schemeClr val="accent6"/>
                </a:solidFill>
                <a:latin typeface="Roboto Slab" pitchFamily="2" charset="0"/>
                <a:ea typeface="Roboto Slab" pitchFamily="2" charset="0"/>
                <a:sym typeface="Symbol" panose="05050102010706020507" pitchFamily="18" charset="2"/>
              </a:rPr>
              <a:t>Difference: </a:t>
            </a:r>
            <a:r>
              <a:rPr lang="en-US" sz="1400" b="1" dirty="0">
                <a:solidFill>
                  <a:schemeClr val="accent6"/>
                </a:solidFill>
                <a:sym typeface="Symbol" panose="05050102010706020507" pitchFamily="18" charset="2"/>
              </a:rPr>
              <a:t>change between consecutive </a:t>
            </a:r>
            <a:r>
              <a:rPr lang="en-US" sz="1400" b="1" dirty="0" err="1">
                <a:solidFill>
                  <a:schemeClr val="accent6"/>
                </a:solidFill>
                <a:sym typeface="Symbol" panose="05050102010706020507" pitchFamily="18" charset="2"/>
              </a:rPr>
              <a:t>obs</a:t>
            </a:r>
            <a:r>
              <a:rPr lang="en-US" sz="1400" b="1" dirty="0">
                <a:solidFill>
                  <a:schemeClr val="accent6"/>
                </a:solidFill>
                <a:sym typeface="Symbol" panose="05050102010706020507" pitchFamily="18" charset="2"/>
              </a:rPr>
              <a:t> in original time series</a:t>
            </a:r>
          </a:p>
          <a:p>
            <a:pPr lvl="1">
              <a:spcAft>
                <a:spcPts val="600"/>
              </a:spcAft>
            </a:pPr>
            <a:r>
              <a:rPr lang="en-US" sz="1400" b="1" dirty="0"/>
              <a:t>seasonal </a:t>
            </a:r>
            <a:r>
              <a:rPr lang="en-US" sz="1400" b="1" dirty="0">
                <a:sym typeface="Symbol" panose="05050102010706020507" pitchFamily="18" charset="2"/>
              </a:rPr>
              <a:t> add seasonal dummy vars to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11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Leverage &amp; Influence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559425"/>
            <a:ext cx="8147075" cy="3366549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/>
              <a:t>Despite our thorough residual analysis, there still could be hidden departures from fitting our model! 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Outliers in response or explanatory vars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Could have considerable effect on analysis that aren’t easily detectable from residual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3329-CE37-3503-8FD0-61A85FBE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Once…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3C1B-84AF-2319-77F4-EE4612B9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758951"/>
            <a:ext cx="3337375" cy="3167024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/>
              <a:t>Satisfied w/ fitted regression model, it can be used to solve 2 prediction problems.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61883AE-5739-3794-ED32-3A574F76D631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635525" y="1652376"/>
                <a:ext cx="5314950" cy="3167024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 &amp;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/>
                  <a:t> can be used to:</a:t>
                </a:r>
              </a:p>
              <a:p>
                <a:pPr marL="5588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b="1" dirty="0"/>
                  <a:t>Estimate regression function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800" b="1" dirty="0"/>
                  <a:t>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5588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b="1" dirty="0"/>
                  <a:t>Estimate value of response Y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61883AE-5739-3794-ED32-3A574F76D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635525" y="1652376"/>
                <a:ext cx="5314950" cy="31670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B570-4B9F-87D4-5467-6129FCF0A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81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AB0-3054-3F77-B6AC-8A027D1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Leverage &amp;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A206FC-B2B0-8F98-4CAE-BB91B7E4193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Roboto Slab" pitchFamily="2" charset="0"/>
                    <a:ea typeface="Roboto Slab" pitchFamily="2" charset="0"/>
                  </a:rPr>
                  <a:t>(7-16)</a:t>
                </a:r>
              </a:p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A206FC-B2B0-8F98-4CAE-BB91B7E4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CBEFD1-9C6F-10F3-5F71-8C0319FBCAA2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𝒋𝒋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 err="1"/>
                  <a:t>diag</a:t>
                </a:r>
                <a:r>
                  <a:rPr lang="en-US" sz="2400" b="1" dirty="0"/>
                  <a:t> of 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/>
                  <a:t>Leverage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CBEFD1-9C6F-10F3-5F71-8C0319FBC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F8-6A39-51F8-1931-F04757FDC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190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Leverage &amp;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5" y="1559425"/>
                <a:ext cx="75408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accent5"/>
                    </a:solidFill>
                  </a:rPr>
                  <a:t> interpretation: Association: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chemeClr val="accent5"/>
                    </a:solidFill>
                  </a:rPr>
                  <a:t> data pt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 err="1"/>
                  <a:t>Obs</a:t>
                </a:r>
                <a:r>
                  <a:rPr lang="en-US" sz="1800" b="1" dirty="0"/>
                  <a:t> that has unusual predictor value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Measure of how far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err="1"/>
                  <a:t>obs</a:t>
                </a:r>
                <a:r>
                  <a:rPr lang="en-US" sz="1800" b="1" dirty="0"/>
                  <a:t> is from other (n-1) </a:t>
                </a:r>
                <a:r>
                  <a:rPr lang="en-US" sz="1800" b="1" dirty="0" err="1"/>
                  <a:t>obs</a:t>
                </a:r>
                <a:endParaRPr lang="en-US" sz="18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1800" b="1" dirty="0"/>
                  <a:t>Avg leverage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5" y="1559425"/>
                <a:ext cx="7540800" cy="3366550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704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Leverage &amp;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2400" y="1483200"/>
                <a:ext cx="8204425" cy="3442775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accent5"/>
                    </a:solidFill>
                  </a:rPr>
                  <a:t> interpretation: Measure of pull that a single case exerts on fit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Potential outlier pulling the model towards it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𝒁</m:t>
                    </m:r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sSup>
                      <m:sSupPr>
                        <m:ctrlPr>
                          <a:rPr lang="en-US" sz="14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4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𝒁𝒚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1400" b="1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row of predicted values expresses fitted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 (in terms of </a:t>
                </a:r>
                <a:r>
                  <a:rPr lang="en-US" sz="1400" b="1" dirty="0" err="1"/>
                  <a:t>obs</a:t>
                </a:r>
                <a:r>
                  <a:rPr lang="en-US" sz="1400" b="1" dirty="0"/>
                  <a:t>) as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b="1" dirty="0"/>
                  <a:t>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400" b="1" dirty="0"/>
                  <a:t>(change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𝒋𝒋</m:t>
                        </m:r>
                      </m:sub>
                    </m:sSub>
                  </m:oMath>
                </a14:m>
                <a:r>
                  <a:rPr lang="en-US" sz="1400" b="1" dirty="0"/>
                  <a:t>(change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/>
                  <a:t>If leverage is large relative to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1400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= major contributor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endParaRPr lang="en-US" sz="1400" b="1" dirty="0"/>
              </a:p>
              <a:p>
                <a:pPr lvl="2">
                  <a:lnSpc>
                    <a:spcPct val="150000"/>
                  </a:lnSpc>
                </a:pPr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400" y="1483200"/>
                <a:ext cx="8204425" cy="3442775"/>
              </a:xfrm>
              <a:blipFill>
                <a:blip r:embed="rId2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33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Leverage &amp;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18927" y="1559425"/>
                <a:ext cx="7667898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>
                    <a:solidFill>
                      <a:schemeClr val="accent5"/>
                    </a:solidFill>
                    <a:latin typeface="Roboto Slab" pitchFamily="2" charset="0"/>
                    <a:ea typeface="Roboto Slab" pitchFamily="2" charset="0"/>
                  </a:rPr>
                  <a:t>Influence: </a:t>
                </a:r>
              </a:p>
              <a:p>
                <a:r>
                  <a:rPr lang="en-US" sz="1800" b="1" dirty="0" err="1">
                    <a:solidFill>
                      <a:schemeClr val="accent5"/>
                    </a:solidFill>
                    <a:latin typeface="Nixie One" panose="020B0604020202020204" charset="0"/>
                    <a:ea typeface="Roboto Slab" pitchFamily="2" charset="0"/>
                  </a:rPr>
                  <a:t>Obs</a:t>
                </a:r>
                <a:r>
                  <a:rPr lang="en-US" sz="1800" b="1" dirty="0">
                    <a:solidFill>
                      <a:schemeClr val="accent5"/>
                    </a:solidFill>
                    <a:latin typeface="Nixie One" panose="020B0604020202020204" charset="0"/>
                    <a:ea typeface="Roboto Slab" pitchFamily="2" charset="0"/>
                  </a:rPr>
                  <a:t> that significantly affect inferences drawn from the data are said to be </a:t>
                </a:r>
                <a:r>
                  <a:rPr lang="en-US" sz="1800" b="1" i="1" dirty="0">
                    <a:solidFill>
                      <a:schemeClr val="accent5"/>
                    </a:solidFill>
                    <a:latin typeface="Roboto Slab" pitchFamily="2" charset="0"/>
                    <a:ea typeface="Roboto Slab" pitchFamily="2" charset="0"/>
                  </a:rPr>
                  <a:t>influential</a:t>
                </a:r>
              </a:p>
              <a:p>
                <a:r>
                  <a:rPr lang="en-US" sz="1800" b="1" dirty="0" err="1">
                    <a:solidFill>
                      <a:schemeClr val="accent5"/>
                    </a:solidFill>
                    <a:latin typeface="Nixie One" panose="020B0604020202020204" charset="0"/>
                    <a:ea typeface="Roboto Slab" pitchFamily="2" charset="0"/>
                  </a:rPr>
                  <a:t>Obs</a:t>
                </a:r>
                <a:r>
                  <a:rPr lang="en-US" sz="1800" b="1" dirty="0">
                    <a:solidFill>
                      <a:schemeClr val="accent5"/>
                    </a:solidFill>
                    <a:latin typeface="Nixie One" panose="020B0604020202020204" charset="0"/>
                    <a:ea typeface="Roboto Slab" pitchFamily="2" charset="0"/>
                  </a:rPr>
                  <a:t> whose removal from dataset would cause large change in estimated regression model </a:t>
                </a:r>
                <a:r>
                  <a:rPr lang="en-US" sz="1800" b="1" dirty="0">
                    <a:solidFill>
                      <a:schemeClr val="accent5"/>
                    </a:solidFill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’s</a:t>
                </a:r>
                <a:endParaRPr lang="en-US" sz="1800" b="1" dirty="0">
                  <a:solidFill>
                    <a:schemeClr val="accent5"/>
                  </a:solidFill>
                  <a:latin typeface="Nixie One" panose="020B0604020202020204" charset="0"/>
                  <a:ea typeface="Roboto Slab" pitchFamily="2" charset="0"/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</a:rPr>
                  <a:t>Methods for assessing influence</a:t>
                </a:r>
              </a:p>
              <a:p>
                <a:pPr lvl="1"/>
                <a:r>
                  <a:rPr lang="en-US" sz="1800" b="1" dirty="0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</a:rPr>
                  <a:t>Based on change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</a:rPr>
                  <a:t>, vector of parameter estimates</a:t>
                </a:r>
              </a:p>
              <a:p>
                <a:pPr lvl="2"/>
                <a:r>
                  <a:rPr lang="en-US" sz="1800" b="1" dirty="0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</a:rPr>
                  <a:t>when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</a:rPr>
                  <a:t>obs</a:t>
                </a:r>
                <a:r>
                  <a:rPr lang="en-US" sz="1800" b="1" dirty="0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</a:rPr>
                  <a:t> are deleted</a:t>
                </a:r>
              </a:p>
              <a:p>
                <a:pPr lvl="2">
                  <a:lnSpc>
                    <a:spcPct val="150000"/>
                  </a:lnSpc>
                </a:pPr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8927" y="1559425"/>
                <a:ext cx="7667898" cy="3366550"/>
              </a:xfrm>
              <a:blipFill>
                <a:blip r:embed="rId2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66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Leverage &amp;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9750" y="1559425"/>
                <a:ext cx="8147075" cy="3366549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400" b="1" dirty="0"/>
                  <a:t>Diagnostic checks:</a:t>
                </a:r>
              </a:p>
              <a:p>
                <a:r>
                  <a:rPr lang="en-US" sz="1400" b="1" dirty="0"/>
                  <a:t>Plots</a:t>
                </a:r>
              </a:p>
              <a:p>
                <a:r>
                  <a:rPr lang="en-US" sz="1400" b="1" dirty="0"/>
                  <a:t>Cook’s distance measure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400" b="1" dirty="0"/>
                  <a:t> = influential</a:t>
                </a:r>
              </a:p>
              <a:p>
                <a:r>
                  <a:rPr lang="en-US" sz="1400" b="1" dirty="0"/>
                  <a:t>DFBETAS</a:t>
                </a:r>
              </a:p>
              <a:p>
                <a:pPr lvl="1"/>
                <a:r>
                  <a:rPr lang="en-US" sz="1400" b="1" dirty="0"/>
                  <a:t>Measures how much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err="1"/>
                  <a:t>obs</a:t>
                </a:r>
                <a:r>
                  <a:rPr lang="en-US" sz="1400" b="1" dirty="0"/>
                  <a:t> influences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 value</a:t>
                </a:r>
              </a:p>
              <a:p>
                <a:r>
                  <a:rPr lang="en-US" sz="1400" b="1" dirty="0"/>
                  <a:t>DFFITS</a:t>
                </a:r>
              </a:p>
              <a:p>
                <a:pPr lvl="1"/>
                <a:r>
                  <a:rPr lang="en-US" sz="1400" b="1" dirty="0"/>
                  <a:t>Measures how much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err="1"/>
                  <a:t>obs</a:t>
                </a:r>
                <a:r>
                  <a:rPr lang="en-US" sz="1400" b="1" dirty="0"/>
                  <a:t> influences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 value</a:t>
                </a:r>
              </a:p>
              <a:p>
                <a:r>
                  <a:rPr lang="en-US" sz="1400" b="1" dirty="0"/>
                  <a:t>COVRATIO</a:t>
                </a:r>
              </a:p>
              <a:p>
                <a:pPr lvl="1"/>
                <a:r>
                  <a:rPr lang="en-US" sz="1400" b="1" dirty="0">
                    <a:sym typeface="Symbol" panose="05050102010706020507" pitchFamily="18" charset="2"/>
                  </a:rPr>
                  <a:t> 1 = removing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err="1"/>
                  <a:t>obs</a:t>
                </a:r>
                <a:r>
                  <a:rPr lang="en-US" sz="1400" b="1" dirty="0"/>
                  <a:t> degrades precision</a:t>
                </a:r>
              </a:p>
              <a:p>
                <a:pPr lvl="1"/>
                <a:r>
                  <a:rPr lang="en-US" sz="1400" b="1" dirty="0"/>
                  <a:t>&lt; 1 = removing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</a:t>
                </a:r>
                <a:r>
                  <a:rPr lang="en-US" sz="1400" b="1" dirty="0" err="1"/>
                  <a:t>obs</a:t>
                </a:r>
                <a:r>
                  <a:rPr lang="en-US" sz="1400" b="1" dirty="0"/>
                  <a:t> improves precision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559425"/>
                <a:ext cx="8147075" cy="3366549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06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Leverage &amp;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After diagnostic checks:</a:t>
                </a:r>
              </a:p>
              <a:p>
                <a:r>
                  <a:rPr lang="en-US" sz="2000" b="1" dirty="0"/>
                  <a:t>No serious violations on assumptions?</a:t>
                </a:r>
              </a:p>
              <a:p>
                <a:pPr lvl="1"/>
                <a:r>
                  <a:rPr lang="en-US" sz="2000" b="1" dirty="0"/>
                  <a:t>Some assurance of no misleading</a:t>
                </a:r>
              </a:p>
              <a:p>
                <a:pPr lvl="1"/>
                <a:r>
                  <a:rPr lang="en-US" sz="2000" b="1" dirty="0"/>
                  <a:t>Continue to make inferences about </a:t>
                </a:r>
                <a:r>
                  <a:rPr lang="en-US" sz="2000" b="1" dirty="0">
                    <a:sym typeface="Symbol" panose="05050102010706020507" pitchFamily="18" charset="2"/>
                  </a:rPr>
                  <a:t> and future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𝒀</m:t>
                    </m:r>
                  </m:oMath>
                </a14:m>
                <a:r>
                  <a:rPr lang="en-US" sz="2000" b="1" dirty="0"/>
                  <a:t> values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623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Additional Problems in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01" y="1559425"/>
            <a:ext cx="3966024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600" b="1" u="sng" dirty="0">
                <a:latin typeface="Roboto Slab" pitchFamily="2" charset="0"/>
                <a:ea typeface="Roboto Slab" pitchFamily="2" charset="0"/>
              </a:rPr>
              <a:t>Selecting predictor vars from large set</a:t>
            </a:r>
            <a:endParaRPr lang="en-US" sz="16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How to choose?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What form should the regression function take?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8AF015-0AF5-F91C-0659-614B25E99E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1999" y="530725"/>
            <a:ext cx="4114923" cy="4395250"/>
          </a:xfrm>
        </p:spPr>
        <p:txBody>
          <a:bodyPr/>
          <a:lstStyle/>
          <a:p>
            <a:pPr marL="101600" indent="0">
              <a:buNone/>
            </a:pPr>
            <a:r>
              <a:rPr lang="en-US" sz="1600" b="1" u="sng" dirty="0">
                <a:latin typeface="Roboto Slab" pitchFamily="2" charset="0"/>
                <a:ea typeface="Roboto Slab" pitchFamily="2" charset="0"/>
              </a:rPr>
              <a:t>Procedure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1600" b="1" dirty="0"/>
              <a:t>Consider all possible simple linear regressions</a:t>
            </a:r>
          </a:p>
          <a:p>
            <a:pPr lvl="1">
              <a:buSzPct val="110000"/>
              <a:buFont typeface="+mj-lt"/>
              <a:buAutoNum type="arabicPeriod"/>
            </a:pPr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var: has largest </a:t>
            </a:r>
            <a:r>
              <a:rPr lang="en-US" sz="1600" b="1" dirty="0" err="1"/>
              <a:t>corr</a:t>
            </a:r>
            <a:r>
              <a:rPr lang="en-US" sz="1600" b="1" dirty="0"/>
              <a:t> w/ response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1600" b="1" dirty="0"/>
              <a:t>Enter the var that makes largest significant contribution to regression sum of squares</a:t>
            </a:r>
          </a:p>
          <a:p>
            <a:pPr lvl="1">
              <a:buSzPct val="110000"/>
              <a:buFont typeface="+mj-lt"/>
              <a:buAutoNum type="arabicPeriod"/>
            </a:pPr>
            <a:r>
              <a:rPr lang="en-US" sz="1600" b="1" dirty="0"/>
              <a:t>F-test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1600" b="1" dirty="0"/>
              <a:t>Check other vars by F-testing</a:t>
            </a:r>
          </a:p>
          <a:p>
            <a:pPr>
              <a:buSzPct val="110000"/>
              <a:buFont typeface="+mj-lt"/>
              <a:buAutoNum type="arabicPeriod"/>
            </a:pPr>
            <a:r>
              <a:rPr lang="en-US" sz="1600" b="1" dirty="0"/>
              <a:t>Repeat steps 2-3 until all possible additions are nonsignificant &amp; all possible deletions are significant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291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46ADF1-809A-53BF-07A8-EF2CAD9F6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Roboto Slab" pitchFamily="2" charset="0"/>
                <a:ea typeface="Roboto Slab" pitchFamily="2" charset="0"/>
              </a:rPr>
              <a:t>Source: </a:t>
            </a:r>
            <a:r>
              <a:rPr lang="en-US" sz="1200" b="1" dirty="0">
                <a:hlinkClick r:id="rId2"/>
              </a:rPr>
              <a:t>http://www.sthda.com/english/articles/37-model-selection-essentials-in-r/155-best-subsets-regression-essentials-in-r/</a:t>
            </a:r>
            <a:endParaRPr lang="en-US" sz="12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59D1B-3F59-6BDC-A57C-0D9A832F9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C9059-C773-5D5B-43A2-E8BA017C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1" y="372284"/>
            <a:ext cx="7249537" cy="344853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5E3318-928C-6A93-29B5-9376811B38E6}"/>
              </a:ext>
            </a:extLst>
          </p:cNvPr>
          <p:cNvSpPr txBox="1">
            <a:spLocks/>
          </p:cNvSpPr>
          <p:nvPr/>
        </p:nvSpPr>
        <p:spPr>
          <a:xfrm>
            <a:off x="6228000" y="1130401"/>
            <a:ext cx="2458800" cy="153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None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50800" indent="0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Note: </a:t>
            </a:r>
          </a:p>
          <a:p>
            <a:pPr marL="50800" indent="0" algn="l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you have the option for the type of method it does (forward, backward, </a:t>
            </a:r>
            <a:r>
              <a:rPr lang="en-US" sz="1200" b="1" dirty="0" err="1">
                <a:solidFill>
                  <a:schemeClr val="bg1"/>
                </a:solidFill>
              </a:rPr>
              <a:t>seqrep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430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6" y="530725"/>
            <a:ext cx="3553073" cy="1028700"/>
          </a:xfrm>
        </p:spPr>
        <p:txBody>
          <a:bodyPr/>
          <a:lstStyle/>
          <a:p>
            <a:r>
              <a:rPr lang="en-US" sz="2400" dirty="0"/>
              <a:t>Additional Problems </a:t>
            </a:r>
            <a:br>
              <a:rPr lang="en-US" sz="2400" dirty="0"/>
            </a:br>
            <a:r>
              <a:rPr lang="en-US" sz="2400" dirty="0"/>
              <a:t>in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801" y="1559425"/>
            <a:ext cx="3966024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400" b="1" u="sng" dirty="0">
                <a:latin typeface="Roboto Slab" pitchFamily="2" charset="0"/>
                <a:ea typeface="Roboto Slab" pitchFamily="2" charset="0"/>
              </a:rPr>
              <a:t>Selecting predictor vars from large set</a:t>
            </a:r>
            <a:endParaRPr lang="en-US" sz="1400" b="1" dirty="0"/>
          </a:p>
          <a:p>
            <a:pPr marL="101600" indent="0">
              <a:lnSpc>
                <a:spcPct val="150000"/>
              </a:lnSpc>
              <a:buNone/>
            </a:pPr>
            <a:r>
              <a:rPr lang="en-US" sz="1400" b="1" dirty="0"/>
              <a:t>Note: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No guarantee it’ll select (for example) the best 3 vars for prediction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Auto selection methods aren’t capable of indicating when transformations of vars are useful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8AF015-0AF5-F91C-0659-614B25E99E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4825" y="1559425"/>
            <a:ext cx="4332098" cy="3366550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u="sng" dirty="0">
                <a:latin typeface="Roboto Slab" pitchFamily="2" charset="0"/>
                <a:ea typeface="Roboto Slab" pitchFamily="2" charset="0"/>
              </a:rPr>
              <a:t>Procedure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Consider all possible simple linear regressions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Enter the var that makes largest significant contribution to regression sum of squares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Check other vars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Repeat steps 2-3 until all possible additions are nonsignificant &amp; all possible deletions are significant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714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A8FC9F2-3D49-EF6B-814E-1BD3B581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8" y="530725"/>
            <a:ext cx="3553072" cy="1028700"/>
          </a:xfrm>
        </p:spPr>
        <p:txBody>
          <a:bodyPr/>
          <a:lstStyle/>
          <a:p>
            <a:r>
              <a:rPr lang="en-US" sz="2400" dirty="0"/>
              <a:t>Additional Problems </a:t>
            </a:r>
            <a:br>
              <a:rPr lang="en-US" sz="2400" dirty="0"/>
            </a:br>
            <a:r>
              <a:rPr lang="en-US" sz="2400" dirty="0"/>
              <a:t>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ED5CB156-A854-049D-1C9A-9031042D3E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150" y="1559425"/>
                <a:ext cx="4056675" cy="336655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400" b="1" u="sng" dirty="0">
                    <a:latin typeface="Roboto Slab" pitchFamily="2" charset="0"/>
                    <a:ea typeface="Roboto Slab" pitchFamily="2" charset="0"/>
                  </a:rPr>
                  <a:t>Selecting predictor vars from large set</a:t>
                </a:r>
                <a:endParaRPr lang="en-US" sz="1400" b="1" dirty="0"/>
              </a:p>
              <a:p>
                <a:pPr marL="114300" indent="0">
                  <a:buNone/>
                </a:pPr>
                <a:r>
                  <a:rPr lang="en-US" sz="1400" b="1" dirty="0"/>
                  <a:t>How to choose the best: examine some criterion quantity</a:t>
                </a:r>
              </a:p>
              <a:p>
                <a:pPr marL="400050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400" b="1" dirty="0"/>
              </a:p>
              <a:p>
                <a:pPr marL="857250" lvl="1" indent="-285750"/>
                <a:r>
                  <a:rPr lang="en-US" sz="1400" b="1" dirty="0"/>
                  <a:t>Always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400" b="1" dirty="0"/>
                  <a:t> w/ inclusion of additional predictor vars</a:t>
                </a:r>
              </a:p>
              <a:p>
                <a:pPr marL="400050" indent="-285750"/>
                <a:r>
                  <a:rPr lang="en-US" sz="1400" b="1" dirty="0"/>
                  <a:t>Adjusted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acc>
                  </m:oMath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 marL="857250" lvl="1" indent="-28575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ac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114300" indent="0">
                  <a:buNone/>
                </a:pPr>
                <a:endParaRPr lang="en-US" sz="1400" b="1" dirty="0"/>
              </a:p>
              <a:p>
                <a:pPr marL="114300" indent="0">
                  <a:buNone/>
                </a:pPr>
                <a:r>
                  <a:rPr lang="en-US" sz="1400" b="1" dirty="0"/>
                  <a:t>A large value 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𝐯𝐚𝐥𝐮𝐞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) is desirable</a:t>
                </a:r>
              </a:p>
            </p:txBody>
          </p:sp>
        </mc:Choice>
        <mc:Fallback xmlns="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ED5CB156-A854-049D-1C9A-9031042D3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150" y="1559425"/>
                <a:ext cx="4056675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DBF28283-57E8-FE94-2238-38C1BD844421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354825" y="1559425"/>
                <a:ext cx="4332099" cy="336655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400" b="1" u="sng" dirty="0">
                    <a:latin typeface="Roboto Slab" pitchFamily="2" charset="0"/>
                    <a:ea typeface="Roboto Slab" pitchFamily="2" charset="0"/>
                  </a:rPr>
                  <a:t>Selecting predictor vars from large set</a:t>
                </a:r>
                <a:endParaRPr lang="en-US" sz="1400" b="1" dirty="0"/>
              </a:p>
              <a:p>
                <a:pPr marL="400050" indent="-285750">
                  <a:lnSpc>
                    <a:spcPct val="200000"/>
                  </a:lnSpc>
                </a:pPr>
                <a:r>
                  <a:rPr lang="en-US" sz="1400" b="1" dirty="0"/>
                  <a:t>Mallow’s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400" b="1" dirty="0"/>
                  <a:t> statistic</a:t>
                </a:r>
              </a:p>
              <a:p>
                <a:pPr marL="857250" lvl="1" indent="-285750">
                  <a:lnSpc>
                    <a:spcPct val="200000"/>
                  </a:lnSpc>
                </a:pPr>
                <a:r>
                  <a:rPr lang="en-US" sz="1400" b="1" dirty="0" err="1"/>
                  <a:t>Askdjgh</a:t>
                </a:r>
                <a:endParaRPr lang="en-US" sz="1400" b="1" dirty="0"/>
              </a:p>
              <a:p>
                <a:pPr marL="400050" indent="-285750">
                  <a:lnSpc>
                    <a:spcPct val="200000"/>
                  </a:lnSpc>
                </a:pPr>
                <a:r>
                  <a:rPr lang="en-US" sz="1400" b="1" dirty="0"/>
                  <a:t>Akaike’s Info Criterion</a:t>
                </a:r>
              </a:p>
              <a:p>
                <a:pPr marL="857250" lvl="1" indent="-285750">
                  <a:lnSpc>
                    <a:spcPct val="200000"/>
                  </a:lnSpc>
                </a:pPr>
                <a:r>
                  <a:rPr lang="en-US" sz="1400" b="1" dirty="0" err="1"/>
                  <a:t>Asdg</a:t>
                </a:r>
                <a:endParaRPr lang="en-US" sz="1400" b="1" dirty="0"/>
              </a:p>
              <a:p>
                <a:pPr marL="101600" indent="0">
                  <a:buNone/>
                </a:pPr>
                <a:endParaRPr lang="en-US" sz="1400" b="1" dirty="0"/>
              </a:p>
              <a:p>
                <a:pPr marL="101600" indent="0">
                  <a:buNone/>
                </a:pPr>
                <a:r>
                  <a:rPr lang="en-US" sz="1400" b="1" dirty="0"/>
                  <a:t>A smallest value is desirable</a:t>
                </a:r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DBF28283-57E8-FE94-2238-38C1BD844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354825" y="1559425"/>
                <a:ext cx="4332099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59D1B-3F59-6BDC-A57C-0D9A832F9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0F6400-C84D-BB2D-0942-409BAEF7B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781" y="2463159"/>
            <a:ext cx="3547069" cy="562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A7E21-4DB7-D806-1D2C-44A01EB4E065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A7E21-4DB7-D806-1D2C-44A01EB4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6ED1185-299F-8913-5BD2-CC7A238C6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81" y="3425235"/>
            <a:ext cx="3547069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400" dirty="0"/>
              <a:t>(7-3)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151" y="1767275"/>
                <a:ext cx="4718350" cy="315870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2000" b="1" dirty="0">
                    <a:latin typeface="Nixie One" panose="020B0604020202020204" charset="0"/>
                    <a:ea typeface="Roboto Slab" pitchFamily="2" charset="0"/>
                  </a:rPr>
                  <a:t>Classic Linear Regression Model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𝒏𝒙𝒏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151" y="1767275"/>
                <a:ext cx="4718350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16501" y="1767275"/>
                <a:ext cx="4127499" cy="3158700"/>
              </a:xfrm>
            </p:spPr>
            <p:txBody>
              <a:bodyPr/>
              <a:lstStyle/>
              <a:p>
                <a:r>
                  <a:rPr lang="en-US" b="1" dirty="0"/>
                  <a:t>Unknown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design matrix</a:t>
                </a:r>
              </a:p>
              <a:p>
                <a:pPr lvl="1"/>
                <a:r>
                  <a:rPr lang="en-US" b="1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row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𝒋𝒓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16501" y="1767275"/>
                <a:ext cx="4127499" cy="3158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661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A8FC9F2-3D49-EF6B-814E-1BD3B581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8" y="530725"/>
            <a:ext cx="3553072" cy="1028700"/>
          </a:xfrm>
        </p:spPr>
        <p:txBody>
          <a:bodyPr/>
          <a:lstStyle/>
          <a:p>
            <a:r>
              <a:rPr lang="en-US" sz="2400" dirty="0"/>
              <a:t>Additional Problems</a:t>
            </a:r>
            <a:br>
              <a:rPr lang="en-US" sz="2400" dirty="0"/>
            </a:br>
            <a:r>
              <a:rPr lang="en-US" sz="2400" dirty="0"/>
              <a:t>in Linear Regression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F28283-57E8-FE94-2238-38C1BD84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25" y="1559425"/>
            <a:ext cx="4140706" cy="3366550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en-US" sz="1400" b="1" u="sng" dirty="0">
                <a:latin typeface="Roboto Slab" pitchFamily="2" charset="0"/>
                <a:ea typeface="Roboto Slab" pitchFamily="2" charset="0"/>
              </a:rPr>
              <a:t>Selecting predictor vars from large set</a:t>
            </a:r>
            <a:endParaRPr lang="en-US" sz="1400" b="1" dirty="0"/>
          </a:p>
          <a:p>
            <a:pPr marL="114300" indent="0">
              <a:lnSpc>
                <a:spcPct val="200000"/>
              </a:lnSpc>
              <a:buNone/>
            </a:pPr>
            <a:r>
              <a:rPr lang="en-US" sz="1400" b="1" dirty="0"/>
              <a:t>Akaike’s Info Criterion Example: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400" b="1" dirty="0">
                <a:hlinkClick r:id="rId2"/>
              </a:rPr>
              <a:t>https://www.scribbr.com/statistics/akaike-information-criterion/</a:t>
            </a:r>
            <a:endParaRPr lang="en-US" sz="1400" b="1" dirty="0"/>
          </a:p>
          <a:p>
            <a:pPr marL="114300" indent="0">
              <a:buNone/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sz="1400" b="1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FF4E7-C099-E0D6-0579-6B38C3F461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971999"/>
            <a:ext cx="4572000" cy="3953975"/>
          </a:xfrm>
        </p:spPr>
        <p:txBody>
          <a:bodyPr/>
          <a:lstStyle/>
          <a:p>
            <a:pPr marL="101600" indent="0">
              <a:buNone/>
            </a:pPr>
            <a:r>
              <a:rPr lang="en-US" sz="1200" b="1" dirty="0"/>
              <a:t>library(</a:t>
            </a:r>
            <a:r>
              <a:rPr lang="en-US" sz="1200" b="1" dirty="0" err="1"/>
              <a:t>AICcmodavg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bmi</a:t>
            </a:r>
            <a:r>
              <a:rPr lang="en-US" sz="1200" b="1" dirty="0"/>
              <a:t> &lt;- read.csv("D:/Coding/R Storage/bmi.data.csv")</a:t>
            </a:r>
          </a:p>
          <a:p>
            <a:pPr marL="101600" indent="0">
              <a:buNone/>
            </a:pPr>
            <a:r>
              <a:rPr lang="en-US" sz="1200" b="1" dirty="0"/>
              <a:t>attach(</a:t>
            </a:r>
            <a:r>
              <a:rPr lang="en-US" sz="1200" b="1" dirty="0" err="1"/>
              <a:t>bmi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age.lm</a:t>
            </a:r>
            <a:r>
              <a:rPr lang="en-US" sz="1200" b="1" dirty="0"/>
              <a:t> &lt;- </a:t>
            </a:r>
            <a:r>
              <a:rPr lang="en-US" sz="1200" b="1" dirty="0" err="1"/>
              <a:t>lm</a:t>
            </a:r>
            <a:r>
              <a:rPr lang="en-US" sz="1200" b="1" dirty="0"/>
              <a:t>(</a:t>
            </a:r>
            <a:r>
              <a:rPr lang="en-US" sz="1200" b="1" dirty="0" err="1"/>
              <a:t>bmi</a:t>
            </a:r>
            <a:r>
              <a:rPr lang="en-US" sz="1200" b="1" dirty="0"/>
              <a:t> ~ age, data = </a:t>
            </a:r>
            <a:r>
              <a:rPr lang="en-US" sz="1200" b="1" dirty="0" err="1"/>
              <a:t>bmi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sex.lm</a:t>
            </a:r>
            <a:r>
              <a:rPr lang="en-US" sz="1200" b="1" dirty="0"/>
              <a:t> &lt;- </a:t>
            </a:r>
            <a:r>
              <a:rPr lang="en-US" sz="1200" b="1" dirty="0" err="1"/>
              <a:t>lm</a:t>
            </a:r>
            <a:r>
              <a:rPr lang="en-US" sz="1200" b="1" dirty="0"/>
              <a:t>(</a:t>
            </a:r>
            <a:r>
              <a:rPr lang="en-US" sz="1200" b="1" dirty="0" err="1"/>
              <a:t>bmi</a:t>
            </a:r>
            <a:r>
              <a:rPr lang="en-US" sz="1200" b="1" dirty="0"/>
              <a:t> ~ sex, data = </a:t>
            </a:r>
            <a:r>
              <a:rPr lang="en-US" sz="1200" b="1" dirty="0" err="1"/>
              <a:t>bmi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consume.lm</a:t>
            </a:r>
            <a:r>
              <a:rPr lang="en-US" sz="1200" b="1" dirty="0"/>
              <a:t> &lt;- </a:t>
            </a:r>
            <a:r>
              <a:rPr lang="en-US" sz="1200" b="1" dirty="0" err="1"/>
              <a:t>lm</a:t>
            </a:r>
            <a:r>
              <a:rPr lang="en-US" sz="1200" b="1" dirty="0"/>
              <a:t>(</a:t>
            </a:r>
            <a:r>
              <a:rPr lang="en-US" sz="1200" b="1" dirty="0" err="1"/>
              <a:t>bmi</a:t>
            </a:r>
            <a:r>
              <a:rPr lang="en-US" sz="1200" b="1" dirty="0"/>
              <a:t> ~ consumption, data = </a:t>
            </a:r>
            <a:r>
              <a:rPr lang="en-US" sz="1200" b="1" dirty="0" err="1"/>
              <a:t>bmi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ageSex.lm</a:t>
            </a:r>
            <a:r>
              <a:rPr lang="en-US" sz="1200" b="1" dirty="0"/>
              <a:t> &lt;- </a:t>
            </a:r>
            <a:r>
              <a:rPr lang="en-US" sz="1200" b="1" dirty="0" err="1"/>
              <a:t>lm</a:t>
            </a:r>
            <a:r>
              <a:rPr lang="en-US" sz="1200" b="1" dirty="0"/>
              <a:t>(</a:t>
            </a:r>
            <a:r>
              <a:rPr lang="en-US" sz="1200" b="1" dirty="0" err="1"/>
              <a:t>bmi</a:t>
            </a:r>
            <a:r>
              <a:rPr lang="en-US" sz="1200" b="1" dirty="0"/>
              <a:t> ~ age + sex, data = </a:t>
            </a:r>
            <a:r>
              <a:rPr lang="en-US" sz="1200" b="1" dirty="0" err="1"/>
              <a:t>bmi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all.lm</a:t>
            </a:r>
            <a:r>
              <a:rPr lang="en-US" sz="1200" b="1" dirty="0"/>
              <a:t> &lt;- </a:t>
            </a:r>
            <a:r>
              <a:rPr lang="en-US" sz="1200" b="1" dirty="0" err="1"/>
              <a:t>lm</a:t>
            </a:r>
            <a:r>
              <a:rPr lang="en-US" sz="1200" b="1" dirty="0"/>
              <a:t>(</a:t>
            </a:r>
            <a:r>
              <a:rPr lang="en-US" sz="1200" b="1" dirty="0" err="1"/>
              <a:t>bmi</a:t>
            </a:r>
            <a:r>
              <a:rPr lang="en-US" sz="1200" b="1" dirty="0"/>
              <a:t> ~ age + sex + consumption, data = </a:t>
            </a:r>
            <a:r>
              <a:rPr lang="en-US" sz="1200" b="1" dirty="0" err="1"/>
              <a:t>bmi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allInteract.lm</a:t>
            </a:r>
            <a:r>
              <a:rPr lang="en-US" sz="1200" b="1" dirty="0"/>
              <a:t> &lt;- </a:t>
            </a:r>
            <a:r>
              <a:rPr lang="en-US" sz="1200" b="1" dirty="0" err="1"/>
              <a:t>lm</a:t>
            </a:r>
            <a:r>
              <a:rPr lang="en-US" sz="1200" b="1" dirty="0"/>
              <a:t>(</a:t>
            </a:r>
            <a:r>
              <a:rPr lang="en-US" sz="1200" b="1" dirty="0" err="1"/>
              <a:t>bmi</a:t>
            </a:r>
            <a:r>
              <a:rPr lang="en-US" sz="1200" b="1" dirty="0"/>
              <a:t> ~ age*sex*consumption, data = </a:t>
            </a:r>
            <a:r>
              <a:rPr lang="en-US" sz="1200" b="1" dirty="0" err="1"/>
              <a:t>bmi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/>
              <a:t>model &lt;- list(</a:t>
            </a:r>
            <a:r>
              <a:rPr lang="en-US" sz="1200" b="1" dirty="0" err="1"/>
              <a:t>age.lm</a:t>
            </a:r>
            <a:r>
              <a:rPr lang="en-US" sz="1200" b="1" dirty="0"/>
              <a:t>, </a:t>
            </a:r>
            <a:r>
              <a:rPr lang="en-US" sz="1200" b="1" dirty="0" err="1"/>
              <a:t>sex.lm</a:t>
            </a:r>
            <a:r>
              <a:rPr lang="en-US" sz="1200" b="1" dirty="0"/>
              <a:t>, </a:t>
            </a:r>
            <a:r>
              <a:rPr lang="en-US" sz="1200" b="1" dirty="0" err="1"/>
              <a:t>consume.lm</a:t>
            </a:r>
            <a:r>
              <a:rPr lang="en-US" sz="1200" b="1" dirty="0"/>
              <a:t>, </a:t>
            </a:r>
            <a:r>
              <a:rPr lang="en-US" sz="1200" b="1" dirty="0" err="1"/>
              <a:t>ageSex.lm</a:t>
            </a:r>
            <a:r>
              <a:rPr lang="en-US" sz="1200" b="1" dirty="0"/>
              <a:t>, </a:t>
            </a:r>
            <a:r>
              <a:rPr lang="en-US" sz="1200" b="1" dirty="0" err="1"/>
              <a:t>all.lm</a:t>
            </a:r>
            <a:r>
              <a:rPr lang="en-US" sz="1200" b="1" dirty="0"/>
              <a:t>, </a:t>
            </a:r>
            <a:r>
              <a:rPr lang="en-US" sz="1200" b="1" dirty="0" err="1"/>
              <a:t>allInteract.lm</a:t>
            </a:r>
            <a:r>
              <a:rPr lang="en-US" sz="1200" b="1" dirty="0"/>
              <a:t>)</a:t>
            </a:r>
          </a:p>
          <a:p>
            <a:pPr marL="101600" indent="0">
              <a:buNone/>
            </a:pPr>
            <a:r>
              <a:rPr lang="en-US" sz="1200" b="1" dirty="0" err="1"/>
              <a:t>model.names</a:t>
            </a:r>
            <a:r>
              <a:rPr lang="en-US" sz="1200" b="1" dirty="0"/>
              <a:t> &lt;- c("Age", "Sex", "Consume", "Age/Sex", "All", "All Interact")</a:t>
            </a:r>
          </a:p>
          <a:p>
            <a:pPr marL="101600" indent="0">
              <a:buNone/>
            </a:pPr>
            <a:r>
              <a:rPr lang="en-US" sz="1200" b="1" dirty="0" err="1"/>
              <a:t>aictab</a:t>
            </a:r>
            <a:r>
              <a:rPr lang="en-US" sz="1200" b="1" dirty="0"/>
              <a:t>(</a:t>
            </a:r>
            <a:r>
              <a:rPr lang="en-US" sz="1200" b="1" dirty="0" err="1"/>
              <a:t>cand.set</a:t>
            </a:r>
            <a:r>
              <a:rPr lang="en-US" sz="1200" b="1" dirty="0"/>
              <a:t> = model, </a:t>
            </a:r>
            <a:r>
              <a:rPr lang="en-US" sz="1200" b="1" dirty="0" err="1"/>
              <a:t>modnames</a:t>
            </a:r>
            <a:r>
              <a:rPr lang="en-US" sz="1200" b="1" dirty="0"/>
              <a:t> = </a:t>
            </a:r>
            <a:r>
              <a:rPr lang="en-US" sz="1200" b="1" dirty="0" err="1"/>
              <a:t>model.names</a:t>
            </a:r>
            <a:r>
              <a:rPr lang="en-US" sz="1200" b="1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59D1B-3F59-6BDC-A57C-0D9A832F9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A7E21-4DB7-D806-1D2C-44A01EB4E065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A7E21-4DB7-D806-1D2C-44A01EB4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061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6" y="530725"/>
            <a:ext cx="3553073" cy="1028700"/>
          </a:xfrm>
        </p:spPr>
        <p:txBody>
          <a:bodyPr/>
          <a:lstStyle/>
          <a:p>
            <a:r>
              <a:rPr lang="en-US" sz="2400" dirty="0"/>
              <a:t>Additional Problems </a:t>
            </a:r>
            <a:br>
              <a:rPr lang="en-US" sz="2400" dirty="0"/>
            </a:br>
            <a:r>
              <a:rPr lang="en-US" sz="2400" dirty="0"/>
              <a:t>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Collinearity</a:t>
                </a:r>
              </a:p>
              <a:p>
                <a:pPr marL="50800" indent="0">
                  <a:buNone/>
                </a:pPr>
                <a:r>
                  <a:rPr lang="en-US" sz="1600" b="1" dirty="0">
                    <a:solidFill>
                      <a:schemeClr val="accent5"/>
                    </a:solidFill>
                  </a:rPr>
                  <a:t>Define: predictors in a regression model are linearly dependent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full rank</a:t>
                </a:r>
              </a:p>
              <a:p>
                <a:pPr lvl="1"/>
                <a:r>
                  <a:rPr lang="en-US" sz="1600" b="1" dirty="0">
                    <a:solidFill>
                      <a:schemeClr val="tx1"/>
                    </a:solidFill>
                  </a:rPr>
                  <a:t>Some linear combo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b="1" dirty="0">
                    <a:solidFill>
                      <a:schemeClr val="tx1"/>
                    </a:solidFill>
                  </a:rPr>
                  <a:t>Columns = colinear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𝒁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has no inverse/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numerically unstable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𝒁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’s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diag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 entries will be large</a:t>
                </a:r>
              </a:p>
              <a:p>
                <a:pPr lvl="2"/>
                <a:r>
                  <a:rPr lang="en-US" sz="1600" b="1" dirty="0">
                    <a:solidFill>
                      <a:schemeClr val="tx1"/>
                    </a:solidFill>
                  </a:rPr>
                  <a:t>Yields large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𝑽𝒂𝒓</m:t>
                        </m:r>
                      </m:e>
                    </m:acc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</a:t>
                </a:r>
              </a:p>
              <a:p>
                <a:pPr lvl="2"/>
                <a:r>
                  <a:rPr lang="en-US" sz="1600" b="1" dirty="0">
                    <a:solidFill>
                      <a:schemeClr val="tx1"/>
                    </a:solidFill>
                  </a:rPr>
                  <a:t>Difficulty in detecting “significant”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11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6" y="530725"/>
            <a:ext cx="3553073" cy="1028700"/>
          </a:xfrm>
        </p:spPr>
        <p:txBody>
          <a:bodyPr/>
          <a:lstStyle/>
          <a:p>
            <a:r>
              <a:rPr lang="en-US" sz="2400" dirty="0"/>
              <a:t>Additional Problems </a:t>
            </a:r>
            <a:br>
              <a:rPr lang="en-US" sz="2400" dirty="0"/>
            </a:br>
            <a:r>
              <a:rPr lang="en-US" sz="2400" dirty="0"/>
              <a:t>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Collinearity</a:t>
                </a:r>
              </a:p>
              <a:p>
                <a:pPr marL="5080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How to solve?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</a:rPr>
                  <a:t>Delete a strongly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corr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 pair of predictor vars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</a:rPr>
                  <a:t>Relating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to principal components of predictor vars</a:t>
                </a:r>
              </a:p>
              <a:p>
                <a:pPr lvl="1"/>
                <a:r>
                  <a:rPr lang="en-US" sz="1600" b="1" dirty="0">
                    <a:solidFill>
                      <a:schemeClr val="tx1"/>
                    </a:solidFill>
                  </a:rPr>
                  <a:t>Rows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are treated as sample</a:t>
                </a:r>
              </a:p>
              <a:p>
                <a:pPr lvl="1"/>
                <a:r>
                  <a:rPr lang="en-US" sz="1600" b="1" dirty="0">
                    <a:solidFill>
                      <a:schemeClr val="tx1"/>
                    </a:solidFill>
                  </a:rPr>
                  <a:t>First few principal components are calculated</a:t>
                </a:r>
              </a:p>
              <a:p>
                <a:pPr lvl="2"/>
                <a:r>
                  <a:rPr lang="en-US" sz="1600" b="1" dirty="0">
                    <a:solidFill>
                      <a:schemeClr val="tx1"/>
                    </a:solidFill>
                  </a:rPr>
                  <a:t>Will be done in Ch 8.3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is then regressed on new predictor vars</a:t>
                </a:r>
              </a:p>
              <a:p>
                <a:pPr lvl="1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3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7" y="530725"/>
            <a:ext cx="3553074" cy="1028700"/>
          </a:xfrm>
        </p:spPr>
        <p:txBody>
          <a:bodyPr/>
          <a:lstStyle/>
          <a:p>
            <a:r>
              <a:rPr lang="en-US" sz="2400" dirty="0"/>
              <a:t>Additional Problems </a:t>
            </a:r>
            <a:br>
              <a:rPr lang="en-US" sz="2400" dirty="0"/>
            </a:br>
            <a:r>
              <a:rPr lang="en-US" sz="2400" dirty="0"/>
              <a:t>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1231" y="1767275"/>
                <a:ext cx="4535094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Bias caused by a </a:t>
                </a:r>
                <a:r>
                  <a:rPr lang="en-US" sz="1600" b="1" u="sng" dirty="0" err="1">
                    <a:latin typeface="Roboto Slab" pitchFamily="2" charset="0"/>
                    <a:ea typeface="Roboto Slab" pitchFamily="2" charset="0"/>
                  </a:rPr>
                  <a:t>misspecified</a:t>
                </a: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 model</a:t>
                </a:r>
              </a:p>
              <a:p>
                <a:pPr marL="50800" indent="0">
                  <a:buNone/>
                </a:pPr>
                <a:r>
                  <a:rPr lang="en-US" sz="1600" b="1" dirty="0"/>
                  <a:t>Suppose the true model of has: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/>
                  <a:t> w/ rank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/>
              </a:p>
              <a:p>
                <a:r>
                  <a:rPr lang="en-US" sz="1600" b="1" dirty="0"/>
                  <a:t>AS</a:t>
                </a:r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:pPr lvl="2"/>
                <a:endParaRPr lang="en-US" sz="16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1231" y="1767275"/>
                <a:ext cx="4535094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0FB73C7-EBF4-CD09-576F-25A7F6C80A20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01600" indent="0">
                  <a:buNone/>
                </a:pPr>
                <a:r>
                  <a:rPr lang="en-US" sz="1600" b="1" dirty="0"/>
                  <a:t>Then, an investigator unknowingly fits a model using only first q predictors by minimizing error sum of squares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]</a:t>
                </a:r>
              </a:p>
              <a:p>
                <a:r>
                  <a:rPr lang="en-US" sz="1600" b="1" dirty="0"/>
                  <a:t>Omitted some important predictor vars from the model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0FB73C7-EBF4-CD09-576F-25A7F6C80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62B3215-5D24-2DEF-E24F-45BE43950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14" b="21601"/>
          <a:stretch/>
        </p:blipFill>
        <p:spPr>
          <a:xfrm>
            <a:off x="798629" y="2846699"/>
            <a:ext cx="2787541" cy="79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9544B-80FE-5613-C752-5A1E0F632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46" t="81469" r="37412" b="1"/>
          <a:stretch/>
        </p:blipFill>
        <p:spPr>
          <a:xfrm>
            <a:off x="3586170" y="3149524"/>
            <a:ext cx="1425600" cy="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65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6" y="530725"/>
            <a:ext cx="3553073" cy="1028700"/>
          </a:xfrm>
        </p:spPr>
        <p:txBody>
          <a:bodyPr/>
          <a:lstStyle/>
          <a:p>
            <a:r>
              <a:rPr lang="en-US" sz="2400" dirty="0"/>
              <a:t>Additional Problems </a:t>
            </a:r>
            <a:br>
              <a:rPr lang="en-US" sz="2400" dirty="0"/>
            </a:br>
            <a:r>
              <a:rPr lang="en-US" sz="2400" dirty="0"/>
              <a:t>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Bias caused by a </a:t>
                </a:r>
                <a:r>
                  <a:rPr lang="en-US" sz="1600" b="1" u="sng" dirty="0" err="1">
                    <a:latin typeface="Roboto Slab" pitchFamily="2" charset="0"/>
                    <a:ea typeface="Roboto Slab" pitchFamily="2" charset="0"/>
                  </a:rPr>
                  <a:t>misspecified</a:t>
                </a: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 model</a:t>
                </a:r>
              </a:p>
              <a:p>
                <a:pPr marL="50800" indent="0"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Because of this omission</a:t>
                </a:r>
              </a:p>
              <a:p>
                <a:r>
                  <a:rPr lang="en-US" sz="1600" b="1" dirty="0">
                    <a:ea typeface="Roboto Slab" pitchFamily="2" charset="0"/>
                  </a:rPr>
                  <a:t>Least squares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becomes a biased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𝒀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𝟏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</a:rPr>
                      <m:t>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</a:rPr>
                      <m:t>𝑬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𝟏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𝟐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</a:endParaRPr>
              </a:p>
              <a:p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Unless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𝒁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𝟎</m:t>
                    </m:r>
                    <m:r>
                      <a:rPr lang="en-US" sz="1600" b="1" i="0" smtClean="0">
                        <a:latin typeface="Cambria Math" panose="02040503050406030204" pitchFamily="18" charset="0"/>
                        <a:ea typeface="Roboto Slab" pitchFamily="2" charset="0"/>
                      </a:rPr>
                      <m:t>]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</a:endParaRPr>
              </a:p>
              <a:p>
                <a:pPr marL="50800" indent="0"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Thus,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</a:rPr>
                              <m:t>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may be misleading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100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3980329" y="1604682"/>
            <a:ext cx="5163671" cy="243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Multivariate Multiple Regression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7, Section 7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334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(7-22)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150" y="1767275"/>
                <a:ext cx="4763449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.                                 .                          .</m:t>
                      </m:r>
                    </m:oMath>
                  </m:oMathPara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                                 .                          .</m:t>
                      </m:r>
                    </m:oMath>
                  </m:oMathPara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                                 .                          .</m:t>
                      </m:r>
                    </m:oMath>
                  </m:oMathPara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150" y="1767275"/>
                <a:ext cx="4763449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10C-7C72-D43F-123D-94E92039B9E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061600" y="1559425"/>
                <a:ext cx="4017600" cy="336655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1800" b="1" dirty="0">
                    <a:latin typeface="Nixie One" panose="020B0604020202020204" charset="0"/>
                  </a:rPr>
                  <a:t>Relationship:</a:t>
                </a:r>
              </a:p>
              <a:p>
                <a:r>
                  <a:rPr lang="en-US" sz="1800" b="1" dirty="0">
                    <a:latin typeface="Nixie One" panose="020B0604020202020204" charset="0"/>
                  </a:rPr>
                  <a:t>m responses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800" b="1" dirty="0">
                  <a:latin typeface="Nixie One" panose="020B0604020202020204" charset="0"/>
                </a:endParaRPr>
              </a:p>
              <a:p>
                <a:r>
                  <a:rPr lang="en-US" sz="1800" b="1" dirty="0">
                    <a:latin typeface="Nixie One" panose="020B0604020202020204" charset="0"/>
                  </a:rPr>
                  <a:t>Single set of predictor vars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sz="1800" b="1" dirty="0">
                  <a:latin typeface="Nixie One" panose="020B060402020202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b="1" dirty="0">
                  <a:latin typeface="Nixie One" panose="020B060402020202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10C-7C72-D43F-123D-94E92039B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61600" y="1559425"/>
                <a:ext cx="4017600" cy="33665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517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(7-23)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20092" y="1559425"/>
                <a:ext cx="3553850" cy="28440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𝒏𝒙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𝒏𝒓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092" y="1559425"/>
                <a:ext cx="3553850" cy="284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79A9B87-F31F-57B6-000C-07EF3D91A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3" t="231"/>
          <a:stretch/>
        </p:blipFill>
        <p:spPr>
          <a:xfrm>
            <a:off x="3938742" y="1825256"/>
            <a:ext cx="4971908" cy="2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0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(7-23)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F722A8A-2532-4C19-B075-B2EC2078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12" y="1688192"/>
            <a:ext cx="538237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(7-23)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9200" y="1559425"/>
                <a:ext cx="4406399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/>
                  <a:t>The multivariate linear regression model is: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𝒏𝒙𝒎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𝒏𝒙</m:t>
                        </m:r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𝒏𝒙𝒎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</a:p>
              <a:p>
                <a:pPr marL="50800" indent="0">
                  <a:buNone/>
                </a:pPr>
                <a:r>
                  <a:rPr lang="en-US" sz="1800" b="1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00" b="1" dirty="0"/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800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200" y="1559425"/>
                <a:ext cx="4406399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10C-7C72-D43F-123D-94E92039B9E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845599" y="1559425"/>
                <a:ext cx="4233601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𝒖𝒏𝒌𝒏𝒐𝒘𝒏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800" b="1" dirty="0"/>
              </a:p>
              <a:p>
                <a:pPr marL="50800" indent="0">
                  <a:buNone/>
                </a:pPr>
                <a:r>
                  <a:rPr lang="en-US" sz="1800" b="1" dirty="0"/>
                  <a:t>Let Z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800" b="1" dirty="0"/>
                  <a:t> row</a:t>
                </a:r>
              </a:p>
              <a:p>
                <a:pPr marL="336550" indent="-285750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𝒋𝒓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b="1" dirty="0"/>
              </a:p>
              <a:p>
                <a:pPr marL="50800" indent="0">
                  <a:buNone/>
                </a:pPr>
                <a:r>
                  <a:rPr lang="en-US" sz="1800" b="1" dirty="0"/>
                  <a:t>m </a:t>
                </a:r>
                <a:r>
                  <a:rPr lang="en-US" sz="1800" b="1" dirty="0" err="1"/>
                  <a:t>obs</a:t>
                </a:r>
                <a:r>
                  <a:rPr lang="en-US" sz="1800" b="1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800" b="1" dirty="0"/>
                  <a:t> trial have </a:t>
                </a:r>
                <a:r>
                  <a:rPr lang="en-US" sz="1800" b="1" dirty="0" err="1"/>
                  <a:t>Cov</a:t>
                </a:r>
                <a:r>
                  <a:rPr lang="en-US" sz="1800" b="1" dirty="0"/>
                  <a:t> matrix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1" dirty="0"/>
              </a:p>
              <a:p>
                <a:pPr marL="336550" indent="-285750"/>
                <a:r>
                  <a:rPr lang="en-US" sz="1800" b="1" dirty="0" err="1"/>
                  <a:t>Obs</a:t>
                </a:r>
                <a:r>
                  <a:rPr lang="en-US" sz="1800" b="1" dirty="0"/>
                  <a:t> from diff trials are </a:t>
                </a:r>
                <a:r>
                  <a:rPr lang="en-US" sz="1800" b="1" dirty="0" err="1"/>
                  <a:t>uncorr</a:t>
                </a:r>
                <a:endParaRPr lang="en-US" sz="1800" b="1" dirty="0"/>
              </a:p>
              <a:p>
                <a:pPr marL="50800" indent="0"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10C-7C72-D43F-123D-94E92039B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45599" y="1559425"/>
                <a:ext cx="4233601" cy="3366550"/>
              </a:xfrm>
              <a:blipFill>
                <a:blip r:embed="rId3"/>
                <a:stretch>
                  <a:fillRect l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2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6E3329-CE37-3503-8FD0-61A85FBE5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Estimation: Function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6E3329-CE37-3503-8FD0-61A85FBE5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42" b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103C1B-84AF-2319-77F4-EE4612B90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1500" y="1767275"/>
                <a:ext cx="8435700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value of response when predictor vars have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b="1" dirty="0"/>
              </a:p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According to (7-3)’s model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2000" b="1" dirty="0"/>
              </a:p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Least squares estimate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103C1B-84AF-2319-77F4-EE4612B90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767275"/>
                <a:ext cx="8435700" cy="3158700"/>
              </a:xfrm>
              <a:blipFill>
                <a:blip r:embed="rId3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B570-4B9F-87D4-5467-6129FCF0A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193AE-6D79-2C08-B02D-8E97C552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242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17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(7-24)-(7-26)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1998" y="1559425"/>
                <a:ext cx="4233601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8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1" dirty="0">
                    <a:latin typeface="Nixie One" panose="020B060402020202020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1" dirty="0">
                    <a:latin typeface="Nixie One" panose="020B0604020202020204" charset="0"/>
                  </a:rPr>
                  <a:t>follows:</a:t>
                </a:r>
                <a:endParaRPr lang="en-US" sz="1800" b="1" dirty="0">
                  <a:latin typeface="Cambria Math" panose="02040503050406030204" pitchFamily="18" charset="0"/>
                </a:endParaRPr>
              </a:p>
              <a:p>
                <a:pPr marL="3365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𝒁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b="1" dirty="0"/>
                  <a:t> 	</a:t>
                </a:r>
                <a:r>
                  <a:rPr lang="en-US" sz="1800" b="1" dirty="0">
                    <a:latin typeface="Roboto Slab" pitchFamily="2" charset="0"/>
                    <a:ea typeface="Roboto Slab" pitchFamily="2" charset="0"/>
                  </a:rPr>
                  <a:t>(7-24)</a:t>
                </a:r>
              </a:p>
              <a:p>
                <a:pPr marL="50800" indent="0">
                  <a:buNone/>
                </a:pPr>
                <a:r>
                  <a:rPr lang="en-US" sz="1800" b="1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𝒊𝒊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800" dirty="0"/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Note: </a:t>
                </a:r>
                <a:r>
                  <a:rPr lang="en-US" sz="1800" b="1" dirty="0">
                    <a:sym typeface="Symbol" panose="05050102010706020507" pitchFamily="18" charset="2"/>
                  </a:rPr>
                  <a:t>Errors</a:t>
                </a:r>
                <a:r>
                  <a:rPr lang="en-US" sz="1800" b="1" dirty="0"/>
                  <a:t> from diff responses on same trial can be </a:t>
                </a:r>
                <a:r>
                  <a:rPr lang="en-US" sz="1800" b="1" dirty="0" err="1"/>
                  <a:t>corr</a:t>
                </a:r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998" y="1559425"/>
                <a:ext cx="4233601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10C-7C72-D43F-123D-94E92039B9E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1" y="1559425"/>
                <a:ext cx="4507200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/>
                  <a:t>Determine univariate least squares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336550" indent="-28575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b="1" dirty="0"/>
                  <a:t>	</a:t>
                </a:r>
                <a:r>
                  <a:rPr lang="en-US" sz="1800" b="1" dirty="0">
                    <a:latin typeface="Roboto Slab" pitchFamily="2" charset="0"/>
                    <a:ea typeface="Roboto Slab" pitchFamily="2" charset="0"/>
                  </a:rPr>
                  <a:t>(7-25)</a:t>
                </a:r>
                <a:r>
                  <a:rPr lang="en-US" sz="1800" b="1" dirty="0"/>
                  <a:t>	</a:t>
                </a:r>
              </a:p>
              <a:p>
                <a:pPr marL="336550" indent="-285750"/>
                <a:r>
                  <a:rPr lang="en-US" sz="1800" b="1" dirty="0"/>
                  <a:t>Given:</a:t>
                </a:r>
              </a:p>
              <a:p>
                <a:pPr marL="793750" lvl="1" indent="-285750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1800" b="1" dirty="0"/>
              </a:p>
              <a:p>
                <a:pPr marL="793750" lvl="1" indent="-285750"/>
                <a:r>
                  <a:rPr lang="en-US" sz="1800" b="1" dirty="0"/>
                  <a:t>Values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1800" b="1" dirty="0"/>
                  <a:t> w/ full col rank</a:t>
                </a:r>
              </a:p>
              <a:p>
                <a:pPr marL="336550" indent="-285750"/>
                <a:r>
                  <a:rPr lang="en-US" sz="1800" b="1" dirty="0"/>
                  <a:t>Obtain:</a:t>
                </a:r>
              </a:p>
              <a:p>
                <a:pPr marL="793750" lvl="1" indent="-28575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1800" b="1" dirty="0"/>
                  <a:t>	</a:t>
                </a:r>
                <a:r>
                  <a:rPr lang="en-US" sz="1800" b="1" dirty="0">
                    <a:latin typeface="Roboto Slab" pitchFamily="2" charset="0"/>
                    <a:ea typeface="Roboto Slab" pitchFamily="2" charset="0"/>
                  </a:rPr>
                  <a:t>(7-26)</a:t>
                </a:r>
              </a:p>
              <a:p>
                <a:pPr marL="793750" lvl="1" indent="-285750"/>
                <a:endParaRPr lang="en-US" sz="1800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10C-7C72-D43F-123D-94E92039B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1" y="1559425"/>
                <a:ext cx="4507200" cy="3366550"/>
              </a:xfrm>
              <a:blipFill>
                <a:blip r:embed="rId3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32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sz="2400" dirty="0"/>
              <a:t>Question: Example 7.8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0000" y="1559425"/>
                <a:ext cx="8618400" cy="3366550"/>
              </a:xfrm>
            </p:spPr>
            <p:txBody>
              <a:bodyPr/>
              <a:lstStyle/>
              <a:p>
                <a:pPr marL="50800" indent="0" algn="ctr"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Fitting </a:t>
                </a:r>
                <a:r>
                  <a:rPr lang="en-US" sz="1600" b="1" u="sng" dirty="0" err="1">
                    <a:latin typeface="Roboto Slab" pitchFamily="2" charset="0"/>
                    <a:ea typeface="Roboto Slab" pitchFamily="2" charset="0"/>
                  </a:rPr>
                  <a:t>Multivar</a:t>
                </a:r>
                <a:r>
                  <a:rPr lang="en-US" sz="1600" b="1" u="sng" dirty="0">
                    <a:latin typeface="Roboto Slab" pitchFamily="2" charset="0"/>
                    <a:ea typeface="Roboto Slab" pitchFamily="2" charset="0"/>
                  </a:rPr>
                  <a:t> Straight-Line Regression Model</a:t>
                </a:r>
              </a:p>
              <a:p>
                <a:pPr marL="50800" indent="0"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Examples of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can be</a:t>
                </a:r>
              </a:p>
              <a:p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7.25: Amitriptyline overdose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total TCAD plasma 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</a:rPr>
                  <a:t>lvl</a:t>
                </a:r>
                <a:endParaRPr lang="en-US" sz="1600" b="1" dirty="0">
                  <a:latin typeface="Nixie One" panose="020B0604020202020204" charset="0"/>
                  <a:ea typeface="Roboto Slab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Amt of amitriptyline in TCAD plasma 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</a:rPr>
                  <a:t>lvl</a:t>
                </a:r>
                <a:endParaRPr lang="en-US" sz="1600" b="1" dirty="0">
                  <a:latin typeface="Nixie One" panose="020B0604020202020204" charset="0"/>
                  <a:ea typeface="Roboto Slab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gender</a:t>
                </a:r>
              </a:p>
              <a:p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SAT scores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Math score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Reading score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hours of studying</a:t>
                </a:r>
              </a:p>
              <a:p>
                <a:pPr marL="508000" lvl="1" indent="0">
                  <a:buNone/>
                </a:pPr>
                <a:endParaRPr lang="en-US" sz="1600" b="1" dirty="0">
                  <a:latin typeface="Nixie One" panose="020B0604020202020204" charset="0"/>
                  <a:ea typeface="Roboto Slab" pitchFamily="2" charset="0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0000" y="1559425"/>
                <a:ext cx="8618400" cy="3366550"/>
              </a:xfrm>
              <a:blipFill>
                <a:blip r:embed="rId2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DE53FD1-2C21-1FAE-F0B0-2A00916D5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329076"/>
                  </p:ext>
                </p:extLst>
              </p:nvPr>
            </p:nvGraphicFramePr>
            <p:xfrm>
              <a:off x="6667200" y="2328300"/>
              <a:ext cx="1756800" cy="182880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626400">
                      <a:extLst>
                        <a:ext uri="{9D8B030D-6E8A-4147-A177-3AD203B41FA5}">
                          <a16:colId xmlns:a16="http://schemas.microsoft.com/office/drawing/2014/main" val="288264178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428170117"/>
                        </a:ext>
                      </a:extLst>
                    </a:gridCol>
                    <a:gridCol w="518400">
                      <a:extLst>
                        <a:ext uri="{9D8B030D-6E8A-4147-A177-3AD203B41FA5}">
                          <a16:colId xmlns:a16="http://schemas.microsoft.com/office/drawing/2014/main" val="1860635900"/>
                        </a:ext>
                      </a:extLst>
                    </a:gridCol>
                  </a:tblGrid>
                  <a:tr h="1907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Roboto Slab" pitchFamily="2" charset="0"/>
                            <a:ea typeface="Roboto Slab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945679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47872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3347290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670722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5843759"/>
                      </a:ext>
                    </a:extLst>
                  </a:tr>
                  <a:tr h="190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121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DE53FD1-2C21-1FAE-F0B0-2A00916D5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329076"/>
                  </p:ext>
                </p:extLst>
              </p:nvPr>
            </p:nvGraphicFramePr>
            <p:xfrm>
              <a:off x="6667200" y="2328300"/>
              <a:ext cx="1756800" cy="1828800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626400">
                      <a:extLst>
                        <a:ext uri="{9D8B030D-6E8A-4147-A177-3AD203B41FA5}">
                          <a16:colId xmlns:a16="http://schemas.microsoft.com/office/drawing/2014/main" val="288264178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428170117"/>
                        </a:ext>
                      </a:extLst>
                    </a:gridCol>
                    <a:gridCol w="518400">
                      <a:extLst>
                        <a:ext uri="{9D8B030D-6E8A-4147-A177-3AD203B41FA5}">
                          <a16:colId xmlns:a16="http://schemas.microsoft.com/office/drawing/2014/main" val="186063590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182524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980" r="-86139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0000" r="-2353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9456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2478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33472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6707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58437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Nixie One" panose="020B0604020202020204" charset="0"/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121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698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3" cy="1028700"/>
          </a:xfrm>
        </p:spPr>
        <p:txBody>
          <a:bodyPr/>
          <a:lstStyle/>
          <a:p>
            <a:r>
              <a:rPr lang="en-US" sz="2400" dirty="0"/>
              <a:t>Question: Example 7.8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F3CF13-8621-8C69-8C4D-FE84AF8A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00" y="1559425"/>
            <a:ext cx="4439125" cy="3401375"/>
          </a:xfrm>
        </p:spPr>
        <p:txBody>
          <a:bodyPr/>
          <a:lstStyle/>
          <a:p>
            <a:pPr marL="50800" indent="0" algn="ctr">
              <a:lnSpc>
                <a:spcPct val="150000"/>
              </a:lnSpc>
              <a:buNone/>
            </a:pPr>
            <a:r>
              <a:rPr lang="en-US" sz="1400" b="1" u="sng" dirty="0">
                <a:latin typeface="Roboto Slab" pitchFamily="2" charset="0"/>
                <a:ea typeface="Roboto Slab" pitchFamily="2" charset="0"/>
              </a:rPr>
              <a:t>Fitting </a:t>
            </a:r>
            <a:r>
              <a:rPr lang="en-US" sz="1400" b="1" u="sng" dirty="0" err="1">
                <a:latin typeface="Roboto Slab" pitchFamily="2" charset="0"/>
                <a:ea typeface="Roboto Slab" pitchFamily="2" charset="0"/>
              </a:rPr>
              <a:t>Multivar</a:t>
            </a:r>
            <a:r>
              <a:rPr lang="en-US" sz="1400" b="1" u="sng" dirty="0">
                <a:latin typeface="Roboto Slab" pitchFamily="2" charset="0"/>
                <a:ea typeface="Roboto Slab" pitchFamily="2" charset="0"/>
              </a:rPr>
              <a:t> Straight-Line Regression Model</a:t>
            </a:r>
          </a:p>
          <a:p>
            <a:pPr marL="50800" indent="0">
              <a:lnSpc>
                <a:spcPct val="150000"/>
              </a:lnSpc>
              <a:buNone/>
            </a:pPr>
            <a:r>
              <a:rPr lang="en-US" sz="1400" b="1" dirty="0">
                <a:latin typeface="Nixie One" panose="020B0604020202020204" charset="0"/>
                <a:ea typeface="Roboto Slab" pitchFamily="2" charset="0"/>
              </a:rPr>
              <a:t>Interpreting results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Nixie One" panose="020B0604020202020204" charset="0"/>
                <a:ea typeface="Roboto Slab" pitchFamily="2" charset="0"/>
              </a:rPr>
              <a:t>summary(model)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latin typeface="Nixie One" panose="020B0604020202020204" charset="0"/>
                <a:ea typeface="Roboto Slab" pitchFamily="2" charset="0"/>
              </a:rPr>
              <a:t>2 results</a:t>
            </a:r>
          </a:p>
          <a:p>
            <a:pPr lvl="2">
              <a:lnSpc>
                <a:spcPct val="150000"/>
              </a:lnSpc>
            </a:pPr>
            <a:r>
              <a:rPr lang="en-US" sz="1400" b="1" dirty="0">
                <a:latin typeface="Nixie One" panose="020B0604020202020204" charset="0"/>
                <a:ea typeface="Roboto Slab" pitchFamily="2" charset="0"/>
              </a:rPr>
              <a:t>One for each response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400" b="1" dirty="0">
                <a:latin typeface="Roboto Slab" pitchFamily="2" charset="0"/>
                <a:ea typeface="Roboto Slab" pitchFamily="2" charset="0"/>
              </a:rPr>
              <a:t>Source: 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US" sz="1400" b="1" dirty="0">
                <a:hlinkClick r:id="rId2"/>
              </a:rPr>
              <a:t>https://bookdown.org/egarpor/PM-UC3M/lm-iii-mult.html</a:t>
            </a:r>
            <a:endParaRPr lang="en-US" sz="1400" b="1" dirty="0"/>
          </a:p>
          <a:p>
            <a:pPr marL="101600" indent="0">
              <a:buNone/>
            </a:pPr>
            <a:endParaRPr lang="en-US" sz="1400" b="1" dirty="0">
              <a:latin typeface="Nixie One" panose="020B0604020202020204" charset="0"/>
              <a:ea typeface="Roboto Slab" pitchFamily="2" charset="0"/>
            </a:endParaRPr>
          </a:p>
          <a:p>
            <a:pPr marL="50800" indent="0">
              <a:buNone/>
            </a:pPr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B205F1D-F9A2-EAEA-3435-E121CFF526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504" y="1045075"/>
            <a:ext cx="4037273" cy="3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sz="2400" dirty="0"/>
              <a:t>Question: Example 7.8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2399" y="1559425"/>
                <a:ext cx="4176001" cy="3523775"/>
              </a:xfrm>
            </p:spPr>
            <p:txBody>
              <a:bodyPr/>
              <a:lstStyle/>
              <a:p>
                <a:pPr marL="50800" indent="0" algn="ctr">
                  <a:buNone/>
                </a:pPr>
                <a:r>
                  <a:rPr lang="en-US" sz="1300" b="1" u="sng" dirty="0">
                    <a:latin typeface="Roboto Slab" pitchFamily="2" charset="0"/>
                    <a:ea typeface="Roboto Slab" pitchFamily="2" charset="0"/>
                  </a:rPr>
                  <a:t>Fitting </a:t>
                </a:r>
                <a:r>
                  <a:rPr lang="en-US" sz="1300" b="1" u="sng" dirty="0" err="1">
                    <a:latin typeface="Roboto Slab" pitchFamily="2" charset="0"/>
                    <a:ea typeface="Roboto Slab" pitchFamily="2" charset="0"/>
                  </a:rPr>
                  <a:t>Multivar</a:t>
                </a:r>
                <a:r>
                  <a:rPr lang="en-US" sz="1300" b="1" u="sng" dirty="0">
                    <a:latin typeface="Roboto Slab" pitchFamily="2" charset="0"/>
                    <a:ea typeface="Roboto Slab" pitchFamily="2" charset="0"/>
                  </a:rPr>
                  <a:t> Straight-Line Regression Model</a:t>
                </a:r>
              </a:p>
              <a:p>
                <a:pPr marL="50800" indent="0">
                  <a:buNone/>
                </a:pPr>
                <a:r>
                  <a:rPr lang="en-US" sz="1300" b="1" dirty="0">
                    <a:latin typeface="Nixie One" panose="020B0604020202020204" charset="0"/>
                    <a:ea typeface="Roboto Slab" pitchFamily="2" charset="0"/>
                  </a:rPr>
                  <a:t>Interpreting results if your model is good</a:t>
                </a:r>
              </a:p>
              <a:p>
                <a:r>
                  <a:rPr lang="en-US" sz="1300" b="1" dirty="0"/>
                  <a:t>Coefficients</a:t>
                </a:r>
              </a:p>
              <a:p>
                <a:pPr lvl="1"/>
                <a:r>
                  <a:rPr lang="en-US" sz="1300" b="1" dirty="0"/>
                  <a:t>Understand effects of factors</a:t>
                </a:r>
              </a:p>
              <a:p>
                <a:pPr lvl="2"/>
                <a:r>
                  <a:rPr lang="en-US" sz="1300" b="1" dirty="0"/>
                  <a:t>Direction</a:t>
                </a:r>
              </a:p>
              <a:p>
                <a:pPr lvl="2"/>
                <a:r>
                  <a:rPr lang="en-US" sz="1300" b="1" dirty="0"/>
                  <a:t>magnitude</a:t>
                </a:r>
              </a:p>
              <a:p>
                <a:r>
                  <a:rPr lang="en-US" sz="1300" b="1" dirty="0"/>
                  <a:t>P-value</a:t>
                </a:r>
              </a:p>
              <a:p>
                <a:pPr lvl="1"/>
                <a:r>
                  <a:rPr lang="en-US" sz="1300" b="1" dirty="0"/>
                  <a:t>Keep/remove var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300" b="1" dirty="0"/>
                  <a:t> </a:t>
                </a:r>
              </a:p>
              <a:p>
                <a:pPr lvl="1"/>
                <a:r>
                  <a:rPr lang="en-US" sz="1300" b="1" dirty="0"/>
                  <a:t>How well does model explain variation in data </a:t>
                </a:r>
                <a:endParaRPr lang="en-US" sz="13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3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13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acc>
                  </m:oMath>
                </a14:m>
                <a:endParaRPr lang="en-US" sz="1300" b="1" dirty="0"/>
              </a:p>
              <a:p>
                <a:pPr lvl="1"/>
                <a:r>
                  <a:rPr lang="en-US" sz="1300" b="1" dirty="0"/>
                  <a:t>Penalizes number of independent vars used in model</a:t>
                </a:r>
              </a:p>
              <a:p>
                <a:endParaRPr lang="en-US" sz="1400" b="1" dirty="0"/>
              </a:p>
              <a:p>
                <a:pPr marL="101600" indent="0">
                  <a:buNone/>
                </a:pPr>
                <a:endParaRPr lang="en-US" sz="1400" b="1" dirty="0">
                  <a:latin typeface="Nixie One" panose="020B0604020202020204" charset="0"/>
                  <a:ea typeface="Roboto Slab" pitchFamily="2" charset="0"/>
                </a:endParaRPr>
              </a:p>
              <a:p>
                <a:pPr marL="50800" indent="0"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399" y="1559425"/>
                <a:ext cx="4176001" cy="3523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B205F1D-F9A2-EAEA-3435-E121CFF526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2649" y="1256925"/>
            <a:ext cx="4037273" cy="3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8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Question: MV vs UV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F3CF13-8621-8C69-8C4D-FE84AF8A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00" y="1559425"/>
            <a:ext cx="8082025" cy="3366550"/>
          </a:xfrm>
        </p:spPr>
        <p:txBody>
          <a:bodyPr/>
          <a:lstStyle/>
          <a:p>
            <a:pPr marL="50800" indent="0">
              <a:buNone/>
            </a:pPr>
            <a:r>
              <a:rPr lang="en-US" sz="1600" b="1" dirty="0"/>
              <a:t>Why do multivariate multiple regression rather than fitting separate univariate multiple regression?</a:t>
            </a:r>
          </a:p>
          <a:p>
            <a:pPr marL="387350" indent="-285750"/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MV multiple regression</a:t>
            </a:r>
          </a:p>
          <a:p>
            <a:pPr marL="844550" lvl="1" indent="-285750"/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n for 1 result</a:t>
            </a:r>
          </a:p>
          <a:p>
            <a:pPr marL="1301750" lvl="2" indent="-285750"/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result </a:t>
            </a:r>
            <a:r>
              <a:rPr lang="en-US" sz="1600" b="1" dirty="0">
                <a:latin typeface="Nixie One" panose="020B0604020202020204" charset="0"/>
                <a:ea typeface="Roboto Slab" pitchFamily="2" charset="0"/>
                <a:sym typeface="Symbol" panose="05050102010706020507" pitchFamily="18" charset="2"/>
              </a:rPr>
              <a:t> response var</a:t>
            </a:r>
          </a:p>
          <a:p>
            <a:pPr marL="1301750" lvl="2" indent="-285750"/>
            <a:r>
              <a:rPr lang="en-US" sz="1600" b="1" dirty="0">
                <a:latin typeface="Nixie One" panose="020B0604020202020204" charset="0"/>
                <a:ea typeface="Roboto Slab" pitchFamily="2" charset="0"/>
                <a:sym typeface="Symbol" panose="05050102010706020507" pitchFamily="18" charset="2"/>
              </a:rPr>
              <a:t>Results would be identical if we ran separate models</a:t>
            </a:r>
          </a:p>
          <a:p>
            <a:pPr marL="1758950" lvl="3" indent="-285750"/>
            <a:r>
              <a:rPr lang="en-US" sz="1600" b="1" dirty="0">
                <a:latin typeface="Nixie One" panose="020B0604020202020204" charset="0"/>
                <a:ea typeface="Roboto Slab" pitchFamily="2" charset="0"/>
                <a:sym typeface="Symbol" panose="05050102010706020507" pitchFamily="18" charset="2"/>
              </a:rPr>
              <a:t>Except variance-covariance for model coefficients</a:t>
            </a:r>
          </a:p>
          <a:p>
            <a:pPr marL="844550" lvl="1" indent="-285750"/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Coefficients from both models covary</a:t>
            </a:r>
          </a:p>
          <a:p>
            <a:pPr marL="1301750" lvl="2" indent="-285750"/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Vary in correlation with another related variant</a:t>
            </a:r>
          </a:p>
          <a:p>
            <a:pPr marL="844550" lvl="1" indent="-285750"/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Covariance needs to be considered when determining if predictor is jointly contributing to both models</a:t>
            </a:r>
          </a:p>
          <a:p>
            <a:pPr marL="50800" indent="0" algn="ctr">
              <a:buNone/>
            </a:pPr>
            <a:r>
              <a:rPr lang="en-US" sz="1600" b="1" dirty="0">
                <a:latin typeface="Nixie One" panose="020B0604020202020204" charset="0"/>
                <a:ea typeface="Roboto Slab" pitchFamily="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20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For the least squares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…|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800" b="1" dirty="0"/>
                  <a:t> determined under the multivariate multiple regression model (7-23) w/ full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1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8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341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The residuals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…|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𝒁</m:t>
                    </m:r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/>
                  <a:t> satisfy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sz="18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Note: uncorrelated=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sz="1800" b="1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07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7.9: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/>
                  <a:t> response follows multiple regression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:pPr marL="50800" indent="0">
                  <a:buNone/>
                </a:pPr>
                <a:r>
                  <a:rPr lang="en-US" sz="1600" b="1" dirty="0"/>
                  <a:t>From (7-24)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𝒁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204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7.9: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150" y="1767275"/>
                <a:ext cx="8845850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b>
                          </m:sSub>
                          <m:sSubSup>
                            <m:sSub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</m:sSub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Using Result 4.9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 rand vector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 fixed matrix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𝑨𝑼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𝒕𝒓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𝑨𝑼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𝒕𝒓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𝑨𝑬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150" y="1767275"/>
                <a:ext cx="8845850" cy="3158700"/>
              </a:xfrm>
              <a:blipFill>
                <a:blip r:embed="rId2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76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7.9: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1600" b="1" dirty="0"/>
                  <a:t>Consequently, from Result 7.1’s proof &amp; using Result 2A.12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p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 unbiased estimator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600" b="1" dirty="0"/>
              </a:p>
              <a:p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7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6100" y="1720849"/>
                <a:ext cx="8140725" cy="3205125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/>
                  <a:t>For the linear regression model in (7-3),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/>
                  <a:t> is the unbiased linear estimator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) w/ min variance,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. 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, then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𝟏𝟎𝟎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800" b="1" dirty="0"/>
                  <a:t> confidence interval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/>
                  <a:t> is provided by: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800" b="1" dirty="0"/>
              </a:p>
              <a:p>
                <a:r>
                  <a:rPr lang="en-US" sz="1800" b="1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/>
                  <a:t> upper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𝟏𝟎𝟎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800" b="1" dirty="0"/>
                  <a:t> percentile of a t-distribution w/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/>
                  <a:t> df</a:t>
                </a: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6100" y="1720849"/>
                <a:ext cx="8140725" cy="3205125"/>
              </a:xfrm>
              <a:blipFill>
                <a:blip r:embed="rId3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28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7.9: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𝑪𝒐𝒗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b>
                        </m:sSub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sym typeface="Symbol" panose="05050102010706020507" pitchFamily="18" charset="2"/>
                  </a:rPr>
                  <a:t> Each element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600" b="1" dirty="0"/>
                  <a:t> is </a:t>
                </a:r>
                <a:r>
                  <a:rPr lang="en-US" sz="1600" b="1" dirty="0" err="1"/>
                  <a:t>uncorr</a:t>
                </a:r>
                <a:r>
                  <a:rPr lang="en-US" sz="1600" b="1" dirty="0"/>
                  <a:t> w/ each element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𝜺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600" b="1" dirty="0"/>
              </a:p>
              <a:p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70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9246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2A.12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7" y="1767275"/>
                <a:ext cx="3711723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Let: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1600" b="1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𝒌𝒙𝒌</m:t>
                    </m:r>
                  </m:oMath>
                </a14:m>
                <a:r>
                  <a:rPr lang="en-US" sz="1600" b="1" dirty="0"/>
                  <a:t> symmetric matrices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1600" b="1" dirty="0"/>
                  <a:t>scalar</a:t>
                </a:r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7" y="1767275"/>
                <a:ext cx="3711723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301941-5461-9154-C531-13AC7A7A1849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393700" indent="-342900">
                  <a:lnSpc>
                    <a:spcPct val="150000"/>
                  </a:lnSpc>
                  <a:buSzPct val="100000"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  <a:p>
                <a:pPr marL="393700" indent="-342900">
                  <a:lnSpc>
                    <a:spcPct val="150000"/>
                  </a:lnSpc>
                  <a:buSzPct val="100000"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sz="1600" b="1" dirty="0"/>
              </a:p>
              <a:p>
                <a:pPr marL="393700" indent="-342900">
                  <a:lnSpc>
                    <a:spcPct val="150000"/>
                  </a:lnSpc>
                  <a:buSzPct val="100000"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𝑩𝑨</m:t>
                        </m:r>
                      </m:e>
                    </m:d>
                  </m:oMath>
                </a14:m>
                <a:endParaRPr lang="en-US" sz="1600" b="1" dirty="0">
                  <a:ea typeface="Cambria Math" panose="02040503050406030204" pitchFamily="18" charset="0"/>
                </a:endParaRPr>
              </a:p>
              <a:p>
                <a:pPr marL="393700" indent="-342900">
                  <a:lnSpc>
                    <a:spcPct val="150000"/>
                  </a:lnSpc>
                  <a:buSzPct val="100000"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𝒕𝒓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393700" indent="-342900">
                  <a:lnSpc>
                    <a:spcPct val="150000"/>
                  </a:lnSpc>
                  <a:buSzPct val="100000"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b="1" dirty="0"/>
              </a:p>
              <a:p>
                <a:pPr marL="1016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301941-5461-9154-C531-13AC7A7A1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9350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4.9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Let: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𝒌𝒙𝒌</m:t>
                    </m:r>
                  </m:oMath>
                </a14:m>
                <a:r>
                  <a:rPr lang="en-US" sz="1600" b="1" dirty="0"/>
                  <a:t> symmetric matrix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600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b="1" dirty="0"/>
                  <a:t> vector</a:t>
                </a:r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  <a:p>
                <a:pPr marL="5080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48BA8-0E2E-E355-6D63-A49161334821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Then</a:t>
                </a:r>
              </a:p>
              <a:p>
                <a:pPr marL="393700" indent="-342900">
                  <a:lnSpc>
                    <a:spcPct val="150000"/>
                  </a:lnSpc>
                  <a:buSzPct val="100000"/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600" b="1" dirty="0"/>
              </a:p>
              <a:p>
                <a:pPr marL="393700" indent="-342900">
                  <a:lnSpc>
                    <a:spcPct val="150000"/>
                  </a:lnSpc>
                  <a:buSzPct val="100000"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1" dirty="0"/>
              </a:p>
              <a:p>
                <a:pPr lvl="1"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 eigenvalues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 </a:t>
                </a:r>
              </a:p>
              <a:p>
                <a:pPr lvl="1">
                  <a:buSzPct val="100000"/>
                </a:pPr>
                <a:endParaRPr lang="en-US" sz="16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48BA8-0E2E-E355-6D63-A49161334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6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7" y="1559425"/>
                <a:ext cx="3970923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/>
                  <a:t>Let the multivariate multiple regression model in (7-23) hold</a:t>
                </a:r>
              </a:p>
              <a:p>
                <a:r>
                  <a:rPr lang="en-US" sz="1800" b="1" dirty="0"/>
                  <a:t>full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800" b="1" dirty="0"/>
              </a:p>
              <a:p>
                <a:pPr marL="50800" indent="0">
                  <a:buNone/>
                </a:pPr>
                <a:r>
                  <a:rPr lang="en-US" sz="1800" b="1" dirty="0"/>
                  <a:t>Let the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.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sz="1800" b="1" dirty="0"/>
                  <a:t> is the MLE of </a:t>
                </a:r>
                <a:r>
                  <a:rPr lang="en-US" sz="1800" b="1" dirty="0">
                    <a:sym typeface="Symbol" panose="05050102010706020507" pitchFamily="18" charset="2"/>
                  </a:rPr>
                  <a:t>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𝑵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𝝁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𝝈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50800" indent="0">
                  <a:buNone/>
                </a:pPr>
                <a:endParaRPr lang="en-US" sz="1400" b="1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7" y="1559425"/>
                <a:ext cx="3970923" cy="3366550"/>
              </a:xfrm>
              <a:blipFill>
                <a:blip r:embed="rId2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ACA408-426C-1AB7-4917-493EBF426B9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559425"/>
                <a:ext cx="4349248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/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b="1" dirty="0"/>
                  <a:t> is independent of the MLE of the positive definite </a:t>
                </a:r>
                <a:r>
                  <a:rPr lang="en-US" sz="1800" b="1" dirty="0">
                    <a:sym typeface="Symbol" panose="05050102010706020507" pitchFamily="18" charset="2"/>
                  </a:rPr>
                  <a:t> given by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l-G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𝜮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𝒁</m:t>
                    </m:r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)′</m:t>
                    </m:r>
                    <m:r>
                      <a:rPr lang="en-US" sz="18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𝒀</m:t>
                    </m:r>
                    <m:r>
                      <a:rPr lang="en-US" sz="18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8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𝒁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  <m:r>
                      <a:rPr lang="en-US" sz="18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ym typeface="Symbol" panose="05050102010706020507" pitchFamily="18" charset="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l-G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𝜮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𝑾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𝒑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l-G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𝜮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marL="50800" indent="0">
                  <a:buNone/>
                </a:pPr>
                <a:r>
                  <a:rPr lang="en-US" sz="1800" b="1" dirty="0">
                    <a:sym typeface="Symbol" panose="05050102010706020507" pitchFamily="18" charset="2"/>
                  </a:rPr>
                  <a:t>The maximum likelihood </a:t>
                </a:r>
                <a:endParaRPr lang="en-US" sz="1800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𝑳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𝝁</m:t>
                              </m:r>
                            </m:e>
                          </m:acc>
                          <m: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l-G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𝜮</m:t>
                              </m:r>
                            </m:e>
                          </m:acc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𝒎𝒏</m:t>
                              </m:r>
                            </m:num>
                            <m:den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l-G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𝜮</m:t>
                              </m:r>
                            </m:e>
                          </m:acc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𝒆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𝒎𝒏</m:t>
                              </m:r>
                            </m:num>
                            <m:den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ACA408-426C-1AB7-4917-493EBF426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559425"/>
                <a:ext cx="4349248" cy="3366550"/>
              </a:xfrm>
              <a:blipFill>
                <a:blip r:embed="rId3"/>
                <a:stretch>
                  <a:fillRect l="-140" r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90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Likelihood Ratio Tests for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5600" y="1767275"/>
                <a:ext cx="2981350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𝟎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: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𝜷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𝜷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𝟏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−−−−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𝒙𝒎</m:t>
                    </m:r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𝒙𝒎</m:t>
                    </m:r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lvl="1"/>
                <a:endParaRPr lang="en-US" sz="1400" b="1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600" y="1767275"/>
                <a:ext cx="2981350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83859-6305-EC09-E307-9307D840B553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506950" y="1767275"/>
                <a:ext cx="5637049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>
                    <a:sym typeface="Symbol" panose="05050102010706020507" pitchFamily="18" charset="2"/>
                  </a:rPr>
                  <a:t>General model: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𝒀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𝒁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𝜷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𝟏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−−−−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b="1" dirty="0">
                    <a:sym typeface="Symbol" panose="05050102010706020507" pitchFamily="18" charset="2"/>
                  </a:rPr>
                  <a:t>+</a:t>
                </a:r>
                <a:r>
                  <a:rPr lang="en-US" sz="1800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</m:sSub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𝒏𝒙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e>
                    </m:d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𝒁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𝒏𝒙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</m:e>
                    </m:d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marL="1016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83859-6305-EC09-E307-9307D840B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506950" y="1767275"/>
                <a:ext cx="5637049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207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000" dirty="0"/>
              <a:t>Likelihood Ratio Tests for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83859-6305-EC09-E307-9307D840B5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6400" y="1559425"/>
                <a:ext cx="824042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>
                    <a:sym typeface="Symbol" panose="05050102010706020507" pitchFamily="18" charset="2"/>
                  </a:rPr>
                  <a:t>From Result 7.10, l</a:t>
                </a:r>
                <a:r>
                  <a:rPr lang="en-US" sz="1800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ikelihood ratio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𝚲</m:t>
                    </m:r>
                  </m:oMath>
                </a14:m>
                <a:r>
                  <a:rPr lang="en-US" sz="1800" b="1" dirty="0">
                    <a:sym typeface="Symbol" panose="05050102010706020507" pitchFamily="18" charset="2"/>
                  </a:rPr>
                  <a:t> can be expressed in terms of generalized variances: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𝚲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𝒎𝒂𝒙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𝚺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𝑳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𝚺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𝒎𝒂𝒙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𝚺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𝑳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𝚺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𝑳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𝜷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𝑳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𝚺</m:t>
                            </m:r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|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|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𝚺</m:t>
                                    </m:r>
                                  </m:e>
                                </m:acc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800" b="1" dirty="0">
                    <a:sym typeface="Symbol" panose="05050102010706020507" pitchFamily="18" charset="2"/>
                  </a:rPr>
                  <a:t>Equivalently, Wilk’s lambda stat can be used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𝚲</m:t>
                        </m:r>
                      </m:e>
                      <m:sup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𝚺</m:t>
                                </m:r>
                              </m:e>
                            </m:acc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</m:den>
                        </m:f>
                      </m:e>
                    </m:d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pPr marL="1016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83859-6305-EC09-E307-9307D840B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6400" y="1559425"/>
                <a:ext cx="8240425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4854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Let the multivariate multiple regression model in (7-23) hold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/>
                  <a:t>full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b="1" dirty="0"/>
                  <a:t>. 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Let the errors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.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𝑯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: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</m:oMath>
                </a14:m>
                <a:endParaRPr lang="en-US" sz="1600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l-G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𝜮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𝑾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l-G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sz="1600" b="1" dirty="0">
                    <a:sym typeface="Symbol" panose="05050102010706020507" pitchFamily="18" charset="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b="1" dirty="0">
                    <a:sym typeface="Symbol" panose="05050102010706020507" pitchFamily="18" charset="2"/>
                  </a:rPr>
                  <a:t>independently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l-G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𝜮</m:t>
                            </m:r>
                          </m:e>
                        </m:acc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~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𝑾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l-G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𝜮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600" b="1" dirty="0">
                    <a:sym typeface="Symbol" panose="05050102010706020507" pitchFamily="18" charset="2"/>
                  </a:rPr>
                  <a:t>. 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316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sym typeface="Symbol" panose="05050102010706020507" pitchFamily="18" charset="2"/>
                  </a:rPr>
                  <a:t>The likelihood ratio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sz="1600" b="1" dirty="0">
                    <a:sym typeface="Symbol" panose="05050102010706020507" pitchFamily="18" charset="2"/>
                  </a:rPr>
                  <a:t> to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sym typeface="Symbol" panose="05050102010706020507" pitchFamily="18" charset="2"/>
                  </a:rPr>
                  <a:t> for large values of </a:t>
                </a:r>
                <a:endParaRPr lang="en-US" sz="1600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16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𝒍𝒏</m:t>
                    </m:r>
                    <m:r>
                      <a:rPr lang="el-G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𝜦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𝒏𝒍𝒏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𝜮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𝜮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𝒏𝒍𝒏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𝜮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𝜮</m:t>
                                    </m:r>
                                  </m:e>
                                </m:acc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𝜮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𝜮</m:t>
                                    </m:r>
                                  </m:e>
                                </m:acc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ym typeface="Symbol" panose="05050102010706020507" pitchFamily="18" charset="2"/>
                  </a:rPr>
                  <a:t>. 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sym typeface="Symbol" panose="05050102010706020507" pitchFamily="18" charset="2"/>
                  </a:rPr>
                  <a:t>For n large, the modified statistic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𝜮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𝜮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1600" b="1" dirty="0">
                    <a:sym typeface="Symbol" panose="05050102010706020507" pitchFamily="18" charset="2"/>
                  </a:rPr>
                  <a:t> has, to a close </a:t>
                </a:r>
                <a:r>
                  <a:rPr lang="en-US" sz="1600" b="1" dirty="0" err="1">
                    <a:sym typeface="Symbol" panose="05050102010706020507" pitchFamily="18" charset="2"/>
                  </a:rPr>
                  <a:t>approx</a:t>
                </a:r>
                <a:r>
                  <a:rPr lang="en-US" sz="1600" b="1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𝝌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bSup>
                  </m:oMath>
                </a14:m>
                <a:endParaRPr lang="en-US" sz="1600" b="1" dirty="0">
                  <a:sym typeface="Symbol" panose="05050102010706020507" pitchFamily="18" charset="2"/>
                </a:endParaRP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Roboto Slab" pitchFamily="2" charset="0"/>
                    <a:ea typeface="Roboto Slab" pitchFamily="2" charset="0"/>
                    <a:sym typeface="Symbol" panose="05050102010706020507" pitchFamily="18" charset="2"/>
                  </a:rPr>
                  <a:t>Note: Read Supplement 7A for proof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150" y="1559425"/>
                <a:ext cx="8121675" cy="3366550"/>
              </a:xfrm>
              <a:blipFill>
                <a:blip r:embed="rId2"/>
                <a:stretch>
                  <a:fillRect l="-751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5282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3" cy="1028700"/>
          </a:xfrm>
        </p:spPr>
        <p:txBody>
          <a:bodyPr/>
          <a:lstStyle/>
          <a:p>
            <a:r>
              <a:rPr lang="en-US" sz="2000" dirty="0"/>
              <a:t>Likelihood Ratio Tests for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5150" y="1468800"/>
                <a:ext cx="8121675" cy="3457175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To aid in selection of simple but adequate MV multiple regression 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Information criterion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𝑨𝑰𝑪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𝒏𝒍𝒏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𝒅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𝒑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sz="1600" b="1" i="1" dirty="0">
                    <a:latin typeface="Cambria Math" panose="02040503050406030204" pitchFamily="18" charset="0"/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number of predictor vars (includes intercept)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𝚺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𝒓𝒆𝒔𝒊𝒅𝒖𝒂𝒍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𝒔𝒖𝒎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𝒐𝒇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𝒔𝒒𝒖𝒂𝒓𝒆𝒔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 &amp;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𝒄𝒓𝒐𝒔𝒔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𝒑𝒓𝒐𝒅𝒖𝒄𝒕𝒔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𝒎𝒂𝒕𝒓𝒊𝒙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150" y="1468800"/>
                <a:ext cx="8121675" cy="3457175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78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21EE660-2338-7E33-E800-ECB243D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468" y="3796906"/>
            <a:ext cx="5712332" cy="10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6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Other Multivariate </a:t>
            </a:r>
            <a:br>
              <a:rPr lang="en-US" sz="2000" dirty="0"/>
            </a:br>
            <a:r>
              <a:rPr lang="en-US" sz="2000" dirty="0"/>
              <a:t>Test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998" y="1559425"/>
                <a:ext cx="3208800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Other proposed tests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: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sz="1800" b="1" dirty="0">
                  <a:sym typeface="Symbol" panose="05050102010706020507" pitchFamily="18" charset="2"/>
                </a:endParaRPr>
              </a:p>
              <a:p>
                <a:r>
                  <a:rPr lang="en-US" sz="1800" b="1" dirty="0">
                    <a:sym typeface="Symbol" panose="05050102010706020507" pitchFamily="18" charset="2"/>
                  </a:rPr>
                  <a:t>Wilk’s lambda</a:t>
                </a:r>
              </a:p>
              <a:p>
                <a:r>
                  <a:rPr lang="en-US" sz="1800" b="1" dirty="0">
                    <a:sym typeface="Symbol" panose="05050102010706020507" pitchFamily="18" charset="2"/>
                  </a:rPr>
                  <a:t>Pillai’s trace</a:t>
                </a:r>
              </a:p>
              <a:p>
                <a:r>
                  <a:rPr lang="en-US" sz="1800" b="1" dirty="0" err="1">
                    <a:sym typeface="Symbol" panose="05050102010706020507" pitchFamily="18" charset="2"/>
                  </a:rPr>
                  <a:t>Hotelling</a:t>
                </a:r>
                <a:r>
                  <a:rPr lang="en-US" sz="1800" b="1" dirty="0">
                    <a:sym typeface="Symbol" panose="05050102010706020507" pitchFamily="18" charset="2"/>
                  </a:rPr>
                  <a:t>-Lawley trace</a:t>
                </a:r>
              </a:p>
              <a:p>
                <a:r>
                  <a:rPr lang="en-US" sz="1800" b="1" dirty="0">
                    <a:sym typeface="Symbol" panose="05050102010706020507" pitchFamily="18" charset="2"/>
                  </a:rPr>
                  <a:t>Roy’s greatest root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998" y="1559425"/>
                <a:ext cx="3208800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674BF-B49D-0D7F-BB66-91C3AB369B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4825" y="1559425"/>
            <a:ext cx="4332098" cy="3366550"/>
          </a:xfrm>
        </p:spPr>
        <p:txBody>
          <a:bodyPr/>
          <a:lstStyle/>
          <a:p>
            <a:pPr marL="101600" indent="0">
              <a:buNone/>
            </a:pPr>
            <a:r>
              <a:rPr lang="en-US" sz="1800" b="1" dirty="0"/>
              <a:t>R</a:t>
            </a:r>
          </a:p>
          <a:p>
            <a:r>
              <a:rPr lang="en-US" sz="1800" b="1" dirty="0" err="1"/>
              <a:t>test.man</a:t>
            </a:r>
            <a:r>
              <a:rPr lang="en-US" sz="1800" b="1" dirty="0"/>
              <a:t> &lt;- </a:t>
            </a:r>
            <a:r>
              <a:rPr lang="en-US" sz="1800" b="1" dirty="0" err="1"/>
              <a:t>manova</a:t>
            </a:r>
            <a:r>
              <a:rPr lang="en-US" sz="1800" b="1" dirty="0"/>
              <a:t>(model)</a:t>
            </a:r>
          </a:p>
          <a:p>
            <a:r>
              <a:rPr lang="en-US" sz="1800" b="1" dirty="0"/>
              <a:t>summary(</a:t>
            </a:r>
            <a:r>
              <a:rPr lang="en-US" sz="1800" b="1" dirty="0" err="1"/>
              <a:t>test.man</a:t>
            </a:r>
            <a:r>
              <a:rPr lang="en-US" sz="1800" b="1" dirty="0"/>
              <a:t>, test = ‘stat’)</a:t>
            </a:r>
          </a:p>
          <a:p>
            <a:pPr lvl="1"/>
            <a:r>
              <a:rPr lang="en-US" sz="1800" b="1" dirty="0"/>
              <a:t>Pillai</a:t>
            </a:r>
          </a:p>
          <a:p>
            <a:pPr lvl="1"/>
            <a:r>
              <a:rPr lang="en-US" sz="1800" b="1" dirty="0"/>
              <a:t>Wilks</a:t>
            </a:r>
          </a:p>
          <a:p>
            <a:pPr lvl="1"/>
            <a:r>
              <a:rPr lang="en-US" sz="1800" b="1" dirty="0" err="1"/>
              <a:t>Hotelling</a:t>
            </a:r>
            <a:r>
              <a:rPr lang="en-US" sz="1800" b="1" dirty="0"/>
              <a:t>-Lawley</a:t>
            </a:r>
          </a:p>
          <a:p>
            <a:pPr lvl="1"/>
            <a:r>
              <a:rPr lang="en-US" sz="1800" b="1" dirty="0"/>
              <a:t>Roy</a:t>
            </a:r>
          </a:p>
          <a:p>
            <a:pPr marL="101600" indent="0">
              <a:buNone/>
            </a:pPr>
            <a:endParaRPr lang="en-US" sz="1400" b="1" dirty="0"/>
          </a:p>
          <a:p>
            <a:pPr marL="101600" indent="0">
              <a:buNone/>
            </a:pPr>
            <a:r>
              <a:rPr lang="en-US" sz="1400" b="1" dirty="0"/>
              <a:t>Code: </a:t>
            </a:r>
            <a:r>
              <a:rPr lang="en-US" sz="1400" b="1" dirty="0">
                <a:hlinkClick r:id="rId3"/>
              </a:rPr>
              <a:t>https://www.r-bloggers.com/2016/12/manova-test-statistics-with-r/</a:t>
            </a:r>
            <a:endParaRPr lang="en-US" sz="1400" b="1" dirty="0"/>
          </a:p>
          <a:p>
            <a:pPr marL="101600" indent="0">
              <a:buNone/>
            </a:pP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79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8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7.7: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linear combo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’s</a:t>
                </a:r>
              </a:p>
              <a:p>
                <a:r>
                  <a:rPr lang="en-US" sz="2000" b="1" dirty="0"/>
                  <a:t>Result 7.3 applied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</a:rPr>
                        <m:t>𝑪𝒐𝒗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DB6F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DB6F2D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DB6F2D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DB6F2D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DB6F2D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DB6F2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>
                    <a:solidFill>
                      <a:srgbClr val="DB6F2D"/>
                    </a:solidFill>
                  </a:rPr>
                  <a:t>By Result 7.2</a:t>
                </a:r>
              </a:p>
              <a:p>
                <a:pPr marL="5080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𝒆𝒔𝒖𝒍𝒕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groupChr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independently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022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dirty="0"/>
              <a:t>Predictions from Multivariate Multiple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5" y="1559425"/>
                <a:ext cx="75408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𝒀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𝒁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𝜷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𝜺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has been fitted &amp; checked for any inadequacies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If adequate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sar" pitchFamily="2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use for predictive purposes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Mean responses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Forecast new responses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5" y="1559425"/>
                <a:ext cx="7540800" cy="3366550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80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470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dirty="0"/>
              <a:t>Predictions from Multivariate Multiple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8400" y="1767275"/>
                <a:ext cx="8168425" cy="315870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  <a:sym typeface="Symbol" panose="05050102010706020507" pitchFamily="18" charset="2"/>
                  </a:rPr>
                  <a:t>Mean responses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Corresponding to fixed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of predictor vars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Inferences can be made using 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distr</a:t>
                </a: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theory in Result 7.10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acc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~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𝑵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,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𝒏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𝚺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~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𝑾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unknown value of regression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8400" y="1767275"/>
                <a:ext cx="8168425" cy="3158700"/>
              </a:xfr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525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dirty="0"/>
              <a:t>Predictions from Multivariate Multiple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8400" y="1559425"/>
                <a:ext cx="816842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  <a:sym typeface="Symbol" panose="05050102010706020507" pitchFamily="18" charset="2"/>
                  </a:rPr>
                  <a:t>Mean responses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𝑻</m:t>
                          </m:r>
                        </m:e>
                        <m:sup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Roboto Slab" pitchFamily="2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  <a:ea typeface="Roboto Slab" pitchFamily="2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𝜷</m:t>
                                          </m:r>
                                        </m:e>
                                        <m:sup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𝟎</m:t>
                                          </m:r>
                                        </m:sub>
                                        <m:sup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  <a:ea typeface="Roboto Slab" pitchFamily="2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  <a:ea typeface="Roboto Slab" pitchFamily="2" charset="0"/>
                                                      <a:sym typeface="Symbol" panose="05050102010706020507" pitchFamily="18" charset="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  <a:ea typeface="Roboto Slab" pitchFamily="2" charset="0"/>
                                                      <a:sym typeface="Symbol" panose="05050102010706020507" pitchFamily="18" charset="2"/>
                                                    </a:rPr>
                                                    <m:t>𝒁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  <a:ea typeface="Roboto Slab" pitchFamily="2" charset="0"/>
                                                      <a:sym typeface="Symbol" panose="05050102010706020507" pitchFamily="18" charset="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  <a:ea typeface="Roboto Slab" pitchFamily="2" charset="0"/>
                                                  <a:sym typeface="Symbol" panose="05050102010706020507" pitchFamily="18" charset="2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)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  <a:ea typeface="Roboto Slab" pitchFamily="2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𝒏</m:t>
                                  </m:r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𝒓</m:t>
                                  </m:r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600" b="1" i="1" dirty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  <a:ea typeface="Roboto Slab" pitchFamily="2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Roboto Slab" pitchFamily="2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  <a:ea typeface="Roboto Slab" pitchFamily="2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  <a:ea typeface="Roboto Slab" pitchFamily="2" charset="0"/>
                                                  <a:sym typeface="Symbol" panose="05050102010706020507" pitchFamily="18" charset="2"/>
                                                </a:rPr>
                                                <m:t>𝒁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  <a:ea typeface="Roboto Slab" pitchFamily="2" charset="0"/>
                                                  <a:sym typeface="Symbol" panose="05050102010706020507" pitchFamily="18" charset="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Roboto Slab" pitchFamily="2" charset="0"/>
                                              <a:sym typeface="Symbol" panose="05050102010706020507" pitchFamily="18" charset="2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−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Roboto Slab" pitchFamily="2" charset="0"/>
                                          <a:sym typeface="Symbol" panose="05050102010706020507" pitchFamily="18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Roboto Slab" pitchFamily="2" charset="0"/>
                                      <a:sym typeface="Symbol" panose="05050102010706020507" pitchFamily="18" charset="2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𝟏𝟎𝟎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%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confidence ellipsoid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b="1" dirty="0"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𝚺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acc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  <m:d>
                                  <m:dPr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𝒓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𝒓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𝒎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𝜶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is upper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𝟏𝟎𝟎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percentile of F-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distr</a:t>
                </a: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w/ m, n-r-m 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df</a:t>
                </a:r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8400" y="1559425"/>
                <a:ext cx="8168425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74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dirty="0"/>
              <a:t>Predictions from Multivariate Multiple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8400" y="1559425"/>
                <a:ext cx="8168425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  <a:sym typeface="Symbol" panose="05050102010706020507" pitchFamily="18" charset="2"/>
                  </a:rPr>
                  <a:t>Mean responses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𝟏𝟎𝟎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%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simultaneous confidence intervals for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𝐄</m:t>
                    </m:r>
                    <m:d>
                      <m:dPr>
                        <m:ctrlPr>
                          <a:rPr lang="en-US" sz="1600" b="1" i="0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600" b="1" i="0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𝒊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sub>
                    </m:sSub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  <m:d>
                                  <m:dPr>
                                    <m:ctrlP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𝒓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𝒓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  <m:d>
                          <m:d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𝒊𝒊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rad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𝒊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,…,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𝒎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𝒊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col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𝒊𝒊</m:t>
                            </m:r>
                          </m:sub>
                        </m:sSub>
                      </m:e>
                    </m:acc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diag</a:t>
                </a: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element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𝚺</m:t>
                        </m:r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8400" y="1559425"/>
                <a:ext cx="8168425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8530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dirty="0"/>
              <a:t>Predictions from Multivariate Multiple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8400" y="1559425"/>
                <a:ext cx="84456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  <a:sym typeface="Symbol" panose="05050102010706020507" pitchFamily="18" charset="2"/>
                  </a:rPr>
                  <a:t>Forecasting New Responses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𝒀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𝟎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Roboto Slab" pitchFamily="2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𝜷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𝒛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𝟎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  <a:ea typeface="Roboto Slab" pitchFamily="2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𝜺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Roboto Slab" pitchFamily="2" charset="0"/>
                              <a:sym typeface="Symbol" panose="05050102010706020507" pitchFamily="18" charset="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𝒀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0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~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𝑵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,(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+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𝚺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𝟏𝟎𝟎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%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prediction ellipsoid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𝒀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b="1" dirty="0"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𝚺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𝒀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acc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  <m:d>
                                  <m:dPr>
                                    <m:ctrlP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𝒓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 smtClean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 smtClean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𝒓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DB6F2D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𝑭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DB6F2D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𝒎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𝜶</m:t>
                    </m:r>
                    <m:r>
                      <a:rPr lang="en-US" sz="1600" b="1" i="1" smtClean="0">
                        <a:solidFill>
                          <a:srgbClr val="DB6F2D"/>
                        </a:solidFill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is upper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𝟏𝟎𝟎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percentile of F-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distr</a:t>
                </a: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w/ m, n-r-m 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df</a:t>
                </a:r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8400" y="1559425"/>
                <a:ext cx="8445600" cy="336655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828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A2C9-9DF1-5E0F-6BB6-79216D4B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46" y="530725"/>
            <a:ext cx="3526154" cy="1028700"/>
          </a:xfrm>
        </p:spPr>
        <p:txBody>
          <a:bodyPr/>
          <a:lstStyle/>
          <a:p>
            <a:r>
              <a:rPr lang="en-US" dirty="0"/>
              <a:t>Predictions from Multivariate Multiple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8400" y="1559425"/>
                <a:ext cx="8445600" cy="3366550"/>
              </a:xfrm>
            </p:spPr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1600" b="1" u="sng" dirty="0">
                    <a:latin typeface="Roboto Slab" pitchFamily="2" charset="0"/>
                    <a:ea typeface="Roboto Slab" pitchFamily="2" charset="0"/>
                    <a:sym typeface="Symbol" panose="05050102010706020507" pitchFamily="18" charset="2"/>
                  </a:rPr>
                  <a:t>Forecasting New Responses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𝟏𝟎𝟎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%</m:t>
                    </m:r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simultaneous confidence intervals for individual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𝒀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</m:sSub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  <m:d>
                                  <m:dPr>
                                    <m:ctrlP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𝒓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𝒓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𝒎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𝜶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+</m:t>
                        </m:r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)</m:t>
                        </m:r>
                        <m:d>
                          <m:d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𝒓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Roboto Slab" pitchFamily="2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b="1" i="1" dirty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  <a:ea typeface="Roboto Slab" pitchFamily="2" charset="0"/>
                                        <a:sym typeface="Symbol" panose="05050102010706020507" pitchFamily="18" charset="2"/>
                                      </a:rPr>
                                      <m:t>𝒊𝒊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rad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𝒊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,…,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𝒎</m:t>
                    </m:r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b>
                        </m:sSub>
                      </m:e>
                    </m:acc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col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𝜷</m:t>
                        </m:r>
                      </m:e>
                    </m:acc>
                  </m:oMath>
                </a14:m>
                <a:endParaRPr lang="en-US" sz="1600" b="1" dirty="0">
                  <a:latin typeface="Nixie One" panose="020B0604020202020204" charset="0"/>
                  <a:ea typeface="Roboto Slab" pitchFamily="2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ea typeface="Roboto Slab" pitchFamily="2" charset="0"/>
                                <a:sym typeface="Symbol" panose="05050102010706020507" pitchFamily="18" charset="2"/>
                              </a:rPr>
                              <m:t>𝒊𝒊</m:t>
                            </m:r>
                          </m:sub>
                        </m:sSub>
                      </m:e>
                    </m:acc>
                    <m:r>
                      <a:rPr lang="en-US" sz="1600" b="1" i="1">
                        <a:latin typeface="Cambria Math" panose="02040503050406030204" pitchFamily="18" charset="0"/>
                        <a:ea typeface="Roboto Slab" pitchFamily="2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1600" b="1" dirty="0" err="1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diag</a:t>
                </a:r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element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>
                            <a:latin typeface="Cambria Math" panose="02040503050406030204" pitchFamily="18" charset="0"/>
                            <a:ea typeface="Roboto Slab" pitchFamily="2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𝚺</m:t>
                        </m:r>
                      </m:e>
                    </m:acc>
                  </m:oMath>
                </a14:m>
                <a:r>
                  <a:rPr lang="en-US" sz="1600" b="1" dirty="0">
                    <a:latin typeface="Nixie One" panose="020B0604020202020204" charset="0"/>
                    <a:ea typeface="Roboto Slab" pitchFamily="2" charset="0"/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1F3CF13-8621-8C69-8C4D-FE84AF8A9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8400" y="1559425"/>
                <a:ext cx="8445600" cy="3366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2700-788F-62F1-B8C2-A71A14D5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85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D3148-C4A9-FE0F-A73B-5E55685D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39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457200" y="10549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u="sng" dirty="0">
                <a:latin typeface="Roboto Slab" pitchFamily="2" charset="0"/>
                <a:ea typeface="Roboto Slab" pitchFamily="2" charset="0"/>
              </a:rPr>
              <a:t>References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384312" y="91160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1;p36">
            <a:extLst>
              <a:ext uri="{FF2B5EF4-FFF2-40B4-BE49-F238E27FC236}">
                <a16:creationId xmlns:a16="http://schemas.microsoft.com/office/drawing/2014/main" id="{EEA044FD-3181-600D-3887-3852775ABF77}"/>
              </a:ext>
            </a:extLst>
          </p:cNvPr>
          <p:cNvSpPr txBox="1">
            <a:spLocks/>
          </p:cNvSpPr>
          <p:nvPr/>
        </p:nvSpPr>
        <p:spPr>
          <a:xfrm>
            <a:off x="533002" y="511201"/>
            <a:ext cx="8202731" cy="4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None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 algn="l"/>
            <a:r>
              <a:rPr lang="en-US" sz="1400" b="1" dirty="0"/>
              <a:t>Britannica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3"/>
              </a:rPr>
              <a:t>https://www.britannica.com/science/estimated-regression-equation</a:t>
            </a:r>
            <a:endParaRPr lang="en-US" sz="1400" b="1" dirty="0"/>
          </a:p>
          <a:p>
            <a:pPr marL="0" indent="0" algn="l"/>
            <a:r>
              <a:rPr lang="en-US" sz="1400" b="1" dirty="0"/>
              <a:t>MV Linear Regression Models Lecture Slides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4"/>
              </a:rPr>
              <a:t>https://isip.piconepress.com/courses/temple/ece_3522/lectures/current/lecture_23.pdf</a:t>
            </a:r>
            <a:endParaRPr lang="en-US" sz="1400" b="1" dirty="0"/>
          </a:p>
          <a:p>
            <a:pPr marL="0" indent="0" algn="l"/>
            <a:r>
              <a:rPr lang="en-US" sz="1400" b="1" dirty="0"/>
              <a:t>Autocorrelation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5"/>
              </a:rPr>
              <a:t>https://corporatefinanceinstitute.com/resources/data-science/autocorrelation/</a:t>
            </a:r>
            <a:endParaRPr lang="en-US" sz="1400" b="1" dirty="0"/>
          </a:p>
          <a:p>
            <a:pPr marL="0" indent="0" algn="l"/>
            <a:r>
              <a:rPr lang="en-US" sz="1400" b="1" dirty="0"/>
              <a:t>Durbin-Watson Test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6"/>
              </a:rPr>
              <a:t>https://www.statology.org/durbin-watson-test-r/</a:t>
            </a:r>
            <a:endParaRPr lang="en-US" sz="1400" b="1" dirty="0"/>
          </a:p>
          <a:p>
            <a:pPr marL="0" indent="0" algn="l"/>
            <a:r>
              <a:rPr lang="en-US" sz="1400" b="1" dirty="0"/>
              <a:t>Diagnostics for Leverage &amp; Influence Slides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7"/>
              </a:rPr>
              <a:t>https://www.sjsu.edu/faculty/guangliang.chen/Math261a/Ch6slides-leverage-influence.pdf</a:t>
            </a:r>
            <a:endParaRPr lang="en-US" sz="1400" b="1" dirty="0"/>
          </a:p>
          <a:p>
            <a:pPr marL="0" indent="0" algn="l"/>
            <a:r>
              <a:rPr lang="en-US" sz="1400" b="1" dirty="0"/>
              <a:t>MV Multiple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8"/>
              </a:rPr>
              <a:t>https://library.virginia.edu/data/articles/getting-started-with-multivariate-multiple-regression</a:t>
            </a:r>
            <a:endParaRPr lang="en-US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9"/>
              </a:rPr>
              <a:t>http://sellsidehandbook.com/2018/12/03/multivariate-regression-and-interpreting-regression-results/</a:t>
            </a:r>
            <a:endParaRPr lang="en-US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~Fin~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lingering questions?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 7.7: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4" y="1767275"/>
                <a:ext cx="7997975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Consequently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acc>
                              <m:accPr>
                                <m:chr m:val="̂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Confidence interval follows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4" y="1767275"/>
                <a:ext cx="7997975" cy="3158700"/>
              </a:xfrm>
              <a:blipFill>
                <a:blip r:embed="rId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9AF71E-E41C-086E-234D-4EAA3C7C2DAD}"/>
              </a:ext>
            </a:extLst>
          </p:cNvPr>
          <p:cNvCxnSpPr/>
          <p:nvPr/>
        </p:nvCxnSpPr>
        <p:spPr>
          <a:xfrm flipV="1">
            <a:off x="3614700" y="3501899"/>
            <a:ext cx="361950" cy="2630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F3DB99-5C07-F8B4-3AE4-FB3B7179BB82}"/>
              </a:ext>
            </a:extLst>
          </p:cNvPr>
          <p:cNvCxnSpPr>
            <a:cxnSpLocks/>
          </p:cNvCxnSpPr>
          <p:nvPr/>
        </p:nvCxnSpPr>
        <p:spPr>
          <a:xfrm flipV="1">
            <a:off x="5434068" y="3176989"/>
            <a:ext cx="209538" cy="1651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M760 Ch4.6-Ch4.8</Template>
  <TotalTime>11556</TotalTime>
  <Words>5361</Words>
  <Application>Microsoft Office PowerPoint</Application>
  <PresentationFormat>On-screen Show (16:9)</PresentationFormat>
  <Paragraphs>852</Paragraphs>
  <Slides>87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Roboto Light</vt:lpstr>
      <vt:lpstr>Cambria Math</vt:lpstr>
      <vt:lpstr>Symbol</vt:lpstr>
      <vt:lpstr>Georgia</vt:lpstr>
      <vt:lpstr>Roboto Slab</vt:lpstr>
      <vt:lpstr>Nixie One</vt:lpstr>
      <vt:lpstr>Warwick template</vt:lpstr>
      <vt:lpstr>Chapter 7: Multivariate Normal Distribution</vt:lpstr>
      <vt:lpstr>Overview</vt:lpstr>
      <vt:lpstr>Inferences from the Estimated Regression Function</vt:lpstr>
      <vt:lpstr>Once…</vt:lpstr>
      <vt:lpstr>(7-3)</vt:lpstr>
      <vt:lpstr>Estimation: Function @ Z_0</vt:lpstr>
      <vt:lpstr>Result 7.7</vt:lpstr>
      <vt:lpstr>Result 7.7: Proof</vt:lpstr>
      <vt:lpstr>Result 7.7: Proof</vt:lpstr>
      <vt:lpstr>Result 7.2</vt:lpstr>
      <vt:lpstr>Result 7.3</vt:lpstr>
      <vt:lpstr>Result 7.4</vt:lpstr>
      <vt:lpstr>Forecast: Observation @ Z_0</vt:lpstr>
      <vt:lpstr>Forecast: Observation @ Z_0</vt:lpstr>
      <vt:lpstr>Result 7.8</vt:lpstr>
      <vt:lpstr>Result 7.8: Proof</vt:lpstr>
      <vt:lpstr>Result 7.8: Proof</vt:lpstr>
      <vt:lpstr>Result 7.8: Proof</vt:lpstr>
      <vt:lpstr>Define</vt:lpstr>
      <vt:lpstr>Note</vt:lpstr>
      <vt:lpstr>Model Checking &amp; Other Aspects of Regression</vt:lpstr>
      <vt:lpstr>Does the Model Fit?</vt:lpstr>
      <vt:lpstr>Does the Model Fit?</vt:lpstr>
      <vt:lpstr>Does the Model Fit?</vt:lpstr>
      <vt:lpstr>Does the Model Fit?</vt:lpstr>
      <vt:lpstr>Does the Model Fit?</vt:lpstr>
      <vt:lpstr>Does the Model Fit?</vt:lpstr>
      <vt:lpstr>PowerPoint Presentation</vt:lpstr>
      <vt:lpstr>PowerPoint Presentation</vt:lpstr>
      <vt:lpstr>Does the Model Fit?</vt:lpstr>
      <vt:lpstr>PowerPoint Presentation</vt:lpstr>
      <vt:lpstr>PowerPoint Presentation</vt:lpstr>
      <vt:lpstr>Does the Model Fit?</vt:lpstr>
      <vt:lpstr>PowerPoint Presentation</vt:lpstr>
      <vt:lpstr>Does the Model Fit?</vt:lpstr>
      <vt:lpstr>Does the Model Fit?</vt:lpstr>
      <vt:lpstr>Does the Model Fit?</vt:lpstr>
      <vt:lpstr>Does the Model Fit?</vt:lpstr>
      <vt:lpstr>Leverage &amp; Influence</vt:lpstr>
      <vt:lpstr>Leverage &amp; Influence</vt:lpstr>
      <vt:lpstr>Leverage &amp; Influence</vt:lpstr>
      <vt:lpstr>Leverage &amp; Influence</vt:lpstr>
      <vt:lpstr>Leverage &amp; Influence</vt:lpstr>
      <vt:lpstr>Leverage &amp; Influence</vt:lpstr>
      <vt:lpstr>Leverage &amp; Influence</vt:lpstr>
      <vt:lpstr>Additional Problems in Linear Regression</vt:lpstr>
      <vt:lpstr>PowerPoint Presentation</vt:lpstr>
      <vt:lpstr>Additional Problems  in Linear Regression</vt:lpstr>
      <vt:lpstr>Additional Problems  in Linear Regression</vt:lpstr>
      <vt:lpstr>Additional Problems in Linear Regression</vt:lpstr>
      <vt:lpstr>Additional Problems  in Linear Regression</vt:lpstr>
      <vt:lpstr>Additional Problems  in Linear Regression</vt:lpstr>
      <vt:lpstr>Additional Problems  in Linear Regression</vt:lpstr>
      <vt:lpstr>Additional Problems  in Linear Regression</vt:lpstr>
      <vt:lpstr>Multivariate Multiple Regression</vt:lpstr>
      <vt:lpstr>(7-22)</vt:lpstr>
      <vt:lpstr>(7-23)</vt:lpstr>
      <vt:lpstr>(7-23)</vt:lpstr>
      <vt:lpstr>(7-23)</vt:lpstr>
      <vt:lpstr>(7-24)-(7-26)</vt:lpstr>
      <vt:lpstr>Question: Example 7.8</vt:lpstr>
      <vt:lpstr>Question: Example 7.8</vt:lpstr>
      <vt:lpstr>Question: Example 7.8</vt:lpstr>
      <vt:lpstr>Question: MV vs UV</vt:lpstr>
      <vt:lpstr>Result 7.9</vt:lpstr>
      <vt:lpstr>Result 7.9</vt:lpstr>
      <vt:lpstr>Result 7.9: Proof</vt:lpstr>
      <vt:lpstr>Result 7.9: Proof</vt:lpstr>
      <vt:lpstr>Result 7.9: Proof</vt:lpstr>
      <vt:lpstr>Result 7.9: Proof</vt:lpstr>
      <vt:lpstr>Result 2A.12</vt:lpstr>
      <vt:lpstr>Result 4.9</vt:lpstr>
      <vt:lpstr>Result 7.10</vt:lpstr>
      <vt:lpstr>Likelihood Ratio Tests for Regression Parameters</vt:lpstr>
      <vt:lpstr>Likelihood Ratio Tests for Regression Parameters</vt:lpstr>
      <vt:lpstr>Result 7.11</vt:lpstr>
      <vt:lpstr>Result 7.11</vt:lpstr>
      <vt:lpstr>Likelihood Ratio Tests for Regression Parameters</vt:lpstr>
      <vt:lpstr>Other Multivariate  Test Statistics</vt:lpstr>
      <vt:lpstr>Predictions from Multivariate Multiple Regressions</vt:lpstr>
      <vt:lpstr>Predictions from Multivariate Multiple Regressions</vt:lpstr>
      <vt:lpstr>Predictions from Multivariate Multiple Regressions</vt:lpstr>
      <vt:lpstr>Predictions from Multivariate Multiple Regressions</vt:lpstr>
      <vt:lpstr>Predictions from Multivariate Multiple Regressions</vt:lpstr>
      <vt:lpstr>Predictions from Multivariate Multiple Regressions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Multivariate Normal Distribution</dc:title>
  <dc:creator>Gabrielle Salamanca</dc:creator>
  <cp:lastModifiedBy>Gabrielle Salamanca</cp:lastModifiedBy>
  <cp:revision>70</cp:revision>
  <dcterms:created xsi:type="dcterms:W3CDTF">2024-04-01T01:11:29Z</dcterms:created>
  <dcterms:modified xsi:type="dcterms:W3CDTF">2024-05-01T18:06:05Z</dcterms:modified>
</cp:coreProperties>
</file>