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95" r:id="rId3"/>
    <p:sldId id="259" r:id="rId4"/>
    <p:sldId id="296" r:id="rId5"/>
    <p:sldId id="297" r:id="rId6"/>
    <p:sldId id="260" r:id="rId7"/>
    <p:sldId id="299" r:id="rId8"/>
    <p:sldId id="298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5"/>
    </p:embeddedFont>
    <p:embeddedFont>
      <p:font typeface="Georgia" panose="02040502050405020303" pitchFamily="18" charset="0"/>
      <p:regular r:id="rId46"/>
      <p:bold r:id="rId47"/>
      <p:italic r:id="rId48"/>
      <p:boldItalic r:id="rId49"/>
    </p:embeddedFont>
    <p:embeddedFont>
      <p:font typeface="Impact" panose="020B0806030902050204" pitchFamily="34" charset="0"/>
      <p:regular r:id="rId50"/>
    </p:embeddedFont>
    <p:embeddedFont>
      <p:font typeface="Montserrat" panose="00000500000000000000" pitchFamily="2" charset="0"/>
      <p:regular r:id="rId51"/>
      <p:bold r:id="rId52"/>
      <p:italic r:id="rId53"/>
      <p:boldItalic r:id="rId54"/>
    </p:embeddedFont>
    <p:embeddedFont>
      <p:font typeface="Nixie One" panose="020B0604020202020204" charset="0"/>
      <p:regular r:id="rId55"/>
    </p:embeddedFont>
    <p:embeddedFont>
      <p:font typeface="Roboto Light" panose="02000000000000000000" pitchFamily="2" charset="0"/>
      <p:regular r:id="rId56"/>
    </p:embeddedFont>
    <p:embeddedFont>
      <p:font typeface="Roboto Slab" pitchFamily="2" charset="0"/>
      <p:regular r:id="rId57"/>
      <p:bold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EBAF2-A0B9-41F5-855D-340B4F70AB4A}">
  <a:tblStyle styleId="{98CEBAF2-A0B9-41F5-855D-340B4F70A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ED7BB8-C791-43B9-B544-FB8657F4FD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2d5601ac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e2d5601ac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2d5601ac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e2d5601ac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2d5601ac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2d5601ac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781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e2d5601ac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e2d5601ac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2d5601ac4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e2d5601ac4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2d5601ac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2d5601ac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e2d5601ac4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e2d5601ac4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e2d5601ac4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e2d5601ac4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e2d5601ac4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e2d5601ac4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e2d5601ac4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e2d5601ac4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851bf4a7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851bf4a7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1470e89c18_8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1470e89c18_8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3832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73d2e3e72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73d2e3e72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61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_1_1">
    <p:bg>
      <p:bgPr>
        <a:solidFill>
          <a:schemeClr val="accent4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bg>
      <p:bgPr>
        <a:solidFill>
          <a:schemeClr val="accen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682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▫"/>
              <a:defRPr sz="2000">
                <a:solidFill>
                  <a:schemeClr val="l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roboto-slab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371276" y="867971"/>
            <a:ext cx="6401435" cy="23556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4:</a:t>
            </a:r>
            <a:br>
              <a:rPr lang="en" dirty="0"/>
            </a:br>
            <a:r>
              <a:rPr lang="en" dirty="0"/>
              <a:t>Multivariate Normal Distribution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085892-1CA9-D4EA-98FC-BB7EE57B0283}"/>
                  </a:ext>
                </a:extLst>
              </p:cNvPr>
              <p:cNvSpPr txBox="1"/>
              <p:nvPr/>
            </p:nvSpPr>
            <p:spPr>
              <a:xfrm>
                <a:off x="0" y="441301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085892-1CA9-D4EA-98FC-BB7EE57B0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1301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8C15C2A3-BD8C-0672-5BAE-278D21F375D2}"/>
              </a:ext>
            </a:extLst>
          </p:cNvPr>
          <p:cNvSpPr txBox="1">
            <a:spLocks/>
          </p:cNvSpPr>
          <p:nvPr/>
        </p:nvSpPr>
        <p:spPr>
          <a:xfrm>
            <a:off x="1741184" y="3470545"/>
            <a:ext cx="5661621" cy="73866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chemeClr val="accent3"/>
                </a:solidFill>
                <a:latin typeface="Georgia" panose="02040502050405020303" pitchFamily="18" charset="0"/>
              </a:rPr>
              <a:t>Applied Multivariate Statistical Analysis</a:t>
            </a:r>
            <a:endParaRPr lang="en-US" dirty="0">
              <a:solidFill>
                <a:schemeClr val="accent3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1800" dirty="0">
                <a:solidFill>
                  <a:schemeClr val="accent3"/>
                </a:solidFill>
                <a:latin typeface="Georgia" panose="02040502050405020303" pitchFamily="18" charset="0"/>
              </a:rPr>
              <a:t>6th edition by Johnson &amp; Wichern</a:t>
            </a:r>
            <a:endParaRPr lang="en-US" dirty="0">
              <a:solidFill>
                <a:schemeClr val="accent3"/>
              </a:solidFill>
              <a:latin typeface="Georgia" panose="020405020504050203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A87CBF8-8570-F223-2B33-293221942357}"/>
              </a:ext>
            </a:extLst>
          </p:cNvPr>
          <p:cNvSpPr txBox="1">
            <a:spLocks/>
          </p:cNvSpPr>
          <p:nvPr/>
        </p:nvSpPr>
        <p:spPr>
          <a:xfrm>
            <a:off x="3074889" y="4593634"/>
            <a:ext cx="2994215" cy="558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Gabrielle Salamanca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50"/>
            <a:ext cx="415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BIG CONCEPT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106752"/>
            <a:ext cx="41532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sp>
        <p:nvSpPr>
          <p:cNvPr id="172" name="Google Shape;172;p19"/>
          <p:cNvSpPr/>
          <p:nvPr/>
        </p:nvSpPr>
        <p:spPr>
          <a:xfrm>
            <a:off x="7214073" y="747704"/>
            <a:ext cx="354081" cy="33809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19"/>
          <p:cNvGrpSpPr/>
          <p:nvPr/>
        </p:nvGrpSpPr>
        <p:grpSpPr>
          <a:xfrm>
            <a:off x="6372292" y="1484384"/>
            <a:ext cx="2174700" cy="2174833"/>
            <a:chOff x="6643075" y="3664250"/>
            <a:chExt cx="407950" cy="407975"/>
          </a:xfrm>
        </p:grpSpPr>
        <p:sp>
          <p:nvSpPr>
            <p:cNvPr id="174" name="Google Shape;174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9"/>
          <p:cNvGrpSpPr/>
          <p:nvPr/>
        </p:nvGrpSpPr>
        <p:grpSpPr>
          <a:xfrm>
            <a:off x="4995953" y="3119892"/>
            <a:ext cx="981407" cy="981351"/>
            <a:chOff x="576250" y="4319400"/>
            <a:chExt cx="442075" cy="442050"/>
          </a:xfrm>
        </p:grpSpPr>
        <p:sp>
          <p:nvSpPr>
            <p:cNvPr id="177" name="Google Shape;177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19"/>
          <p:cNvSpPr/>
          <p:nvPr/>
        </p:nvSpPr>
        <p:spPr>
          <a:xfrm>
            <a:off x="5392191" y="1829072"/>
            <a:ext cx="585164" cy="5587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/>
          <p:nvPr/>
        </p:nvSpPr>
        <p:spPr>
          <a:xfrm rot="2384392">
            <a:off x="7003547" y="3733235"/>
            <a:ext cx="354079" cy="3380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92" name="Google Shape;192;p2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2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body" idx="3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21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208" name="Google Shape;208;p2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>
            <a:off x="5027850" y="1905225"/>
            <a:ext cx="3658200" cy="30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3">
            <a:alphaModFix/>
          </a:blip>
          <a:srcRect t="17259"/>
          <a:stretch/>
        </p:blipFill>
        <p:spPr>
          <a:xfrm>
            <a:off x="239738" y="1559425"/>
            <a:ext cx="4331576" cy="3584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22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23" name="Google Shape;223;p22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</a:t>
            </a:r>
            <a:endParaRPr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35" name="Google Shape;235;p23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3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4314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" name="Google Shape;241;p2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1222225" y="2118500"/>
            <a:ext cx="2541300" cy="2541300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Nixie One"/>
                <a:ea typeface="Nixie One"/>
                <a:cs typeface="Nixie One"/>
                <a:sym typeface="Nixie One"/>
              </a:rPr>
              <a:t>White</a:t>
            </a:r>
            <a:endParaRPr b="1">
              <a:solidFill>
                <a:schemeClr val="accent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5564054" y="2118500"/>
            <a:ext cx="2541300" cy="2541300"/>
          </a:xfrm>
          <a:prstGeom prst="ellipse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Nixie One"/>
                <a:ea typeface="Nixie One"/>
                <a:cs typeface="Nixie One"/>
                <a:sym typeface="Nixie One"/>
              </a:rPr>
              <a:t>Black</a:t>
            </a:r>
            <a:endParaRPr b="1">
              <a:solidFill>
                <a:schemeClr val="accent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249" name="Google Shape;249;p24"/>
          <p:cNvGrpSpPr/>
          <p:nvPr/>
        </p:nvGrpSpPr>
        <p:grpSpPr>
          <a:xfrm>
            <a:off x="377059" y="931160"/>
            <a:ext cx="313910" cy="227820"/>
            <a:chOff x="3932350" y="3714775"/>
            <a:chExt cx="439650" cy="319075"/>
          </a:xfrm>
        </p:grpSpPr>
        <p:sp>
          <p:nvSpPr>
            <p:cNvPr id="250" name="Google Shape;250;p2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4"/>
          <p:cNvSpPr/>
          <p:nvPr/>
        </p:nvSpPr>
        <p:spPr>
          <a:xfrm>
            <a:off x="3393139" y="2118500"/>
            <a:ext cx="2541300" cy="2541300"/>
          </a:xfrm>
          <a:prstGeom prst="ellipse">
            <a:avLst/>
          </a:prstGeom>
          <a:solidFill>
            <a:srgbClr val="0E3142">
              <a:alpha val="2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Gray</a:t>
            </a:r>
            <a:endParaRPr b="1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56" name="Google Shape;256;p2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62" name="Google Shape;262;p25"/>
          <p:cNvGraphicFramePr/>
          <p:nvPr/>
        </p:nvGraphicFramePr>
        <p:xfrm>
          <a:off x="1046800" y="2018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{98CEBAF2-A0B9-41F5-855D-340B4F70AB4A}</a:tableStyleId>
              </a:tblPr>
              <a:tblGrid>
                <a:gridCol w="182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Yellow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Blue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30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15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Orange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24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16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63" name="Google Shape;263;p25"/>
          <p:cNvGrpSpPr/>
          <p:nvPr/>
        </p:nvGrpSpPr>
        <p:grpSpPr>
          <a:xfrm>
            <a:off x="377059" y="931160"/>
            <a:ext cx="313910" cy="227820"/>
            <a:chOff x="3932350" y="3714775"/>
            <a:chExt cx="439650" cy="319075"/>
          </a:xfrm>
        </p:grpSpPr>
        <p:sp>
          <p:nvSpPr>
            <p:cNvPr id="264" name="Google Shape;264;p2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/>
          <p:nvPr/>
        </p:nvSpPr>
        <p:spPr>
          <a:xfrm>
            <a:off x="1146037" y="637776"/>
            <a:ext cx="7301627" cy="347833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6"/>
          <p:cNvSpPr txBox="1">
            <a:spLocks noGrp="1"/>
          </p:cNvSpPr>
          <p:nvPr>
            <p:ph type="title" idx="4294967295"/>
          </p:nvPr>
        </p:nvSpPr>
        <p:spPr>
          <a:xfrm>
            <a:off x="0" y="4595650"/>
            <a:ext cx="91440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2399575" y="1435075"/>
            <a:ext cx="6684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our office</a:t>
            </a:r>
            <a:endParaRPr sz="800" b="1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77" name="Google Shape;277;p26"/>
          <p:cNvCxnSpPr/>
          <p:nvPr/>
        </p:nvCxnSpPr>
        <p:spPr>
          <a:xfrm>
            <a:off x="1753050" y="1637575"/>
            <a:ext cx="0" cy="18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8" name="Google Shape;278;p26"/>
          <p:cNvCxnSpPr/>
          <p:nvPr/>
        </p:nvCxnSpPr>
        <p:spPr>
          <a:xfrm>
            <a:off x="3317650" y="3056075"/>
            <a:ext cx="0" cy="18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9" name="Google Shape;279;p26"/>
          <p:cNvCxnSpPr/>
          <p:nvPr/>
        </p:nvCxnSpPr>
        <p:spPr>
          <a:xfrm>
            <a:off x="4796850" y="3324100"/>
            <a:ext cx="0" cy="18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" name="Google Shape;280;p26"/>
          <p:cNvCxnSpPr/>
          <p:nvPr/>
        </p:nvCxnSpPr>
        <p:spPr>
          <a:xfrm>
            <a:off x="4231125" y="1454875"/>
            <a:ext cx="0" cy="18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1" name="Google Shape;281;p26"/>
          <p:cNvCxnSpPr/>
          <p:nvPr/>
        </p:nvCxnSpPr>
        <p:spPr>
          <a:xfrm>
            <a:off x="7427025" y="3458500"/>
            <a:ext cx="0" cy="18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2" name="Google Shape;282;p26"/>
          <p:cNvCxnSpPr/>
          <p:nvPr/>
        </p:nvCxnSpPr>
        <p:spPr>
          <a:xfrm>
            <a:off x="6775950" y="1888275"/>
            <a:ext cx="0" cy="18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83" name="Google Shape;283;p2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659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89,526,124</a:t>
            </a:r>
            <a:endParaRPr sz="12000"/>
          </a:p>
        </p:txBody>
      </p:sp>
      <p:sp>
        <p:nvSpPr>
          <p:cNvPr id="289" name="Google Shape;28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90" name="Google Shape;290;p2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ctrTitle" idx="4294967295"/>
          </p:nvPr>
        </p:nvSpPr>
        <p:spPr>
          <a:xfrm>
            <a:off x="1679775" y="419400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6"/>
                </a:solidFill>
              </a:rPr>
              <a:t>89,526,124$</a:t>
            </a:r>
            <a:endParaRPr sz="7200">
              <a:solidFill>
                <a:schemeClr val="accent6"/>
              </a:solidFill>
            </a:endParaRPr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4294967295"/>
          </p:nvPr>
        </p:nvSpPr>
        <p:spPr>
          <a:xfrm>
            <a:off x="1679775" y="1106508"/>
            <a:ext cx="6626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97" name="Google Shape;297;p28"/>
          <p:cNvSpPr txBox="1">
            <a:spLocks noGrp="1"/>
          </p:cNvSpPr>
          <p:nvPr>
            <p:ph type="ctrTitle" idx="4294967295"/>
          </p:nvPr>
        </p:nvSpPr>
        <p:spPr>
          <a:xfrm>
            <a:off x="1679775" y="3505493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4"/>
                </a:solidFill>
              </a:rPr>
              <a:t>100%</a:t>
            </a:r>
            <a:endParaRPr sz="7200">
              <a:solidFill>
                <a:schemeClr val="accent4"/>
              </a:solidFill>
            </a:endParaRPr>
          </a:p>
        </p:txBody>
      </p:sp>
      <p:sp>
        <p:nvSpPr>
          <p:cNvPr id="298" name="Google Shape;298;p28"/>
          <p:cNvSpPr txBox="1">
            <a:spLocks noGrp="1"/>
          </p:cNvSpPr>
          <p:nvPr>
            <p:ph type="subTitle" idx="4294967295"/>
          </p:nvPr>
        </p:nvSpPr>
        <p:spPr>
          <a:xfrm>
            <a:off x="1679775" y="4192600"/>
            <a:ext cx="6626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99" name="Google Shape;299;p28"/>
          <p:cNvSpPr txBox="1">
            <a:spLocks noGrp="1"/>
          </p:cNvSpPr>
          <p:nvPr>
            <p:ph type="ctrTitle" idx="4294967295"/>
          </p:nvPr>
        </p:nvSpPr>
        <p:spPr>
          <a:xfrm>
            <a:off x="1679775" y="1962446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5"/>
                </a:solidFill>
              </a:rPr>
              <a:t>185,244</a:t>
            </a:r>
            <a:r>
              <a:rPr lang="en" sz="4800">
                <a:solidFill>
                  <a:schemeClr val="accent5"/>
                </a:solidFill>
              </a:rPr>
              <a:t> users</a:t>
            </a:r>
            <a:endParaRPr sz="4800">
              <a:solidFill>
                <a:schemeClr val="accent5"/>
              </a:solidFill>
            </a:endParaRPr>
          </a:p>
        </p:txBody>
      </p:sp>
      <p:sp>
        <p:nvSpPr>
          <p:cNvPr id="300" name="Google Shape;300;p28"/>
          <p:cNvSpPr txBox="1">
            <a:spLocks noGrp="1"/>
          </p:cNvSpPr>
          <p:nvPr>
            <p:ph type="subTitle" idx="4294967295"/>
          </p:nvPr>
        </p:nvSpPr>
        <p:spPr>
          <a:xfrm>
            <a:off x="1679775" y="2649554"/>
            <a:ext cx="6626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01" name="Google Shape;301;p28"/>
          <p:cNvSpPr/>
          <p:nvPr/>
        </p:nvSpPr>
        <p:spPr>
          <a:xfrm>
            <a:off x="822083" y="2036360"/>
            <a:ext cx="708604" cy="74708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28"/>
          <p:cNvGrpSpPr/>
          <p:nvPr/>
        </p:nvGrpSpPr>
        <p:grpSpPr>
          <a:xfrm>
            <a:off x="793780" y="3622751"/>
            <a:ext cx="765211" cy="719944"/>
            <a:chOff x="5972700" y="2330200"/>
            <a:chExt cx="411625" cy="387275"/>
          </a:xfrm>
        </p:grpSpPr>
        <p:sp>
          <p:nvSpPr>
            <p:cNvPr id="303" name="Google Shape;303;p2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8"/>
          <p:cNvGrpSpPr/>
          <p:nvPr/>
        </p:nvGrpSpPr>
        <p:grpSpPr>
          <a:xfrm>
            <a:off x="767754" y="570276"/>
            <a:ext cx="817263" cy="593160"/>
            <a:chOff x="4604550" y="3714775"/>
            <a:chExt cx="439625" cy="319075"/>
          </a:xfrm>
        </p:grpSpPr>
        <p:sp>
          <p:nvSpPr>
            <p:cNvPr id="306" name="Google Shape;306;p2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2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1B372-F991-25FE-D103-E1D3A542C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Objectives</a:t>
            </a:r>
          </a:p>
          <a:p>
            <a:r>
              <a:rPr lang="en-US" sz="2000" b="1" dirty="0"/>
              <a:t>4.6: Assessing the Assumption of Normality</a:t>
            </a:r>
          </a:p>
          <a:p>
            <a:pPr lvl="1"/>
            <a:r>
              <a:rPr lang="en-US" sz="2000" dirty="0"/>
              <a:t>Evaluating the Normality of the Univariate Marginal Distributions</a:t>
            </a:r>
          </a:p>
          <a:p>
            <a:pPr lvl="1"/>
            <a:r>
              <a:rPr lang="en-US" sz="2000" dirty="0"/>
              <a:t>Evaluating Bivariate Normality</a:t>
            </a:r>
          </a:p>
          <a:p>
            <a:r>
              <a:rPr lang="en-US" sz="2000" b="1" dirty="0"/>
              <a:t>4.7: Detecting Outliers &amp; Cleaning Data</a:t>
            </a:r>
          </a:p>
          <a:p>
            <a:r>
              <a:rPr lang="en-US" sz="2000" b="1" dirty="0"/>
              <a:t>4.8: Transformations to Near Normality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19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1053050" y="2290250"/>
            <a:ext cx="2731800" cy="2010900"/>
          </a:xfrm>
          <a:prstGeom prst="homePlate">
            <a:avLst>
              <a:gd name="adj" fmla="val 3012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first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3262563" y="2290250"/>
            <a:ext cx="2784000" cy="2010900"/>
          </a:xfrm>
          <a:prstGeom prst="chevron">
            <a:avLst>
              <a:gd name="adj" fmla="val 29853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second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5524609" y="2290250"/>
            <a:ext cx="2784000" cy="20109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last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317" name="Google Shape;317;p29"/>
          <p:cNvGrpSpPr/>
          <p:nvPr/>
        </p:nvGrpSpPr>
        <p:grpSpPr>
          <a:xfrm>
            <a:off x="348269" y="907692"/>
            <a:ext cx="369549" cy="274765"/>
            <a:chOff x="5247525" y="3007275"/>
            <a:chExt cx="517575" cy="384825"/>
          </a:xfrm>
        </p:grpSpPr>
        <p:sp>
          <p:nvSpPr>
            <p:cNvPr id="318" name="Google Shape;318;p2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2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6" name="Google Shape;326;p30"/>
          <p:cNvSpPr txBox="1">
            <a:spLocks noGrp="1"/>
          </p:cNvSpPr>
          <p:nvPr>
            <p:ph type="body" idx="1"/>
          </p:nvPr>
        </p:nvSpPr>
        <p:spPr>
          <a:xfrm>
            <a:off x="1146025" y="177165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2"/>
          </p:nvPr>
        </p:nvSpPr>
        <p:spPr>
          <a:xfrm>
            <a:off x="3679388" y="177165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8" name="Google Shape;328;p30"/>
          <p:cNvSpPr txBox="1">
            <a:spLocks noGrp="1"/>
          </p:cNvSpPr>
          <p:nvPr>
            <p:ph type="body" idx="3"/>
          </p:nvPr>
        </p:nvSpPr>
        <p:spPr>
          <a:xfrm>
            <a:off x="6212750" y="177165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>
            <a:off x="1146025" y="335280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0" name="Google Shape;330;p30"/>
          <p:cNvSpPr txBox="1">
            <a:spLocks noGrp="1"/>
          </p:cNvSpPr>
          <p:nvPr>
            <p:ph type="body" idx="2"/>
          </p:nvPr>
        </p:nvSpPr>
        <p:spPr>
          <a:xfrm>
            <a:off x="3679388" y="335280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1" name="Google Shape;331;p30"/>
          <p:cNvSpPr txBox="1">
            <a:spLocks noGrp="1"/>
          </p:cNvSpPr>
          <p:nvPr>
            <p:ph type="body" idx="3"/>
          </p:nvPr>
        </p:nvSpPr>
        <p:spPr>
          <a:xfrm>
            <a:off x="6212750" y="335280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32" name="Google Shape;332;p3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333" name="Google Shape;333;p3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3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637B"/>
                </a:solidFill>
              </a:rPr>
              <a:t>You can insert graphs from Excel or Google Sheets</a:t>
            </a:r>
            <a:endParaRPr>
              <a:solidFill>
                <a:srgbClr val="18637B"/>
              </a:solidFill>
            </a:endParaRPr>
          </a:p>
        </p:txBody>
      </p:sp>
      <p:sp>
        <p:nvSpPr>
          <p:cNvPr id="345" name="Google Shape;345;p3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cxnSp>
        <p:nvCxnSpPr>
          <p:cNvPr id="346" name="Google Shape;346;p31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31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31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1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31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1" name="Google Shape;351;p31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4000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3000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2000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1000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1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1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1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1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1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1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1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>
            <a:spLocks noGrp="1"/>
          </p:cNvSpPr>
          <p:nvPr>
            <p:ph type="body" idx="4294967295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sz="1800" b="1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69" name="Google Shape;369;p3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70" name="Google Shape;370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71" name="Google Shape;371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5" name="Google Shape;375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4294967295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sz="1800" b="1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82" name="Google Shape;382;p33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83" name="Google Shape;383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7" name="Google Shape;3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sz="1800" b="1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93" name="Google Shape;393;p3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394" name="Google Shape;394;p34"/>
          <p:cNvGrpSpPr/>
          <p:nvPr/>
        </p:nvGrpSpPr>
        <p:grpSpPr>
          <a:xfrm>
            <a:off x="3938373" y="1294549"/>
            <a:ext cx="4971239" cy="2912590"/>
            <a:chOff x="1177450" y="241631"/>
            <a:chExt cx="6173152" cy="3616776"/>
          </a:xfrm>
        </p:grpSpPr>
        <p:sp>
          <p:nvSpPr>
            <p:cNvPr id="395" name="Google Shape;395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9" name="Google Shape;399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93458" y="1455130"/>
            <a:ext cx="3864035" cy="245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Any questions?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405" name="Google Shape;405;p3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1" name="Google Shape;411;p36"/>
          <p:cNvSpPr txBox="1">
            <a:spLocks noGrp="1"/>
          </p:cNvSpPr>
          <p:nvPr>
            <p:ph type="body" idx="1"/>
          </p:nvPr>
        </p:nvSpPr>
        <p:spPr>
          <a:xfrm>
            <a:off x="1146025" y="2221750"/>
            <a:ext cx="7540800" cy="27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412" name="Google Shape;412;p36"/>
          <p:cNvSpPr/>
          <p:nvPr/>
        </p:nvSpPr>
        <p:spPr>
          <a:xfrm>
            <a:off x="384312" y="911602"/>
            <a:ext cx="297381" cy="266947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19" name="Google Shape;419;p37"/>
          <p:cNvSpPr txBox="1">
            <a:spLocks noGrp="1"/>
          </p:cNvSpPr>
          <p:nvPr>
            <p:ph type="body" idx="1"/>
          </p:nvPr>
        </p:nvSpPr>
        <p:spPr>
          <a:xfrm>
            <a:off x="1174800" y="1655650"/>
            <a:ext cx="7512000" cy="22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This presentation uses the following typographies: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 b="1"/>
              <a:t>Titles: 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 b="1"/>
              <a:t>Body copy: Nixie One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Download for free at: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3B8D6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https://www.fontsquirrel.com/fonts/nixie-one</a:t>
            </a:r>
            <a:endParaRPr sz="1400" b="1">
              <a:solidFill>
                <a:srgbClr val="3B8D6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3B8D6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 b="1">
              <a:solidFill>
                <a:srgbClr val="165751"/>
              </a:solidFill>
            </a:endParaRPr>
          </a:p>
        </p:txBody>
      </p:sp>
      <p:sp>
        <p:nvSpPr>
          <p:cNvPr id="420" name="Google Shape;420;p37"/>
          <p:cNvSpPr txBox="1"/>
          <p:nvPr/>
        </p:nvSpPr>
        <p:spPr>
          <a:xfrm>
            <a:off x="1146025" y="4400250"/>
            <a:ext cx="7694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B8D61"/>
                </a:solidFill>
                <a:latin typeface="Roboto Slab"/>
                <a:ea typeface="Roboto Slab"/>
                <a:cs typeface="Roboto Slab"/>
                <a:sym typeface="Roboto Slab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3B8D6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B8D6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B8D6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21" name="Google Shape;421;p37"/>
          <p:cNvSpPr/>
          <p:nvPr/>
        </p:nvSpPr>
        <p:spPr>
          <a:xfrm>
            <a:off x="400371" y="918550"/>
            <a:ext cx="289545" cy="253042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428" name="Google Shape;428;p38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429" name="Google Shape;429;p38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113600" y="1515035"/>
            <a:ext cx="4505700" cy="2523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Assessing the Assumption of Normality</a:t>
            </a:r>
            <a:endParaRPr dirty="0"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4, Section 6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35" name="Google Shape;435;p3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36" name="Google Shape;436;p39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DEC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NOV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OCT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39" name="Google Shape;439;p39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SEP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0" name="Google Shape;440;p39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AUG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JUL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JUN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MAY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APR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MAR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FEB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7" name="Google Shape;447;p39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JAN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49" name="Google Shape;449;p39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0" name="Google Shape;450;p39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1" name="Google Shape;451;p39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2" name="Google Shape;452;p39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Red is the colour of danger and courage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3" name="Google Shape;453;p39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4" name="Google Shape;454;p39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5" name="Google Shape;455;p39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6" name="Google Shape;456;p39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7" name="Google Shape;457;p39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8" name="Google Shape;458;p39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9" name="Google Shape;459;p39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0" name="Google Shape;460;p39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1" name="Google Shape;461;p39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2" name="Google Shape;462;p39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3" name="Google Shape;463;p39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4" name="Google Shape;464;p39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5" name="Google Shape;465;p39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6" name="Google Shape;466;p39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7" name="Google Shape;467;p39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8" name="Google Shape;468;p39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Red is the colour of danger and courage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9" name="Google Shape;469;p39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0" name="Google Shape;470;p39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71" name="Google Shape;471;p39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2" name="Google Shape;472;p39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79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80" name="Google Shape;480;p40"/>
          <p:cNvSpPr/>
          <p:nvPr/>
        </p:nvSpPr>
        <p:spPr>
          <a:xfrm>
            <a:off x="0" y="2795777"/>
            <a:ext cx="9144000" cy="1011044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0"/>
          <p:cNvSpPr/>
          <p:nvPr/>
        </p:nvSpPr>
        <p:spPr>
          <a:xfrm>
            <a:off x="0" y="2795777"/>
            <a:ext cx="9144000" cy="1011044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2" name="Google Shape;482;p40"/>
          <p:cNvGrpSpPr/>
          <p:nvPr/>
        </p:nvGrpSpPr>
        <p:grpSpPr>
          <a:xfrm>
            <a:off x="1786339" y="2128150"/>
            <a:ext cx="473400" cy="473400"/>
            <a:chOff x="1786339" y="1703401"/>
            <a:chExt cx="473400" cy="473400"/>
          </a:xfrm>
        </p:grpSpPr>
        <p:sp>
          <p:nvSpPr>
            <p:cNvPr id="483" name="Google Shape;483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1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3814414" y="2128150"/>
            <a:ext cx="473400" cy="473400"/>
            <a:chOff x="3814414" y="1703401"/>
            <a:chExt cx="473400" cy="473400"/>
          </a:xfrm>
        </p:grpSpPr>
        <p:sp>
          <p:nvSpPr>
            <p:cNvPr id="486" name="Google Shape;486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3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88" name="Google Shape;488;p40"/>
          <p:cNvGrpSpPr/>
          <p:nvPr/>
        </p:nvGrpSpPr>
        <p:grpSpPr>
          <a:xfrm>
            <a:off x="5842489" y="2128150"/>
            <a:ext cx="473400" cy="473400"/>
            <a:chOff x="5842489" y="1703401"/>
            <a:chExt cx="473400" cy="473400"/>
          </a:xfrm>
        </p:grpSpPr>
        <p:sp>
          <p:nvSpPr>
            <p:cNvPr id="489" name="Google Shape;489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5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91" name="Google Shape;491;p40"/>
          <p:cNvGrpSpPr/>
          <p:nvPr/>
        </p:nvGrpSpPr>
        <p:grpSpPr>
          <a:xfrm>
            <a:off x="6880814" y="4001049"/>
            <a:ext cx="473400" cy="473400"/>
            <a:chOff x="6880814" y="3576300"/>
            <a:chExt cx="473400" cy="473400"/>
          </a:xfrm>
        </p:grpSpPr>
        <p:sp>
          <p:nvSpPr>
            <p:cNvPr id="492" name="Google Shape;492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93" name="Google Shape;493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6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94" name="Google Shape;494;p40"/>
          <p:cNvGrpSpPr/>
          <p:nvPr/>
        </p:nvGrpSpPr>
        <p:grpSpPr>
          <a:xfrm>
            <a:off x="4852739" y="4001049"/>
            <a:ext cx="473400" cy="473400"/>
            <a:chOff x="4852739" y="3576300"/>
            <a:chExt cx="473400" cy="473400"/>
          </a:xfrm>
        </p:grpSpPr>
        <p:sp>
          <p:nvSpPr>
            <p:cNvPr id="495" name="Google Shape;495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96" name="Google Shape;496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4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97" name="Google Shape;497;p40"/>
          <p:cNvGrpSpPr/>
          <p:nvPr/>
        </p:nvGrpSpPr>
        <p:grpSpPr>
          <a:xfrm>
            <a:off x="2824664" y="4001049"/>
            <a:ext cx="473400" cy="473400"/>
            <a:chOff x="2824664" y="3576300"/>
            <a:chExt cx="473400" cy="473400"/>
          </a:xfrm>
        </p:grpSpPr>
        <p:sp>
          <p:nvSpPr>
            <p:cNvPr id="498" name="Google Shape;498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2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sp>
        <p:nvSpPr>
          <p:cNvPr id="500" name="Google Shape;500;p40"/>
          <p:cNvSpPr txBox="1"/>
          <p:nvPr/>
        </p:nvSpPr>
        <p:spPr>
          <a:xfrm>
            <a:off x="1379850" y="15808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40"/>
          <p:cNvSpPr txBox="1"/>
          <p:nvPr/>
        </p:nvSpPr>
        <p:spPr>
          <a:xfrm>
            <a:off x="3377205" y="15808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Red is the colour of danger and courage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40"/>
          <p:cNvSpPr txBox="1"/>
          <p:nvPr/>
        </p:nvSpPr>
        <p:spPr>
          <a:xfrm>
            <a:off x="5436010" y="15808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40"/>
          <p:cNvSpPr txBox="1"/>
          <p:nvPr/>
        </p:nvSpPr>
        <p:spPr>
          <a:xfrm>
            <a:off x="2418175" y="44883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40"/>
          <p:cNvSpPr txBox="1"/>
          <p:nvPr/>
        </p:nvSpPr>
        <p:spPr>
          <a:xfrm>
            <a:off x="4446255" y="44883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40"/>
          <p:cNvSpPr txBox="1"/>
          <p:nvPr/>
        </p:nvSpPr>
        <p:spPr>
          <a:xfrm>
            <a:off x="6474335" y="44883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12" name="Google Shape;512;p4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aphicFrame>
        <p:nvGraphicFramePr>
          <p:cNvPr id="513" name="Google Shape;513;p41"/>
          <p:cNvGraphicFramePr/>
          <p:nvPr/>
        </p:nvGraphicFramePr>
        <p:xfrm>
          <a:off x="25047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{98CEBAF2-A0B9-41F5-855D-340B4F70AB4A}</a:tableStyleId>
              </a:tblPr>
              <a:tblGrid>
                <a:gridCol w="153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5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4" name="Google Shape;514;p41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2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20" name="Google Shape;520;p4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521" name="Google Shape;521;p42"/>
          <p:cNvSpPr/>
          <p:nvPr/>
        </p:nvSpPr>
        <p:spPr>
          <a:xfrm>
            <a:off x="246200" y="1559425"/>
            <a:ext cx="4314600" cy="168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STRENGTHS</a:t>
            </a:r>
            <a:endParaRPr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2" name="Google Shape;522;p42"/>
          <p:cNvSpPr/>
          <p:nvPr/>
        </p:nvSpPr>
        <p:spPr>
          <a:xfrm>
            <a:off x="4739250" y="1559425"/>
            <a:ext cx="4404900" cy="168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WEAKNESSES</a:t>
            </a:r>
            <a:endParaRPr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3" name="Google Shape;523;p42"/>
          <p:cNvSpPr/>
          <p:nvPr/>
        </p:nvSpPr>
        <p:spPr>
          <a:xfrm>
            <a:off x="246200" y="3423776"/>
            <a:ext cx="4314600" cy="17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Black is the color of ebony and of outer space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OPPORTUNITIES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4" name="Google Shape;524;p42"/>
          <p:cNvSpPr/>
          <p:nvPr/>
        </p:nvSpPr>
        <p:spPr>
          <a:xfrm>
            <a:off x="4739250" y="3423775"/>
            <a:ext cx="4404900" cy="17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White is the color of milk and fresh snow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THREATS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5" name="Google Shape;525;p42"/>
          <p:cNvSpPr/>
          <p:nvPr/>
        </p:nvSpPr>
        <p:spPr>
          <a:xfrm>
            <a:off x="3322239" y="2016935"/>
            <a:ext cx="2479200" cy="2457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2"/>
          <p:cNvSpPr/>
          <p:nvPr/>
        </p:nvSpPr>
        <p:spPr>
          <a:xfrm rot="5400000">
            <a:off x="3511893" y="2006135"/>
            <a:ext cx="2457600" cy="247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2"/>
          <p:cNvSpPr/>
          <p:nvPr/>
        </p:nvSpPr>
        <p:spPr>
          <a:xfrm rot="10800000">
            <a:off x="3501093" y="2195755"/>
            <a:ext cx="2479200" cy="2457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2"/>
          <p:cNvSpPr/>
          <p:nvPr/>
        </p:nvSpPr>
        <p:spPr>
          <a:xfrm rot="-5400000">
            <a:off x="3333039" y="2184955"/>
            <a:ext cx="2457600" cy="247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2"/>
          <p:cNvSpPr/>
          <p:nvPr/>
        </p:nvSpPr>
        <p:spPr>
          <a:xfrm>
            <a:off x="3893037" y="2529622"/>
            <a:ext cx="337663" cy="4590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S</a:t>
            </a:r>
          </a:p>
        </p:txBody>
      </p:sp>
      <p:sp>
        <p:nvSpPr>
          <p:cNvPr id="530" name="Google Shape;530;p42"/>
          <p:cNvSpPr/>
          <p:nvPr/>
        </p:nvSpPr>
        <p:spPr>
          <a:xfrm>
            <a:off x="4934800" y="2537471"/>
            <a:ext cx="660123" cy="44651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W</a:t>
            </a:r>
          </a:p>
        </p:txBody>
      </p:sp>
      <p:sp>
        <p:nvSpPr>
          <p:cNvPr id="531" name="Google Shape;531;p42"/>
          <p:cNvSpPr/>
          <p:nvPr/>
        </p:nvSpPr>
        <p:spPr>
          <a:xfrm>
            <a:off x="3857561" y="3654646"/>
            <a:ext cx="408617" cy="4590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O</a:t>
            </a:r>
          </a:p>
        </p:txBody>
      </p:sp>
      <p:sp>
        <p:nvSpPr>
          <p:cNvPr id="532" name="Google Shape;532;p42"/>
          <p:cNvSpPr/>
          <p:nvPr/>
        </p:nvSpPr>
        <p:spPr>
          <a:xfrm>
            <a:off x="5051999" y="3662496"/>
            <a:ext cx="401649" cy="44651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T</a:t>
            </a:r>
          </a:p>
        </p:txBody>
      </p:sp>
      <p:sp>
        <p:nvSpPr>
          <p:cNvPr id="533" name="Google Shape;533;p42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39" name="Google Shape;539;p4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540" name="Google Shape;540;p43"/>
          <p:cNvSpPr txBox="1"/>
          <p:nvPr/>
        </p:nvSpPr>
        <p:spPr>
          <a:xfrm>
            <a:off x="2033790" y="507800"/>
            <a:ext cx="1692000" cy="156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Key Activities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800" b="1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1" name="Google Shape;541;p43"/>
          <p:cNvSpPr txBox="1"/>
          <p:nvPr/>
        </p:nvSpPr>
        <p:spPr>
          <a:xfrm>
            <a:off x="2033790" y="2073072"/>
            <a:ext cx="1692000" cy="156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Key Resources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2" name="Google Shape;542;p43"/>
          <p:cNvSpPr txBox="1"/>
          <p:nvPr/>
        </p:nvSpPr>
        <p:spPr>
          <a:xfrm>
            <a:off x="3725930" y="507800"/>
            <a:ext cx="1692000" cy="31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Value Propositions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3" name="Google Shape;543;p43"/>
          <p:cNvSpPr txBox="1"/>
          <p:nvPr/>
        </p:nvSpPr>
        <p:spPr>
          <a:xfrm>
            <a:off x="5418070" y="507800"/>
            <a:ext cx="1692000" cy="156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Customer Relationships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4" name="Google Shape;544;p43"/>
          <p:cNvSpPr txBox="1"/>
          <p:nvPr/>
        </p:nvSpPr>
        <p:spPr>
          <a:xfrm>
            <a:off x="5418070" y="2073072"/>
            <a:ext cx="1692000" cy="156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Channels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5" name="Google Shape;545;p43"/>
          <p:cNvSpPr txBox="1"/>
          <p:nvPr/>
        </p:nvSpPr>
        <p:spPr>
          <a:xfrm>
            <a:off x="7110210" y="507800"/>
            <a:ext cx="1692000" cy="31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Customer Segments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6" name="Google Shape;546;p43"/>
          <p:cNvSpPr txBox="1"/>
          <p:nvPr/>
        </p:nvSpPr>
        <p:spPr>
          <a:xfrm>
            <a:off x="341650" y="507800"/>
            <a:ext cx="1692000" cy="31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Key Partners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800" b="1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7" name="Google Shape;547;p43"/>
          <p:cNvSpPr txBox="1"/>
          <p:nvPr/>
        </p:nvSpPr>
        <p:spPr>
          <a:xfrm>
            <a:off x="341650" y="3638344"/>
            <a:ext cx="4230300" cy="121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Cost Structure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8" name="Google Shape;548;p43"/>
          <p:cNvSpPr txBox="1"/>
          <p:nvPr/>
        </p:nvSpPr>
        <p:spPr>
          <a:xfrm>
            <a:off x="4572000" y="3638344"/>
            <a:ext cx="4230300" cy="121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Revenue Streams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9" name="Google Shape;549;p43"/>
          <p:cNvSpPr/>
          <p:nvPr/>
        </p:nvSpPr>
        <p:spPr>
          <a:xfrm>
            <a:off x="4284786" y="3712980"/>
            <a:ext cx="212400" cy="21116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3"/>
          <p:cNvSpPr/>
          <p:nvPr/>
        </p:nvSpPr>
        <p:spPr>
          <a:xfrm>
            <a:off x="6823603" y="582670"/>
            <a:ext cx="211790" cy="190115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3"/>
          <p:cNvSpPr/>
          <p:nvPr/>
        </p:nvSpPr>
        <p:spPr>
          <a:xfrm>
            <a:off x="1755136" y="582665"/>
            <a:ext cx="203743" cy="20374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3"/>
          <p:cNvSpPr/>
          <p:nvPr/>
        </p:nvSpPr>
        <p:spPr>
          <a:xfrm>
            <a:off x="8533717" y="582594"/>
            <a:ext cx="193827" cy="204353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43"/>
          <p:cNvGrpSpPr/>
          <p:nvPr/>
        </p:nvGrpSpPr>
        <p:grpSpPr>
          <a:xfrm>
            <a:off x="8503771" y="3712803"/>
            <a:ext cx="223549" cy="162250"/>
            <a:chOff x="4604550" y="3714775"/>
            <a:chExt cx="439625" cy="319075"/>
          </a:xfrm>
        </p:grpSpPr>
        <p:sp>
          <p:nvSpPr>
            <p:cNvPr id="554" name="Google Shape;554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43"/>
          <p:cNvGrpSpPr/>
          <p:nvPr/>
        </p:nvGrpSpPr>
        <p:grpSpPr>
          <a:xfrm>
            <a:off x="5157991" y="582344"/>
            <a:ext cx="185170" cy="235944"/>
            <a:chOff x="1959600" y="4980625"/>
            <a:chExt cx="364150" cy="464000"/>
          </a:xfrm>
        </p:grpSpPr>
        <p:sp>
          <p:nvSpPr>
            <p:cNvPr id="557" name="Google Shape;557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43"/>
          <p:cNvGrpSpPr/>
          <p:nvPr/>
        </p:nvGrpSpPr>
        <p:grpSpPr>
          <a:xfrm>
            <a:off x="6761286" y="2147465"/>
            <a:ext cx="273713" cy="262564"/>
            <a:chOff x="5233525" y="4954450"/>
            <a:chExt cx="538275" cy="516350"/>
          </a:xfrm>
        </p:grpSpPr>
        <p:sp>
          <p:nvSpPr>
            <p:cNvPr id="565" name="Google Shape;565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43"/>
          <p:cNvGrpSpPr/>
          <p:nvPr/>
        </p:nvGrpSpPr>
        <p:grpSpPr>
          <a:xfrm>
            <a:off x="3380252" y="2147467"/>
            <a:ext cx="278671" cy="253284"/>
            <a:chOff x="4556450" y="4963575"/>
            <a:chExt cx="548025" cy="498100"/>
          </a:xfrm>
        </p:grpSpPr>
        <p:sp>
          <p:nvSpPr>
            <p:cNvPr id="577" name="Google Shape;577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43"/>
          <p:cNvSpPr/>
          <p:nvPr/>
        </p:nvSpPr>
        <p:spPr>
          <a:xfrm>
            <a:off x="3427596" y="582670"/>
            <a:ext cx="223525" cy="223580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88" name="Google Shape;588;p4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589" name="Google Shape;589;p44"/>
          <p:cNvGrpSpPr/>
          <p:nvPr/>
        </p:nvGrpSpPr>
        <p:grpSpPr>
          <a:xfrm>
            <a:off x="1069675" y="1768367"/>
            <a:ext cx="3467067" cy="3116960"/>
            <a:chOff x="3778727" y="4460423"/>
            <a:chExt cx="720160" cy="647438"/>
          </a:xfrm>
        </p:grpSpPr>
        <p:sp>
          <p:nvSpPr>
            <p:cNvPr id="590" name="Google Shape;590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Nixie One"/>
                  <a:ea typeface="Nixie One"/>
                  <a:cs typeface="Nixie One"/>
                  <a:sym typeface="Nixie One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Nixie One"/>
                  <a:ea typeface="Nixie One"/>
                  <a:cs typeface="Nixie One"/>
                  <a:sym typeface="Nixie One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Nixie One"/>
                  <a:ea typeface="Nixie One"/>
                  <a:cs typeface="Nixie One"/>
                  <a:sym typeface="Nixie One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Nixie One"/>
                  <a:ea typeface="Nixie One"/>
                  <a:cs typeface="Nixie One"/>
                  <a:sym typeface="Nixie One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Nixie One"/>
                  <a:ea typeface="Nixie One"/>
                  <a:cs typeface="Nixie One"/>
                  <a:sym typeface="Nixie One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Nixie One"/>
                  <a:ea typeface="Nixie One"/>
                  <a:cs typeface="Nixie One"/>
                  <a:sym typeface="Nixie One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cxnSp>
        <p:nvCxnSpPr>
          <p:cNvPr id="597" name="Google Shape;597;p44"/>
          <p:cNvCxnSpPr/>
          <p:nvPr/>
        </p:nvCxnSpPr>
        <p:spPr>
          <a:xfrm>
            <a:off x="4460088" y="2284546"/>
            <a:ext cx="1015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8" name="Google Shape;598;p44"/>
          <p:cNvSpPr txBox="1"/>
          <p:nvPr/>
        </p:nvSpPr>
        <p:spPr>
          <a:xfrm>
            <a:off x="5534842" y="2119225"/>
            <a:ext cx="26778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599" name="Google Shape;599;p44"/>
          <p:cNvCxnSpPr/>
          <p:nvPr/>
        </p:nvCxnSpPr>
        <p:spPr>
          <a:xfrm>
            <a:off x="4310502" y="2747333"/>
            <a:ext cx="1165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0" name="Google Shape;600;p44"/>
          <p:cNvSpPr txBox="1"/>
          <p:nvPr/>
        </p:nvSpPr>
        <p:spPr>
          <a:xfrm>
            <a:off x="5534842" y="2582003"/>
            <a:ext cx="26778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601" name="Google Shape;601;p44"/>
          <p:cNvCxnSpPr/>
          <p:nvPr/>
        </p:nvCxnSpPr>
        <p:spPr>
          <a:xfrm>
            <a:off x="4097929" y="3210120"/>
            <a:ext cx="1377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2" name="Google Shape;602;p44"/>
          <p:cNvSpPr txBox="1"/>
          <p:nvPr/>
        </p:nvSpPr>
        <p:spPr>
          <a:xfrm>
            <a:off x="5534842" y="3044780"/>
            <a:ext cx="26778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603" name="Google Shape;603;p44"/>
          <p:cNvCxnSpPr/>
          <p:nvPr/>
        </p:nvCxnSpPr>
        <p:spPr>
          <a:xfrm>
            <a:off x="3916850" y="3672884"/>
            <a:ext cx="1558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4" name="Google Shape;604;p44"/>
          <p:cNvSpPr txBox="1"/>
          <p:nvPr/>
        </p:nvSpPr>
        <p:spPr>
          <a:xfrm>
            <a:off x="5534842" y="3507558"/>
            <a:ext cx="26778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605" name="Google Shape;605;p44"/>
          <p:cNvCxnSpPr/>
          <p:nvPr/>
        </p:nvCxnSpPr>
        <p:spPr>
          <a:xfrm>
            <a:off x="3720012" y="4135671"/>
            <a:ext cx="1755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6" name="Google Shape;606;p44"/>
          <p:cNvSpPr txBox="1"/>
          <p:nvPr/>
        </p:nvSpPr>
        <p:spPr>
          <a:xfrm>
            <a:off x="5534842" y="3970336"/>
            <a:ext cx="26778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607" name="Google Shape;607;p44"/>
          <p:cNvCxnSpPr/>
          <p:nvPr/>
        </p:nvCxnSpPr>
        <p:spPr>
          <a:xfrm>
            <a:off x="3515318" y="4598434"/>
            <a:ext cx="1952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8" name="Google Shape;608;p44"/>
          <p:cNvSpPr txBox="1"/>
          <p:nvPr/>
        </p:nvSpPr>
        <p:spPr>
          <a:xfrm>
            <a:off x="5534842" y="4433114"/>
            <a:ext cx="26778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609" name="Google Shape;609;p44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15" name="Google Shape;615;p4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616" name="Google Shape;616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2140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7" name="Google Shape;617;p45"/>
          <p:cNvSpPr txBox="1"/>
          <p:nvPr/>
        </p:nvSpPr>
        <p:spPr>
          <a:xfrm>
            <a:off x="860325" y="3760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Imani Jackson</a:t>
            </a:r>
            <a:br>
              <a:rPr lang="en"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JOB TITLE</a:t>
            </a:r>
            <a:endParaRPr sz="8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618" name="Google Shape;61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2140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9" name="Google Shape;619;p45"/>
          <p:cNvSpPr txBox="1"/>
          <p:nvPr/>
        </p:nvSpPr>
        <p:spPr>
          <a:xfrm>
            <a:off x="2840050" y="3760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Marcos Galán</a:t>
            </a:r>
            <a:br>
              <a:rPr lang="en"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JOB TITLE</a:t>
            </a:r>
            <a:endParaRPr sz="8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620" name="Google Shape;620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2140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1" name="Google Shape;621;p45"/>
          <p:cNvSpPr txBox="1"/>
          <p:nvPr/>
        </p:nvSpPr>
        <p:spPr>
          <a:xfrm>
            <a:off x="4819775" y="3760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Ixchel Valdía</a:t>
            </a:r>
            <a:br>
              <a:rPr lang="en"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JOB TITLE</a:t>
            </a:r>
            <a:endParaRPr sz="8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622" name="Google Shape;622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2140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3" name="Google Shape;623;p45"/>
          <p:cNvSpPr txBox="1"/>
          <p:nvPr/>
        </p:nvSpPr>
        <p:spPr>
          <a:xfrm>
            <a:off x="6799500" y="3760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Nils Årud</a:t>
            </a:r>
            <a:br>
              <a:rPr lang="en"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JOB TITLE</a:t>
            </a:r>
            <a:endParaRPr sz="8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624" name="Google Shape;624;p45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grpSp>
        <p:nvGrpSpPr>
          <p:cNvPr id="630" name="Google Shape;630;p46"/>
          <p:cNvGrpSpPr/>
          <p:nvPr/>
        </p:nvGrpSpPr>
        <p:grpSpPr>
          <a:xfrm>
            <a:off x="773739" y="505698"/>
            <a:ext cx="7596313" cy="4063986"/>
            <a:chOff x="638138" y="467100"/>
            <a:chExt cx="7867750" cy="4194000"/>
          </a:xfrm>
        </p:grpSpPr>
        <p:cxnSp>
          <p:nvCxnSpPr>
            <p:cNvPr id="631" name="Google Shape;63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7" name="Google Shape;677;p4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678" name="Google Shape;678;p46"/>
          <p:cNvGrpSpPr/>
          <p:nvPr/>
        </p:nvGrpSpPr>
        <p:grpSpPr>
          <a:xfrm>
            <a:off x="608649" y="674999"/>
            <a:ext cx="7927079" cy="3725129"/>
            <a:chOff x="467088" y="642474"/>
            <a:chExt cx="4194000" cy="3858239"/>
          </a:xfrm>
        </p:grpSpPr>
        <p:cxnSp>
          <p:nvCxnSpPr>
            <p:cNvPr id="679" name="Google Shape;67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01" name="Google Shape;701;p46"/>
          <p:cNvCxnSpPr/>
          <p:nvPr/>
        </p:nvCxnSpPr>
        <p:spPr>
          <a:xfrm>
            <a:off x="4571976" y="505688"/>
            <a:ext cx="0" cy="4063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02" name="Google Shape;702;p46"/>
          <p:cNvCxnSpPr/>
          <p:nvPr/>
        </p:nvCxnSpPr>
        <p:spPr>
          <a:xfrm>
            <a:off x="608601" y="2537637"/>
            <a:ext cx="7926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03" name="Google Shape;703;p46"/>
          <p:cNvSpPr txBox="1"/>
          <p:nvPr/>
        </p:nvSpPr>
        <p:spPr>
          <a:xfrm rot="-5400000">
            <a:off x="-92200" y="2457850"/>
            <a:ext cx="12420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LOW VALUE 1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4" name="Google Shape;704;p46"/>
          <p:cNvSpPr txBox="1"/>
          <p:nvPr/>
        </p:nvSpPr>
        <p:spPr>
          <a:xfrm rot="5400000">
            <a:off x="7994200" y="2457787"/>
            <a:ext cx="12420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HIGH VALUE 1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5" name="Google Shape;705;p46"/>
          <p:cNvSpPr txBox="1"/>
          <p:nvPr/>
        </p:nvSpPr>
        <p:spPr>
          <a:xfrm>
            <a:off x="3950976" y="4569549"/>
            <a:ext cx="12420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LOW VALUE 2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6" name="Google Shape;706;p46"/>
          <p:cNvSpPr txBox="1"/>
          <p:nvPr/>
        </p:nvSpPr>
        <p:spPr>
          <a:xfrm>
            <a:off x="3950927" y="346075"/>
            <a:ext cx="12420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HIGH VALUE 2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7" name="Google Shape;707;p46"/>
          <p:cNvSpPr/>
          <p:nvPr/>
        </p:nvSpPr>
        <p:spPr>
          <a:xfrm>
            <a:off x="6928624" y="852457"/>
            <a:ext cx="965700" cy="96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rPr>
              <a:t>Our company</a:t>
            </a:r>
            <a:endParaRPr sz="800">
              <a:solidFill>
                <a:schemeClr val="accen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8" name="Google Shape;708;p46"/>
          <p:cNvSpPr/>
          <p:nvPr/>
        </p:nvSpPr>
        <p:spPr>
          <a:xfrm>
            <a:off x="3180102" y="1305168"/>
            <a:ext cx="845700" cy="845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9" name="Google Shape;709;p46"/>
          <p:cNvSpPr/>
          <p:nvPr/>
        </p:nvSpPr>
        <p:spPr>
          <a:xfrm>
            <a:off x="1492803" y="3406609"/>
            <a:ext cx="705300" cy="70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10" name="Google Shape;710;p46"/>
          <p:cNvSpPr/>
          <p:nvPr/>
        </p:nvSpPr>
        <p:spPr>
          <a:xfrm>
            <a:off x="5590530" y="2901060"/>
            <a:ext cx="705300" cy="70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11" name="Google Shape;711;p46"/>
          <p:cNvSpPr/>
          <p:nvPr/>
        </p:nvSpPr>
        <p:spPr>
          <a:xfrm>
            <a:off x="6460249" y="3336368"/>
            <a:ext cx="845700" cy="84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12" name="Google Shape;712;p46"/>
          <p:cNvSpPr/>
          <p:nvPr/>
        </p:nvSpPr>
        <p:spPr>
          <a:xfrm>
            <a:off x="4762039" y="599851"/>
            <a:ext cx="705300" cy="70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13" name="Google Shape;713;p46"/>
          <p:cNvSpPr/>
          <p:nvPr/>
        </p:nvSpPr>
        <p:spPr>
          <a:xfrm>
            <a:off x="1233415" y="969503"/>
            <a:ext cx="451200" cy="451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19" name="Google Shape;719;p4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aphicFrame>
        <p:nvGraphicFramePr>
          <p:cNvPr id="720" name="Google Shape;720;p47"/>
          <p:cNvGraphicFramePr/>
          <p:nvPr/>
        </p:nvGraphicFramePr>
        <p:xfrm>
          <a:off x="250900" y="1559495"/>
          <a:ext cx="8893125" cy="3583875"/>
        </p:xfrm>
        <a:graphic>
          <a:graphicData uri="http://schemas.openxmlformats.org/drawingml/2006/table">
            <a:tbl>
              <a:tblPr>
                <a:noFill/>
                <a:tableStyleId>{00ED7BB8-C791-43B9-B544-FB8657F4FD4F}</a:tableStyleId>
              </a:tblPr>
              <a:tblGrid>
                <a:gridCol w="79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1" name="Google Shape;721;p47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8"/>
          <p:cNvSpPr txBox="1"/>
          <p:nvPr/>
        </p:nvSpPr>
        <p:spPr>
          <a:xfrm>
            <a:off x="6248575" y="7692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. 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This means that you can: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Slab"/>
              <a:buChar char="●"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Resize them without losing quality.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Slab"/>
              <a:buChar char="●"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Change line color, width and style.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Isn’t that nice? :)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Examples: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727" name="Google Shape;727;p48"/>
          <p:cNvGrpSpPr/>
          <p:nvPr/>
        </p:nvGrpSpPr>
        <p:grpSpPr>
          <a:xfrm>
            <a:off x="620375" y="555432"/>
            <a:ext cx="291294" cy="379973"/>
            <a:chOff x="590250" y="244200"/>
            <a:chExt cx="407975" cy="532175"/>
          </a:xfrm>
        </p:grpSpPr>
        <p:sp>
          <p:nvSpPr>
            <p:cNvPr id="728" name="Google Shape;728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48"/>
          <p:cNvGrpSpPr/>
          <p:nvPr/>
        </p:nvGrpSpPr>
        <p:grpSpPr>
          <a:xfrm>
            <a:off x="1089883" y="611516"/>
            <a:ext cx="316516" cy="263466"/>
            <a:chOff x="1247825" y="322750"/>
            <a:chExt cx="443300" cy="369000"/>
          </a:xfrm>
        </p:grpSpPr>
        <p:sp>
          <p:nvSpPr>
            <p:cNvPr id="743" name="Google Shape;743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48"/>
          <p:cNvGrpSpPr/>
          <p:nvPr/>
        </p:nvGrpSpPr>
        <p:grpSpPr>
          <a:xfrm>
            <a:off x="1576795" y="610213"/>
            <a:ext cx="302593" cy="266072"/>
            <a:chOff x="1929775" y="320925"/>
            <a:chExt cx="423800" cy="372650"/>
          </a:xfrm>
        </p:grpSpPr>
        <p:sp>
          <p:nvSpPr>
            <p:cNvPr id="749" name="Google Shape;749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48"/>
          <p:cNvSpPr/>
          <p:nvPr/>
        </p:nvSpPr>
        <p:spPr>
          <a:xfrm>
            <a:off x="2083954" y="600625"/>
            <a:ext cx="247812" cy="285207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48"/>
          <p:cNvSpPr/>
          <p:nvPr/>
        </p:nvSpPr>
        <p:spPr>
          <a:xfrm>
            <a:off x="2580816" y="601500"/>
            <a:ext cx="213897" cy="28345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48"/>
          <p:cNvGrpSpPr/>
          <p:nvPr/>
        </p:nvGrpSpPr>
        <p:grpSpPr>
          <a:xfrm>
            <a:off x="3504845" y="580207"/>
            <a:ext cx="286082" cy="326066"/>
            <a:chOff x="4630125" y="278900"/>
            <a:chExt cx="400675" cy="456675"/>
          </a:xfrm>
        </p:grpSpPr>
        <p:sp>
          <p:nvSpPr>
            <p:cNvPr id="757" name="Google Shape;757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48"/>
          <p:cNvSpPr/>
          <p:nvPr/>
        </p:nvSpPr>
        <p:spPr>
          <a:xfrm>
            <a:off x="3963582" y="600197"/>
            <a:ext cx="327815" cy="286064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2" name="Google Shape;762;p48"/>
          <p:cNvGrpSpPr/>
          <p:nvPr/>
        </p:nvGrpSpPr>
        <p:grpSpPr>
          <a:xfrm>
            <a:off x="624730" y="1044504"/>
            <a:ext cx="291276" cy="355197"/>
            <a:chOff x="596350" y="929175"/>
            <a:chExt cx="407950" cy="497475"/>
          </a:xfrm>
        </p:grpSpPr>
        <p:sp>
          <p:nvSpPr>
            <p:cNvPr id="763" name="Google Shape;763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1579830" y="1096251"/>
            <a:ext cx="296524" cy="253898"/>
            <a:chOff x="1934025" y="1001650"/>
            <a:chExt cx="415300" cy="355600"/>
          </a:xfrm>
        </p:grpSpPr>
        <p:sp>
          <p:nvSpPr>
            <p:cNvPr id="771" name="Google Shape;771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48"/>
          <p:cNvSpPr/>
          <p:nvPr/>
        </p:nvSpPr>
        <p:spPr>
          <a:xfrm>
            <a:off x="2058752" y="1074873"/>
            <a:ext cx="298238" cy="296506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8"/>
          <p:cNvSpPr/>
          <p:nvPr/>
        </p:nvSpPr>
        <p:spPr>
          <a:xfrm>
            <a:off x="2539087" y="1089652"/>
            <a:ext cx="297381" cy="266947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3023330" y="1091829"/>
            <a:ext cx="288688" cy="262591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8"/>
          <p:cNvSpPr/>
          <p:nvPr/>
        </p:nvSpPr>
        <p:spPr>
          <a:xfrm>
            <a:off x="3512804" y="1094435"/>
            <a:ext cx="269553" cy="2573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779;p48"/>
          <p:cNvGrpSpPr/>
          <p:nvPr/>
        </p:nvGrpSpPr>
        <p:grpSpPr>
          <a:xfrm>
            <a:off x="3979138" y="1077116"/>
            <a:ext cx="297381" cy="297809"/>
            <a:chOff x="5294400" y="974850"/>
            <a:chExt cx="416500" cy="417100"/>
          </a:xfrm>
        </p:grpSpPr>
        <p:sp>
          <p:nvSpPr>
            <p:cNvPr id="780" name="Google Shape;780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4423442" y="1043647"/>
            <a:ext cx="368674" cy="359106"/>
            <a:chOff x="5916675" y="927975"/>
            <a:chExt cx="516350" cy="502950"/>
          </a:xfrm>
        </p:grpSpPr>
        <p:sp>
          <p:nvSpPr>
            <p:cNvPr id="783" name="Google Shape;783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8"/>
          <p:cNvGrpSpPr/>
          <p:nvPr/>
        </p:nvGrpSpPr>
        <p:grpSpPr>
          <a:xfrm>
            <a:off x="602114" y="1595319"/>
            <a:ext cx="332153" cy="224339"/>
            <a:chOff x="564675" y="1700625"/>
            <a:chExt cx="465200" cy="314200"/>
          </a:xfrm>
        </p:grpSpPr>
        <p:sp>
          <p:nvSpPr>
            <p:cNvPr id="786" name="Google Shape;786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1082065" y="1540537"/>
            <a:ext cx="332153" cy="325209"/>
            <a:chOff x="1236875" y="1623900"/>
            <a:chExt cx="465200" cy="455475"/>
          </a:xfrm>
        </p:grpSpPr>
        <p:sp>
          <p:nvSpPr>
            <p:cNvPr id="790" name="Google Shape;790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8"/>
          <p:cNvGrpSpPr/>
          <p:nvPr/>
        </p:nvGrpSpPr>
        <p:grpSpPr>
          <a:xfrm>
            <a:off x="1572440" y="1547499"/>
            <a:ext cx="311304" cy="311286"/>
            <a:chOff x="1923675" y="1633650"/>
            <a:chExt cx="436000" cy="435975"/>
          </a:xfrm>
        </p:grpSpPr>
        <p:sp>
          <p:nvSpPr>
            <p:cNvPr id="798" name="Google Shape;798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2051088" y="1546196"/>
            <a:ext cx="313892" cy="313892"/>
            <a:chOff x="2594050" y="1631825"/>
            <a:chExt cx="439625" cy="439625"/>
          </a:xfrm>
        </p:grpSpPr>
        <p:sp>
          <p:nvSpPr>
            <p:cNvPr id="805" name="Google Shape;805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48"/>
          <p:cNvSpPr/>
          <p:nvPr/>
        </p:nvSpPr>
        <p:spPr>
          <a:xfrm>
            <a:off x="2544727" y="1559991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48"/>
          <p:cNvGrpSpPr/>
          <p:nvPr/>
        </p:nvGrpSpPr>
        <p:grpSpPr>
          <a:xfrm>
            <a:off x="3040549" y="1522723"/>
            <a:ext cx="254773" cy="360838"/>
            <a:chOff x="3979850" y="1598950"/>
            <a:chExt cx="356825" cy="505375"/>
          </a:xfrm>
        </p:grpSpPr>
        <p:sp>
          <p:nvSpPr>
            <p:cNvPr id="811" name="Google Shape;811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48"/>
          <p:cNvGrpSpPr/>
          <p:nvPr/>
        </p:nvGrpSpPr>
        <p:grpSpPr>
          <a:xfrm>
            <a:off x="3480069" y="1600103"/>
            <a:ext cx="335634" cy="206078"/>
            <a:chOff x="4595425" y="1707325"/>
            <a:chExt cx="470075" cy="288625"/>
          </a:xfrm>
        </p:grpSpPr>
        <p:sp>
          <p:nvSpPr>
            <p:cNvPr id="814" name="Google Shape;814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48"/>
          <p:cNvGrpSpPr/>
          <p:nvPr/>
        </p:nvGrpSpPr>
        <p:grpSpPr>
          <a:xfrm>
            <a:off x="3976103" y="1549677"/>
            <a:ext cx="303468" cy="306931"/>
            <a:chOff x="5290150" y="1636700"/>
            <a:chExt cx="425025" cy="429875"/>
          </a:xfrm>
        </p:grpSpPr>
        <p:sp>
          <p:nvSpPr>
            <p:cNvPr id="820" name="Google Shape;820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48"/>
          <p:cNvGrpSpPr/>
          <p:nvPr/>
        </p:nvGrpSpPr>
        <p:grpSpPr>
          <a:xfrm>
            <a:off x="4455179" y="1540537"/>
            <a:ext cx="305199" cy="319997"/>
            <a:chOff x="5961125" y="1623900"/>
            <a:chExt cx="427450" cy="448175"/>
          </a:xfrm>
        </p:grpSpPr>
        <p:sp>
          <p:nvSpPr>
            <p:cNvPr id="823" name="Google Shape;823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4924688" y="1548802"/>
            <a:ext cx="326066" cy="308680"/>
            <a:chOff x="6618700" y="1635475"/>
            <a:chExt cx="456675" cy="432325"/>
          </a:xfrm>
        </p:grpSpPr>
        <p:sp>
          <p:nvSpPr>
            <p:cNvPr id="831" name="Google Shape;831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48"/>
          <p:cNvGrpSpPr/>
          <p:nvPr/>
        </p:nvGrpSpPr>
        <p:grpSpPr>
          <a:xfrm>
            <a:off x="639064" y="2044407"/>
            <a:ext cx="258254" cy="277371"/>
            <a:chOff x="616425" y="2329600"/>
            <a:chExt cx="361700" cy="388475"/>
          </a:xfrm>
        </p:grpSpPr>
        <p:sp>
          <p:nvSpPr>
            <p:cNvPr id="837" name="Google Shape;837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1112071" y="2047013"/>
            <a:ext cx="272159" cy="272159"/>
            <a:chOff x="1278900" y="2333250"/>
            <a:chExt cx="381175" cy="381175"/>
          </a:xfrm>
        </p:grpSpPr>
        <p:sp>
          <p:nvSpPr>
            <p:cNvPr id="846" name="Google Shape;846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8"/>
          <p:cNvGrpSpPr/>
          <p:nvPr/>
        </p:nvGrpSpPr>
        <p:grpSpPr>
          <a:xfrm>
            <a:off x="1592004" y="2047013"/>
            <a:ext cx="272177" cy="272159"/>
            <a:chOff x="1951075" y="2333250"/>
            <a:chExt cx="381200" cy="381175"/>
          </a:xfrm>
        </p:grpSpPr>
        <p:sp>
          <p:nvSpPr>
            <p:cNvPr id="851" name="Google Shape;851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48"/>
          <p:cNvGrpSpPr/>
          <p:nvPr/>
        </p:nvGrpSpPr>
        <p:grpSpPr>
          <a:xfrm>
            <a:off x="2071954" y="2047013"/>
            <a:ext cx="272159" cy="272159"/>
            <a:chOff x="2623275" y="2333250"/>
            <a:chExt cx="381175" cy="381175"/>
          </a:xfrm>
        </p:grpSpPr>
        <p:sp>
          <p:nvSpPr>
            <p:cNvPr id="856" name="Google Shape;856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8"/>
          <p:cNvGrpSpPr/>
          <p:nvPr/>
        </p:nvGrpSpPr>
        <p:grpSpPr>
          <a:xfrm>
            <a:off x="2615380" y="2000068"/>
            <a:ext cx="145210" cy="362587"/>
            <a:chOff x="3384375" y="2267500"/>
            <a:chExt cx="203375" cy="507825"/>
          </a:xfrm>
        </p:grpSpPr>
        <p:sp>
          <p:nvSpPr>
            <p:cNvPr id="861" name="Google Shape;861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48"/>
          <p:cNvGrpSpPr/>
          <p:nvPr/>
        </p:nvGrpSpPr>
        <p:grpSpPr>
          <a:xfrm>
            <a:off x="3588312" y="2046139"/>
            <a:ext cx="119131" cy="270427"/>
            <a:chOff x="4747025" y="2332025"/>
            <a:chExt cx="166850" cy="378750"/>
          </a:xfrm>
        </p:grpSpPr>
        <p:sp>
          <p:nvSpPr>
            <p:cNvPr id="864" name="Google Shape;864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8"/>
          <p:cNvGrpSpPr/>
          <p:nvPr/>
        </p:nvGrpSpPr>
        <p:grpSpPr>
          <a:xfrm>
            <a:off x="3106201" y="2001799"/>
            <a:ext cx="123468" cy="359106"/>
            <a:chOff x="4071800" y="2269925"/>
            <a:chExt cx="172925" cy="502950"/>
          </a:xfrm>
        </p:grpSpPr>
        <p:sp>
          <p:nvSpPr>
            <p:cNvPr id="867" name="Google Shape;867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48"/>
          <p:cNvSpPr/>
          <p:nvPr/>
        </p:nvSpPr>
        <p:spPr>
          <a:xfrm>
            <a:off x="3991407" y="2039469"/>
            <a:ext cx="272159" cy="28693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0" name="Google Shape;870;p48"/>
          <p:cNvGrpSpPr/>
          <p:nvPr/>
        </p:nvGrpSpPr>
        <p:grpSpPr>
          <a:xfrm>
            <a:off x="4463444" y="2044836"/>
            <a:ext cx="293900" cy="276514"/>
            <a:chOff x="5972700" y="2330200"/>
            <a:chExt cx="411625" cy="387275"/>
          </a:xfrm>
        </p:grpSpPr>
        <p:sp>
          <p:nvSpPr>
            <p:cNvPr id="871" name="Google Shape;871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48"/>
          <p:cNvGrpSpPr/>
          <p:nvPr/>
        </p:nvGrpSpPr>
        <p:grpSpPr>
          <a:xfrm>
            <a:off x="721673" y="2493478"/>
            <a:ext cx="93052" cy="339114"/>
            <a:chOff x="732125" y="2958550"/>
            <a:chExt cx="130325" cy="474950"/>
          </a:xfrm>
        </p:grpSpPr>
        <p:sp>
          <p:nvSpPr>
            <p:cNvPr id="874" name="Google Shape;874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48"/>
          <p:cNvSpPr/>
          <p:nvPr/>
        </p:nvSpPr>
        <p:spPr>
          <a:xfrm>
            <a:off x="1585360" y="2479805"/>
            <a:ext cx="285207" cy="366068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8"/>
          <p:cNvSpPr/>
          <p:nvPr/>
        </p:nvSpPr>
        <p:spPr>
          <a:xfrm>
            <a:off x="1142400" y="2479805"/>
            <a:ext cx="211308" cy="366068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48"/>
          <p:cNvGrpSpPr/>
          <p:nvPr/>
        </p:nvGrpSpPr>
        <p:grpSpPr>
          <a:xfrm>
            <a:off x="2043269" y="2504348"/>
            <a:ext cx="329547" cy="312161"/>
            <a:chOff x="2583100" y="2973775"/>
            <a:chExt cx="461550" cy="437200"/>
          </a:xfrm>
        </p:grpSpPr>
        <p:sp>
          <p:nvSpPr>
            <p:cNvPr id="885" name="Google Shape;885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7" name="Google Shape;887;p48"/>
          <p:cNvSpPr/>
          <p:nvPr/>
        </p:nvSpPr>
        <p:spPr>
          <a:xfrm>
            <a:off x="3496276" y="2511539"/>
            <a:ext cx="302593" cy="302593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8" name="Google Shape;888;p48"/>
          <p:cNvGrpSpPr/>
          <p:nvPr/>
        </p:nvGrpSpPr>
        <p:grpSpPr>
          <a:xfrm>
            <a:off x="3945669" y="2528267"/>
            <a:ext cx="369549" cy="274765"/>
            <a:chOff x="5247525" y="3007275"/>
            <a:chExt cx="517575" cy="384825"/>
          </a:xfrm>
        </p:grpSpPr>
        <p:sp>
          <p:nvSpPr>
            <p:cNvPr id="889" name="Google Shape;889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8"/>
          <p:cNvGrpSpPr/>
          <p:nvPr/>
        </p:nvGrpSpPr>
        <p:grpSpPr>
          <a:xfrm>
            <a:off x="3020557" y="2512613"/>
            <a:ext cx="291276" cy="297381"/>
            <a:chOff x="3951850" y="2985350"/>
            <a:chExt cx="407950" cy="416500"/>
          </a:xfrm>
        </p:grpSpPr>
        <p:sp>
          <p:nvSpPr>
            <p:cNvPr id="892" name="Google Shape;892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8"/>
          <p:cNvGrpSpPr/>
          <p:nvPr/>
        </p:nvGrpSpPr>
        <p:grpSpPr>
          <a:xfrm>
            <a:off x="605166" y="3013430"/>
            <a:ext cx="337365" cy="259111"/>
            <a:chOff x="568950" y="3686775"/>
            <a:chExt cx="472500" cy="362900"/>
          </a:xfrm>
        </p:grpSpPr>
        <p:sp>
          <p:nvSpPr>
            <p:cNvPr id="897" name="Google Shape;897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48"/>
          <p:cNvSpPr/>
          <p:nvPr/>
        </p:nvSpPr>
        <p:spPr>
          <a:xfrm>
            <a:off x="4492607" y="2497636"/>
            <a:ext cx="229551" cy="330421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1" name="Google Shape;901;p48"/>
          <p:cNvGrpSpPr/>
          <p:nvPr/>
        </p:nvGrpSpPr>
        <p:grpSpPr>
          <a:xfrm>
            <a:off x="1087723" y="3035172"/>
            <a:ext cx="320854" cy="215646"/>
            <a:chOff x="1244800" y="3717225"/>
            <a:chExt cx="449375" cy="302025"/>
          </a:xfrm>
        </p:grpSpPr>
        <p:sp>
          <p:nvSpPr>
            <p:cNvPr id="902" name="Google Shape;902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48"/>
          <p:cNvGrpSpPr/>
          <p:nvPr/>
        </p:nvGrpSpPr>
        <p:grpSpPr>
          <a:xfrm>
            <a:off x="1572012" y="3018642"/>
            <a:ext cx="312161" cy="243902"/>
            <a:chOff x="1923075" y="3694075"/>
            <a:chExt cx="437200" cy="341600"/>
          </a:xfrm>
        </p:grpSpPr>
        <p:sp>
          <p:nvSpPr>
            <p:cNvPr id="909" name="Google Shape;909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8"/>
          <p:cNvGrpSpPr/>
          <p:nvPr/>
        </p:nvGrpSpPr>
        <p:grpSpPr>
          <a:xfrm>
            <a:off x="2054997" y="3014733"/>
            <a:ext cx="306074" cy="251292"/>
            <a:chOff x="2599525" y="3688600"/>
            <a:chExt cx="428675" cy="351950"/>
          </a:xfrm>
        </p:grpSpPr>
        <p:sp>
          <p:nvSpPr>
            <p:cNvPr id="919" name="Google Shape;919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48"/>
          <p:cNvGrpSpPr/>
          <p:nvPr/>
        </p:nvGrpSpPr>
        <p:grpSpPr>
          <a:xfrm>
            <a:off x="2549727" y="2997347"/>
            <a:ext cx="283476" cy="279549"/>
            <a:chOff x="3292425" y="3664250"/>
            <a:chExt cx="397025" cy="391525"/>
          </a:xfrm>
        </p:grpSpPr>
        <p:sp>
          <p:nvSpPr>
            <p:cNvPr id="923" name="Google Shape;923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48"/>
          <p:cNvGrpSpPr/>
          <p:nvPr/>
        </p:nvGrpSpPr>
        <p:grpSpPr>
          <a:xfrm>
            <a:off x="3006634" y="3033422"/>
            <a:ext cx="313910" cy="227820"/>
            <a:chOff x="3932350" y="3714775"/>
            <a:chExt cx="439650" cy="319075"/>
          </a:xfrm>
        </p:grpSpPr>
        <p:sp>
          <p:nvSpPr>
            <p:cNvPr id="927" name="Google Shape;927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2" name="Google Shape;932;p48"/>
          <p:cNvGrpSpPr/>
          <p:nvPr/>
        </p:nvGrpSpPr>
        <p:grpSpPr>
          <a:xfrm>
            <a:off x="3486585" y="3033422"/>
            <a:ext cx="313892" cy="227820"/>
            <a:chOff x="4604550" y="3714775"/>
            <a:chExt cx="439625" cy="319075"/>
          </a:xfrm>
        </p:grpSpPr>
        <p:sp>
          <p:nvSpPr>
            <p:cNvPr id="933" name="Google Shape;933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3977835" y="3009949"/>
            <a:ext cx="299987" cy="266518"/>
            <a:chOff x="5292575" y="3681900"/>
            <a:chExt cx="420150" cy="373275"/>
          </a:xfrm>
        </p:grpSpPr>
        <p:sp>
          <p:nvSpPr>
            <p:cNvPr id="936" name="Google Shape;936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8"/>
          <p:cNvGrpSpPr/>
          <p:nvPr/>
        </p:nvGrpSpPr>
        <p:grpSpPr>
          <a:xfrm>
            <a:off x="4440828" y="2976034"/>
            <a:ext cx="333902" cy="333902"/>
            <a:chOff x="5941025" y="3634400"/>
            <a:chExt cx="467650" cy="467650"/>
          </a:xfrm>
        </p:grpSpPr>
        <p:sp>
          <p:nvSpPr>
            <p:cNvPr id="944" name="Google Shape;944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48"/>
          <p:cNvGrpSpPr/>
          <p:nvPr/>
        </p:nvGrpSpPr>
        <p:grpSpPr>
          <a:xfrm>
            <a:off x="4942092" y="2997347"/>
            <a:ext cx="291276" cy="291294"/>
            <a:chOff x="6643075" y="3664250"/>
            <a:chExt cx="407950" cy="407975"/>
          </a:xfrm>
        </p:grpSpPr>
        <p:sp>
          <p:nvSpPr>
            <p:cNvPr id="951" name="Google Shape;951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48"/>
          <p:cNvGrpSpPr/>
          <p:nvPr/>
        </p:nvGrpSpPr>
        <p:grpSpPr>
          <a:xfrm>
            <a:off x="610379" y="3465124"/>
            <a:ext cx="315642" cy="315624"/>
            <a:chOff x="576250" y="4319400"/>
            <a:chExt cx="442075" cy="442050"/>
          </a:xfrm>
        </p:grpSpPr>
        <p:sp>
          <p:nvSpPr>
            <p:cNvPr id="954" name="Google Shape;954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48"/>
          <p:cNvSpPr/>
          <p:nvPr/>
        </p:nvSpPr>
        <p:spPr>
          <a:xfrm>
            <a:off x="1077200" y="3526128"/>
            <a:ext cx="341720" cy="19303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8"/>
          <p:cNvSpPr/>
          <p:nvPr/>
        </p:nvSpPr>
        <p:spPr>
          <a:xfrm>
            <a:off x="3022902" y="3477866"/>
            <a:ext cx="289545" cy="289563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8"/>
          <p:cNvSpPr/>
          <p:nvPr/>
        </p:nvSpPr>
        <p:spPr>
          <a:xfrm>
            <a:off x="2542996" y="3496125"/>
            <a:ext cx="289545" cy="253042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8"/>
          <p:cNvSpPr/>
          <p:nvPr/>
        </p:nvSpPr>
        <p:spPr>
          <a:xfrm>
            <a:off x="3501506" y="3476563"/>
            <a:ext cx="292151" cy="292169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2" name="Google Shape;962;p48"/>
          <p:cNvGrpSpPr/>
          <p:nvPr/>
        </p:nvGrpSpPr>
        <p:grpSpPr>
          <a:xfrm>
            <a:off x="3960449" y="3481207"/>
            <a:ext cx="334759" cy="276514"/>
            <a:chOff x="5268225" y="4341925"/>
            <a:chExt cx="468850" cy="387275"/>
          </a:xfrm>
        </p:grpSpPr>
        <p:sp>
          <p:nvSpPr>
            <p:cNvPr id="963" name="Google Shape;963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48"/>
          <p:cNvGrpSpPr/>
          <p:nvPr/>
        </p:nvGrpSpPr>
        <p:grpSpPr>
          <a:xfrm>
            <a:off x="4457357" y="3472514"/>
            <a:ext cx="300844" cy="300844"/>
            <a:chOff x="5964175" y="4329750"/>
            <a:chExt cx="421350" cy="421350"/>
          </a:xfrm>
        </p:grpSpPr>
        <p:sp>
          <p:nvSpPr>
            <p:cNvPr id="972" name="Google Shape;972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1089883" y="3952465"/>
            <a:ext cx="316516" cy="306074"/>
            <a:chOff x="1247825" y="5001950"/>
            <a:chExt cx="443300" cy="428675"/>
          </a:xfrm>
        </p:grpSpPr>
        <p:sp>
          <p:nvSpPr>
            <p:cNvPr id="975" name="Google Shape;975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8"/>
          <p:cNvGrpSpPr/>
          <p:nvPr/>
        </p:nvGrpSpPr>
        <p:grpSpPr>
          <a:xfrm>
            <a:off x="1598090" y="3937239"/>
            <a:ext cx="260003" cy="331296"/>
            <a:chOff x="1959600" y="4980625"/>
            <a:chExt cx="364150" cy="464000"/>
          </a:xfrm>
        </p:grpSpPr>
        <p:sp>
          <p:nvSpPr>
            <p:cNvPr id="982" name="Google Shape;982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2058924" y="3949859"/>
            <a:ext cx="298238" cy="306502"/>
            <a:chOff x="2605025" y="4998300"/>
            <a:chExt cx="417700" cy="429275"/>
          </a:xfrm>
        </p:grpSpPr>
        <p:sp>
          <p:nvSpPr>
            <p:cNvPr id="990" name="Google Shape;990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2509743" y="3952465"/>
            <a:ext cx="356500" cy="296935"/>
            <a:chOff x="3236425" y="5001950"/>
            <a:chExt cx="499300" cy="415875"/>
          </a:xfrm>
        </p:grpSpPr>
        <p:sp>
          <p:nvSpPr>
            <p:cNvPr id="994" name="Google Shape;994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48"/>
          <p:cNvGrpSpPr/>
          <p:nvPr/>
        </p:nvGrpSpPr>
        <p:grpSpPr>
          <a:xfrm>
            <a:off x="3032284" y="3937239"/>
            <a:ext cx="271302" cy="323031"/>
            <a:chOff x="3968275" y="4980625"/>
            <a:chExt cx="379975" cy="452425"/>
          </a:xfrm>
        </p:grpSpPr>
        <p:sp>
          <p:nvSpPr>
            <p:cNvPr id="1001" name="Google Shape;1001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48"/>
          <p:cNvGrpSpPr/>
          <p:nvPr/>
        </p:nvGrpSpPr>
        <p:grpSpPr>
          <a:xfrm>
            <a:off x="4438650" y="4009407"/>
            <a:ext cx="343470" cy="186961"/>
            <a:chOff x="5937975" y="5081700"/>
            <a:chExt cx="481050" cy="261850"/>
          </a:xfrm>
        </p:grpSpPr>
        <p:sp>
          <p:nvSpPr>
            <p:cNvPr id="1005" name="Google Shape;1005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8"/>
          <p:cNvGrpSpPr/>
          <p:nvPr/>
        </p:nvGrpSpPr>
        <p:grpSpPr>
          <a:xfrm>
            <a:off x="4963815" y="3973332"/>
            <a:ext cx="246508" cy="283458"/>
            <a:chOff x="6673500" y="5031175"/>
            <a:chExt cx="345250" cy="397000"/>
          </a:xfrm>
        </p:grpSpPr>
        <p:sp>
          <p:nvSpPr>
            <p:cNvPr id="1009" name="Google Shape;1009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48"/>
          <p:cNvGrpSpPr/>
          <p:nvPr/>
        </p:nvGrpSpPr>
        <p:grpSpPr>
          <a:xfrm>
            <a:off x="3003171" y="596290"/>
            <a:ext cx="329547" cy="293900"/>
            <a:chOff x="3927500" y="301425"/>
            <a:chExt cx="461550" cy="411625"/>
          </a:xfrm>
        </p:grpSpPr>
        <p:sp>
          <p:nvSpPr>
            <p:cNvPr id="1015" name="Google Shape;1015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8"/>
          <p:cNvGrpSpPr/>
          <p:nvPr/>
        </p:nvGrpSpPr>
        <p:grpSpPr>
          <a:xfrm>
            <a:off x="4946429" y="601949"/>
            <a:ext cx="282601" cy="282601"/>
            <a:chOff x="6649150" y="309350"/>
            <a:chExt cx="395800" cy="395800"/>
          </a:xfrm>
        </p:grpSpPr>
        <p:sp>
          <p:nvSpPr>
            <p:cNvPr id="1043" name="Google Shape;1043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4464301" y="608464"/>
            <a:ext cx="286957" cy="271731"/>
            <a:chOff x="5973900" y="318475"/>
            <a:chExt cx="401900" cy="380575"/>
          </a:xfrm>
        </p:grpSpPr>
        <p:sp>
          <p:nvSpPr>
            <p:cNvPr id="1067" name="Google Shape;1067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48"/>
          <p:cNvGrpSpPr/>
          <p:nvPr/>
        </p:nvGrpSpPr>
        <p:grpSpPr>
          <a:xfrm>
            <a:off x="1104681" y="1044504"/>
            <a:ext cx="291276" cy="355197"/>
            <a:chOff x="1268550" y="929175"/>
            <a:chExt cx="407950" cy="497475"/>
          </a:xfrm>
        </p:grpSpPr>
        <p:sp>
          <p:nvSpPr>
            <p:cNvPr id="1082" name="Google Shape;1082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48"/>
          <p:cNvGrpSpPr/>
          <p:nvPr/>
        </p:nvGrpSpPr>
        <p:grpSpPr>
          <a:xfrm>
            <a:off x="4915566" y="1057981"/>
            <a:ext cx="344326" cy="330421"/>
            <a:chOff x="6605925" y="948050"/>
            <a:chExt cx="482250" cy="462775"/>
          </a:xfrm>
        </p:grpSpPr>
        <p:sp>
          <p:nvSpPr>
            <p:cNvPr id="1086" name="Google Shape;1086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48"/>
          <p:cNvGrpSpPr/>
          <p:nvPr/>
        </p:nvGrpSpPr>
        <p:grpSpPr>
          <a:xfrm>
            <a:off x="4995999" y="2036571"/>
            <a:ext cx="183462" cy="290866"/>
            <a:chOff x="6718575" y="2318625"/>
            <a:chExt cx="256950" cy="407375"/>
          </a:xfrm>
        </p:grpSpPr>
        <p:sp>
          <p:nvSpPr>
            <p:cNvPr id="1093" name="Google Shape;1093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48"/>
          <p:cNvGrpSpPr/>
          <p:nvPr/>
        </p:nvGrpSpPr>
        <p:grpSpPr>
          <a:xfrm>
            <a:off x="2533645" y="2569126"/>
            <a:ext cx="308680" cy="187836"/>
            <a:chOff x="3269900" y="3064500"/>
            <a:chExt cx="432325" cy="263075"/>
          </a:xfrm>
        </p:grpSpPr>
        <p:sp>
          <p:nvSpPr>
            <p:cNvPr id="1102" name="Google Shape;1102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48"/>
          <p:cNvGrpSpPr/>
          <p:nvPr/>
        </p:nvGrpSpPr>
        <p:grpSpPr>
          <a:xfrm>
            <a:off x="4975114" y="2511738"/>
            <a:ext cx="225213" cy="316516"/>
            <a:chOff x="6689325" y="2984125"/>
            <a:chExt cx="315425" cy="443300"/>
          </a:xfrm>
        </p:grpSpPr>
        <p:sp>
          <p:nvSpPr>
            <p:cNvPr id="1106" name="Google Shape;1106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1618529" y="3441652"/>
            <a:ext cx="217824" cy="352145"/>
            <a:chOff x="1988225" y="4286525"/>
            <a:chExt cx="305075" cy="493200"/>
          </a:xfrm>
        </p:grpSpPr>
        <p:sp>
          <p:nvSpPr>
            <p:cNvPr id="1112" name="Google Shape;1112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2080647" y="3466427"/>
            <a:ext cx="263038" cy="333027"/>
            <a:chOff x="2635450" y="4321225"/>
            <a:chExt cx="368400" cy="466425"/>
          </a:xfrm>
        </p:grpSpPr>
        <p:sp>
          <p:nvSpPr>
            <p:cNvPr id="1120" name="Google Shape;1120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48"/>
          <p:cNvGrpSpPr/>
          <p:nvPr/>
        </p:nvGrpSpPr>
        <p:grpSpPr>
          <a:xfrm>
            <a:off x="4942092" y="3458163"/>
            <a:ext cx="291276" cy="326066"/>
            <a:chOff x="6643075" y="4309650"/>
            <a:chExt cx="407950" cy="456675"/>
          </a:xfrm>
        </p:grpSpPr>
        <p:sp>
          <p:nvSpPr>
            <p:cNvPr id="1127" name="Google Shape;1127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48"/>
          <p:cNvGrpSpPr/>
          <p:nvPr/>
        </p:nvGrpSpPr>
        <p:grpSpPr>
          <a:xfrm>
            <a:off x="3935673" y="3918550"/>
            <a:ext cx="384328" cy="368674"/>
            <a:chOff x="5233525" y="4954450"/>
            <a:chExt cx="538275" cy="516350"/>
          </a:xfrm>
        </p:grpSpPr>
        <p:sp>
          <p:nvSpPr>
            <p:cNvPr id="1137" name="Google Shape;1137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48"/>
          <p:cNvGrpSpPr/>
          <p:nvPr/>
        </p:nvGrpSpPr>
        <p:grpSpPr>
          <a:xfrm>
            <a:off x="3452241" y="3925065"/>
            <a:ext cx="391290" cy="355643"/>
            <a:chOff x="4556450" y="4963575"/>
            <a:chExt cx="548025" cy="498100"/>
          </a:xfrm>
        </p:grpSpPr>
        <p:sp>
          <p:nvSpPr>
            <p:cNvPr id="1149" name="Google Shape;1149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578641" y="4002017"/>
            <a:ext cx="378241" cy="209131"/>
            <a:chOff x="531800" y="5071350"/>
            <a:chExt cx="529750" cy="292900"/>
          </a:xfrm>
        </p:grpSpPr>
        <p:sp>
          <p:nvSpPr>
            <p:cNvPr id="1155" name="Google Shape;1155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48"/>
          <p:cNvGrpSpPr/>
          <p:nvPr/>
        </p:nvGrpSpPr>
        <p:grpSpPr>
          <a:xfrm>
            <a:off x="7243894" y="2260600"/>
            <a:ext cx="433992" cy="422729"/>
            <a:chOff x="5916675" y="927975"/>
            <a:chExt cx="516350" cy="502950"/>
          </a:xfrm>
        </p:grpSpPr>
        <p:sp>
          <p:nvSpPr>
            <p:cNvPr id="1163" name="Google Shape;1163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48"/>
          <p:cNvGrpSpPr/>
          <p:nvPr/>
        </p:nvGrpSpPr>
        <p:grpSpPr>
          <a:xfrm>
            <a:off x="6359914" y="2966502"/>
            <a:ext cx="1079481" cy="1051467"/>
            <a:chOff x="5916675" y="927975"/>
            <a:chExt cx="516350" cy="502950"/>
          </a:xfrm>
        </p:grpSpPr>
        <p:sp>
          <p:nvSpPr>
            <p:cNvPr id="1166" name="Google Shape;1166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48"/>
          <p:cNvGrpSpPr/>
          <p:nvPr/>
        </p:nvGrpSpPr>
        <p:grpSpPr>
          <a:xfrm>
            <a:off x="6360057" y="2260600"/>
            <a:ext cx="433992" cy="422729"/>
            <a:chOff x="5916675" y="927975"/>
            <a:chExt cx="516350" cy="502950"/>
          </a:xfrm>
        </p:grpSpPr>
        <p:sp>
          <p:nvSpPr>
            <p:cNvPr id="1169" name="Google Shape;1169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48"/>
          <p:cNvSpPr/>
          <p:nvPr/>
        </p:nvSpPr>
        <p:spPr>
          <a:xfrm>
            <a:off x="7436055" y="24969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48"/>
          <p:cNvSpPr/>
          <p:nvPr/>
        </p:nvSpPr>
        <p:spPr>
          <a:xfrm>
            <a:off x="6552218" y="24969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8"/>
          <p:cNvSpPr/>
          <p:nvPr/>
        </p:nvSpPr>
        <p:spPr>
          <a:xfrm>
            <a:off x="6837753" y="35545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113600" y="1362635"/>
            <a:ext cx="4505700" cy="2675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Detecting Outliers &amp; Cleaning Data</a:t>
            </a:r>
            <a:endParaRPr dirty="0"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4, Section 7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0972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oogle Shape;1179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80" name="Google Shape;1180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87" name="Google Shape;1187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92" name="Google Shape;1192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96" name="Google Shape;1196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02" name="Google Shape;1202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06" name="Google Shape;1206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11" name="Google Shape;1211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17" name="Google Shape;1217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3" name="Google Shape;1223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24" name="Google Shape;1224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6" name="Google Shape;1226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27" name="Google Shape;1227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31" name="Google Shape;1231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38" name="Google Shape;1238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3" name="Google Shape;1243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44" name="Google Shape;1244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7" name="Google Shape;1247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48" name="Google Shape;1248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49" name="Google Shape;1249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9" name="Google Shape;1259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66" name="Google Shape;1266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71" name="Google Shape;1271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77" name="Google Shape;1277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3" name="Google Shape;1283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84" name="Google Shape;1284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89" name="Google Shape;1289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94" name="Google Shape;1294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9" name="Google Shape;1299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300" name="Google Shape;130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0" name="Google Shape;1310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11" name="Google Shape;1311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4" name="Google Shape;1314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15" name="Google Shape;131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5" name="Google Shape;1325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26" name="Google Shape;1326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0" name="Google Shape;1330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31" name="Google Shape;1331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41" name="Google Shape;1341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42" name="Google Shape;1342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50" name="Google Shape;1350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4" name="Google Shape;1354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55" name="Google Shape;1355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60" name="Google Shape;1360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66" name="Google Shape;1366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73" name="Google Shape;1373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6" name="Google Shape;1376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77" name="Google Shape;1377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83" name="Google Shape;1383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90" name="Google Shape;1390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94" name="Google Shape;1394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99" name="Google Shape;1399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06" name="Google Shape;1406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14" name="Google Shape;1414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19" name="Google Shape;1419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23" name="Google Shape;1423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6" name="Google Shape;1426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27" name="Google Shape;1427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32" name="Google Shape;1432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6" name="Google Shape;1436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37" name="Google Shape;1437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2" name="Google Shape;1442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43" name="Google Shape;1443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9" name="Google Shape;1449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50" name="Google Shape;1450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7" name="Google Shape;1457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58" name="Google Shape;1458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71" name="Google Shape;1471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5" name="Google Shape;1475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76" name="Google Shape;1476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80" name="Google Shape;1480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6" name="Google Shape;1486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87" name="Google Shape;1487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96" name="Google Shape;1496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8" name="Google Shape;1508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09" name="Google Shape;1509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1" name="Google Shape;1521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22" name="Google Shape;1522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4" name="Google Shape;1534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35" name="Google Shape;1535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1" name="Google Shape;1541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42" name="Google Shape;1542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7" name="Google Shape;1557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58" name="Google Shape;1558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2" name="Google Shape;1562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63" name="Google Shape;1563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64" name="Google Shape;1564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7" name="Google Shape;1567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68" name="Google Shape;1568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1" name="Google Shape;1571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72" name="Google Shape;1572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5" name="Google Shape;1575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76" name="Google Shape;1576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79" name="Google Shape;1579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80" name="Google Shape;1580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8" name="Google Shape;1588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89" name="Google Shape;1589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3" name="Google Shape;1613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14" name="Google Shape;1614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15" name="Google Shape;161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6" name="Google Shape;161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7" name="Google Shape;1617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18" name="Google Shape;161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9" name="Google Shape;161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0" name="Google Shape;1620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21" name="Google Shape;1621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23" name="Google Shape;1623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24" name="Google Shape;1624;p4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50"/>
          <p:cNvSpPr txBox="1"/>
          <p:nvPr/>
        </p:nvSpPr>
        <p:spPr>
          <a:xfrm>
            <a:off x="731900" y="7618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You can also use any emoji as an icon!</a:t>
            </a:r>
            <a:endParaRPr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And of course it resizes without losing quality.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How? Follow Google instructions https://twitter.com/googledocs/status/730087240156643328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30" name="Google Shape;1630;p50"/>
          <p:cNvSpPr txBox="1"/>
          <p:nvPr/>
        </p:nvSpPr>
        <p:spPr>
          <a:xfrm>
            <a:off x="7319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2"/>
                </a:highlight>
                <a:latin typeface="Roboto Slab"/>
                <a:ea typeface="Roboto Slab"/>
                <a:cs typeface="Roboto Slab"/>
                <a:sym typeface="Roboto Slab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2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31" name="Google Shape;1631;p5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6" name="Google Shape;1636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7" name="Google Shape;1637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38" name="Google Shape;1638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39" name="Google Shape;1639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40" name="Google Shape;1640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41" name="Google Shape;1641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42" name="Google Shape;1642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43" name="Google Shape;1643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44" name="Google Shape;1644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45" name="Google Shape;1645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46" name="Google Shape;1646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47" name="Google Shape;1647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48" name="Google Shape;1648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49" name="Google Shape;1649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0" name="Google Shape;1650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3980329" y="1604682"/>
            <a:ext cx="5163671" cy="2433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Transformations to Near Normality</a:t>
            </a:r>
            <a:endParaRPr dirty="0"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4, Section 8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333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What if normality isn’t a viable assumption? What can we do?</a:t>
            </a:r>
            <a:endParaRPr dirty="0"/>
          </a:p>
        </p:txBody>
      </p:sp>
      <p:sp>
        <p:nvSpPr>
          <p:cNvPr id="151" name="Google Shape;151;p1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4065-166A-2600-943B-5A0137FA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Transformations to Near Normality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354B970-5233-1C26-988B-6C8A35AA83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11700" y="1767275"/>
                <a:ext cx="3660300" cy="3158700"/>
              </a:xfrm>
            </p:spPr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Original Scale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Counts: </a:t>
                </a:r>
                <a:r>
                  <a:rPr lang="en-US" b="1" dirty="0"/>
                  <a:t>y 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Proportions: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Correlations: </a:t>
                </a:r>
                <a:r>
                  <a:rPr lang="en-US" b="1" dirty="0"/>
                  <a:t>r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354B970-5233-1C26-988B-6C8A35AA8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1700" y="1767275"/>
                <a:ext cx="3660300" cy="31587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707D435-7ECD-5D63-5B19-D8CD4B9A565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0" y="1767275"/>
                <a:ext cx="4159746" cy="31587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Transformed Scale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Fisher’s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707D435-7ECD-5D63-5B19-D8CD4B9A5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0" y="1767275"/>
                <a:ext cx="4159746" cy="31587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7FE05-3C45-C168-6F17-9305A69D4F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242E5-629F-4BD1-84BB-8C62DE8C38A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242E5-629F-4BD1-84BB-8C62DE8C3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33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376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 dirty="0"/>
              <a:t>And some text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grpSp>
        <p:nvGrpSpPr>
          <p:cNvPr id="158" name="Google Shape;158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59" name="Google Shape;159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1511</Words>
  <Application>Microsoft Office PowerPoint</Application>
  <PresentationFormat>On-screen Show (16:9)</PresentationFormat>
  <Paragraphs>395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Cambria Math</vt:lpstr>
      <vt:lpstr>Arial</vt:lpstr>
      <vt:lpstr>Georgia</vt:lpstr>
      <vt:lpstr>Roboto Slab</vt:lpstr>
      <vt:lpstr>Nixie One</vt:lpstr>
      <vt:lpstr>Calibri</vt:lpstr>
      <vt:lpstr>Montserrat</vt:lpstr>
      <vt:lpstr>Roboto Light</vt:lpstr>
      <vt:lpstr>Impact</vt:lpstr>
      <vt:lpstr>Warwick template</vt:lpstr>
      <vt:lpstr>Chapter 4: Multivariate Normal Distribution</vt:lpstr>
      <vt:lpstr>Overview</vt:lpstr>
      <vt:lpstr>Assessing the Assumption of Normality</vt:lpstr>
      <vt:lpstr>Detecting Outliers &amp; Cleaning Data</vt:lpstr>
      <vt:lpstr>Transformations to Near Normality</vt:lpstr>
      <vt:lpstr>PowerPoint Presentation</vt:lpstr>
      <vt:lpstr>Helpful Transformations to Near Normality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Multivariate Normal Distribution</dc:title>
  <dc:creator>Gabrielle Salamanca</dc:creator>
  <cp:lastModifiedBy>Gabrielle Salamanca</cp:lastModifiedBy>
  <cp:revision>2</cp:revision>
  <dcterms:modified xsi:type="dcterms:W3CDTF">2024-03-11T10:01:22Z</dcterms:modified>
</cp:coreProperties>
</file>