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79" r:id="rId10"/>
    <p:sldId id="1680" r:id="rId11"/>
    <p:sldId id="1670" r:id="rId12"/>
    <p:sldId id="1671" r:id="rId13"/>
    <p:sldId id="1673" r:id="rId14"/>
    <p:sldId id="1677" r:id="rId15"/>
    <p:sldId id="1678"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1/15/2020 2:47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296157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a:cs typeface="Segoe UI"/>
              </a:rPr>
              <a:t>Lesson 2.01: Data Types &amp; Casting</a:t>
            </a:r>
            <a:endParaRPr lang="en-US"/>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2154436"/>
          </a:xfrm>
        </p:spPr>
        <p:txBody>
          <a:bodyPr/>
          <a:lstStyle/>
          <a:p>
            <a:pPr marL="0" indent="0">
              <a:buNone/>
            </a:pPr>
            <a:r>
              <a:rPr lang="en-US" dirty="0"/>
              <a:t>Make your program have two modes: an integer mode and a float mode. Add another input to ask which mode the user wants to use. If the user is in integer mode print out integers, otherwise print out float. Feel free to research Python docs (This is a concept covered in Snap)</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Consolas" panose="020B0609020204030204" pitchFamily="49" charset="0"/>
              </a:rPr>
              <a:t>Write down in your notebook ONE thing you learned yesterday in class?</a:t>
            </a:r>
          </a:p>
          <a:p>
            <a:r>
              <a:rPr lang="en-US" sz="2400" dirty="0">
                <a:latin typeface="Consolas" panose="020B0609020204030204" pitchFamily="49"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type are the variables x_stage1 and y_stage1 ?   </a:t>
            </a:r>
          </a:p>
          <a:p>
            <a:r>
              <a:rPr lang="en-US" sz="2400" dirty="0">
                <a:latin typeface="Consolas" panose="020B0609020204030204" pitchFamily="49" charset="0"/>
              </a:rPr>
              <a:t>What type are the variables x_stage1 and y_stage1 ? </a:t>
            </a:r>
          </a:p>
          <a:p>
            <a:endParaRPr lang="en-US" sz="2400" dirty="0">
              <a:latin typeface="Consolas" panose="020B0609020204030204" pitchFamily="49" charset="0"/>
            </a:endParaRPr>
          </a:p>
          <a:p>
            <a:r>
              <a:rPr lang="en-US" sz="2400" dirty="0">
                <a:latin typeface="Consolas" panose="020B0609020204030204" pitchFamily="49" charset="0"/>
              </a:rPr>
              <a:t>How do you convert a string ‘100’ to an integer</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latin typeface="Consolas" panose="020B0609020204030204" pitchFamily="49" charset="0"/>
              </a:rPr>
              <a:t>Who can tell me a variable type ?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 </a:t>
            </a:r>
          </a:p>
        </p:txBody>
      </p:sp>
    </p:spTree>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4505849"/>
          </a:xfrm>
        </p:spPr>
        <p:txBody>
          <a:bodyPr/>
          <a:lstStyle/>
          <a:p>
            <a:pPr>
              <a:buFont typeface="Arial" panose="020B0604020202020204" pitchFamily="34" charset="0"/>
              <a:buChar char="•"/>
            </a:pPr>
            <a:r>
              <a:rPr lang="en-US" sz="2400" dirty="0">
                <a:latin typeface="Consolas" panose="020B0609020204030204" pitchFamily="49" charset="0"/>
              </a:rPr>
              <a:t>Casting is changing a data type</a:t>
            </a:r>
          </a:p>
          <a:p>
            <a:pPr lvl="1">
              <a:buFont typeface="Arial" panose="020B0604020202020204" pitchFamily="34" charset="0"/>
              <a:buChar char="•"/>
            </a:pPr>
            <a:r>
              <a:rPr lang="en-US" sz="1600" dirty="0">
                <a:latin typeface="Consolas" panose="020B0609020204030204" pitchFamily="49" charset="0"/>
              </a:rPr>
              <a:t>Changing an integer to be a string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Using casting how could I print 3 times the number?</a:t>
            </a:r>
          </a:p>
          <a:p>
            <a:pPr marL="0" indent="0">
              <a:buNone/>
            </a:pPr>
            <a:endParaRPr lang="en-US" sz="2400" dirty="0">
              <a:latin typeface="Consolas" panose="020B0609020204030204" pitchFamily="49" charset="0"/>
            </a:endParaRPr>
          </a:p>
        </p:txBody>
      </p:sp>
    </p:spTree>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repl.it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extLst>
      <p:ext uri="{BB962C8B-B14F-4D97-AF65-F5344CB8AC3E}">
        <p14:creationId xmlns:p14="http://schemas.microsoft.com/office/powerpoint/2010/main" val="20916400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573012"/>
          </a:xfrm>
        </p:spPr>
        <p:txBody>
          <a:bodyPr/>
          <a:lstStyle/>
          <a:p>
            <a:pPr marL="0" indent="0">
              <a:buNone/>
            </a:pPr>
            <a:r>
              <a:rPr lang="en-US" dirty="0"/>
              <a:t>In your notebook, Write the following chunk of code:</a:t>
            </a:r>
          </a:p>
          <a:p>
            <a:pPr marL="742950" lvl="1" indent="-514350">
              <a:buFont typeface="+mj-lt"/>
              <a:buAutoNum type="arabicPeriod"/>
            </a:pPr>
            <a:r>
              <a:rPr lang="en-US" dirty="0">
                <a:solidFill>
                  <a:srgbClr val="0070C0"/>
                </a:solidFill>
                <a:latin typeface="Consolas" panose="020B0609020204030204" pitchFamily="49" charset="0"/>
              </a:rPr>
              <a:t>import</a:t>
            </a:r>
            <a:r>
              <a:rPr lang="en-US" dirty="0">
                <a:latin typeface="Consolas" panose="020B0609020204030204" pitchFamily="49" charset="0"/>
              </a:rPr>
              <a:t> random</a:t>
            </a:r>
          </a:p>
          <a:p>
            <a:pPr marL="742950" lvl="1" indent="-514350">
              <a:buFont typeface="+mj-lt"/>
              <a:buAutoNum type="arabicPeriod"/>
            </a:pPr>
            <a:r>
              <a:rPr lang="en-US" dirty="0">
                <a:latin typeface="Consolas" panose="020B0609020204030204" pitchFamily="49" charset="0"/>
              </a:rPr>
              <a:t>x = </a:t>
            </a:r>
            <a:r>
              <a:rPr lang="en-US" dirty="0" err="1">
                <a:latin typeface="Consolas" panose="020B0609020204030204" pitchFamily="49" charset="0"/>
              </a:rPr>
              <a:t>random.</a:t>
            </a:r>
            <a:r>
              <a:rPr lang="en-US" dirty="0" err="1">
                <a:solidFill>
                  <a:srgbClr val="7030A0"/>
                </a:solidFill>
                <a:latin typeface="Consolas" panose="020B0609020204030204" pitchFamily="49" charset="0"/>
              </a:rPr>
              <a:t>randint</a:t>
            </a:r>
            <a:r>
              <a:rPr lang="en-US" dirty="0">
                <a:latin typeface="Consolas" panose="020B0609020204030204" pitchFamily="49" charset="0"/>
              </a:rPr>
              <a:t>(</a:t>
            </a:r>
            <a:r>
              <a:rPr lang="en-US" dirty="0">
                <a:solidFill>
                  <a:srgbClr val="30E5D0"/>
                </a:solidFill>
                <a:latin typeface="Consolas" panose="020B0609020204030204" pitchFamily="49" charset="0"/>
              </a:rPr>
              <a:t>0,10</a:t>
            </a:r>
            <a:r>
              <a:rPr lang="en-US" dirty="0">
                <a:latin typeface="Consolas" panose="020B0609020204030204" pitchFamily="49" charset="0"/>
              </a:rPr>
              <a:t>)</a:t>
            </a:r>
          </a:p>
          <a:p>
            <a:pPr marL="742950" lvl="1" indent="-514350">
              <a:buFont typeface="+mj-lt"/>
              <a:buAutoNum type="arabicPeriod"/>
            </a:pPr>
            <a:r>
              <a:rPr lang="en-US" dirty="0">
                <a:solidFill>
                  <a:srgbClr val="0070C0"/>
                </a:solidFill>
                <a:latin typeface="Consolas" panose="020B0609020204030204" pitchFamily="49" charset="0"/>
              </a:rPr>
              <a:t>print</a:t>
            </a:r>
            <a:r>
              <a:rPr lang="en-US" dirty="0">
                <a:latin typeface="Consolas" panose="020B0609020204030204" pitchFamily="49" charset="0"/>
              </a:rPr>
              <a:t>(x)</a:t>
            </a:r>
          </a:p>
          <a:p>
            <a:pPr marL="0" indent="0">
              <a:buNone/>
            </a:pPr>
            <a:endParaRPr lang="en-US" dirty="0"/>
          </a:p>
          <a:p>
            <a:pPr marL="0" indent="0">
              <a:buNone/>
            </a:pPr>
            <a:r>
              <a:rPr lang="en-US" dirty="0"/>
              <a:t>Write down what the code output from this in your notebook,</a:t>
            </a:r>
          </a:p>
        </p:txBody>
      </p:sp>
    </p:spTree>
    <p:extLst>
      <p:ext uri="{BB962C8B-B14F-4D97-AF65-F5344CB8AC3E}">
        <p14:creationId xmlns:p14="http://schemas.microsoft.com/office/powerpoint/2010/main" val="3105307603"/>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3.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548</Words>
  <Application>Microsoft Office PowerPoint</Application>
  <PresentationFormat>Widescreen</PresentationFormat>
  <Paragraphs>89</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Predict the following in your notebook </vt:lpstr>
      <vt:lpstr>In your Console </vt:lpstr>
      <vt:lpstr>How to get a random integer: randint(0, 10)</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2020-01-15T21:05:21Z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