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3"/>
  </p:notesMasterIdLst>
  <p:sldIdLst>
    <p:sldId id="1670" r:id="rId6"/>
    <p:sldId id="1679" r:id="rId7"/>
    <p:sldId id="1680" r:id="rId8"/>
    <p:sldId id="1681" r:id="rId9"/>
    <p:sldId id="1682" r:id="rId10"/>
    <p:sldId id="1683" r:id="rId11"/>
    <p:sldId id="1684"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88" d="100"/>
          <a:sy n="88" d="100"/>
        </p:scale>
        <p:origin x="143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20T12:12:07.954" idx="1">
    <p:pos x="10" y="10"/>
    <p:text>Checked reading order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20T11:01:00.484" idx="2">
    <p:pos x="7303" y="2824"/>
    <p:text>The third do now has the repeated question "What does line 2 do" so I deleted it.</p:text>
    <p:extLst>
      <p:ext uri="{C676402C-5697-4E1C-873F-D02D1690AC5C}">
        <p15:threadingInfo xmlns:p15="http://schemas.microsoft.com/office/powerpoint/2012/main" timeZoneBias="480"/>
      </p:ext>
    </p:extLst>
  </p:cm>
  <p:cm authorId="2" dt="2019-12-20T12:12:26.305" idx="3">
    <p:pos x="10" y="10"/>
    <p:text>Checked reading order</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2-20T12:12:31.189" idx="4">
    <p:pos x="10" y="10"/>
    <p:text>Checked reading order</p:text>
    <p:extLst>
      <p:ext uri="{C676402C-5697-4E1C-873F-D02D1690AC5C}">
        <p15:threadingInfo xmlns:p15="http://schemas.microsoft.com/office/powerpoint/2012/main" timeZoneBias="480"/>
      </p:ext>
    </p:extLst>
  </p:cm>
  <p:cm authorId="2" dt="2019-12-30T19:39:10.653" idx="5">
    <p:pos x="106" y="106"/>
    <p:text>I added this slide to included all the methods students should know by 6,02.</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2-30T20:33:36.450" idx="6">
    <p:pos x="10" y="10"/>
    <p:text>Checked reading order</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ealsk12.gitbook.io/intro-cs-2/unit6/lesson-1"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2/unit6/lesson-1/do_now"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tealsk12.gitbook.io/intro-cs-2/unit6/lesson-1/lab" TargetMode="External"/><Relationship Id="rId4" Type="http://schemas.openxmlformats.org/officeDocument/2006/relationships/hyperlink" Target="https://tealsk12.gitbook.io/intro-cs-2/unit6/lesson-1"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Updated 12/29/19</a:t>
            </a:r>
          </a:p>
          <a:p>
            <a:r>
              <a:rPr lang="en-US" dirty="0"/>
              <a:t>Link to Lesson 6.02:</a:t>
            </a:r>
            <a:r>
              <a:rPr lang="en-US" dirty="0">
                <a:hlinkClick r:id="rId3"/>
              </a:rPr>
              <a:t>https://tealsk12.gitbook.io/intro-cs-2/unit6/lesson-1</a:t>
            </a:r>
            <a:r>
              <a:rPr lang="en-US" dirty="0"/>
              <a:t> </a:t>
            </a:r>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7055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Links Updated 12/29/19</a:t>
            </a:r>
          </a:p>
          <a:p>
            <a:r>
              <a:rPr lang="en-US" dirty="0">
                <a:effectLst/>
              </a:rPr>
              <a:t>5 Minutes - Do Now - </a:t>
            </a:r>
            <a:r>
              <a:rPr lang="en-US" dirty="0">
                <a:hlinkClick r:id="rId3"/>
              </a:rPr>
              <a:t>https://tealsk12.gitbook.io/intro-cs-2/unit6/lesson-1/do_now</a:t>
            </a:r>
            <a:endParaRPr lang="en-US" dirty="0">
              <a:effectLst/>
            </a:endParaRPr>
          </a:p>
          <a:p>
            <a:r>
              <a:rPr lang="en-US" dirty="0">
                <a:effectLst/>
              </a:rPr>
              <a:t>10 Minutes – Lesson - </a:t>
            </a:r>
            <a:r>
              <a:rPr lang="en-US" dirty="0">
                <a:hlinkClick r:id="rId4"/>
              </a:rPr>
              <a:t>https://tealsk12.gitbook.io/intro-cs-2/unit6/lesson-1</a:t>
            </a:r>
            <a:endParaRPr lang="en-US" dirty="0">
              <a:effectLst/>
            </a:endParaRPr>
          </a:p>
          <a:p>
            <a:r>
              <a:rPr lang="en-US" dirty="0">
                <a:effectLst/>
              </a:rPr>
              <a:t>35 Minutes – Lab -  </a:t>
            </a:r>
            <a:r>
              <a:rPr lang="en-US" dirty="0">
                <a:hlinkClick r:id="rId5"/>
              </a:rPr>
              <a:t>https://tealsk12.gitbook.io/intro-cs-2/unit6/lesson-1/lab</a:t>
            </a:r>
            <a:endParaRPr lang="en-US" dirty="0">
              <a:effectLst/>
            </a:endParaRP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Part 1 of the Do Now</a:t>
            </a:r>
          </a:p>
          <a:p>
            <a:pPr marL="171450" indent="-171450">
              <a:buFont typeface="Arial" panose="020B0604020202020204" pitchFamily="34" charset="0"/>
              <a:buChar char="•"/>
            </a:pPr>
            <a:r>
              <a:rPr lang="en-US" dirty="0"/>
              <a:t>Discuss what the students learned from and go over what the code is doing.</a:t>
            </a:r>
          </a:p>
          <a:p>
            <a:pPr marL="171450" indent="-171450">
              <a:buFont typeface="Arial" panose="020B0604020202020204" pitchFamily="34" charset="0"/>
              <a:buChar char="•"/>
            </a:pPr>
            <a:r>
              <a:rPr lang="en-US" dirty="0"/>
              <a:t>Describe that you can update a value in a dictionary in a similar way to how you would update a value in a list.</a:t>
            </a:r>
          </a:p>
          <a:p>
            <a:r>
              <a:rPr lang="en-US" b="1" dirty="0"/>
              <a:t>Part 2 of the Do Now</a:t>
            </a:r>
          </a:p>
          <a:p>
            <a:pPr marL="171450" indent="-171450">
              <a:buFont typeface="Arial" panose="020B0604020202020204" pitchFamily="34" charset="0"/>
              <a:buChar char="•"/>
            </a:pPr>
            <a:r>
              <a:rPr lang="en-US" dirty="0"/>
              <a:t>Discuss what the students learned from and go over what the code is doing.</a:t>
            </a:r>
          </a:p>
          <a:p>
            <a:pPr marL="171450" indent="-171450">
              <a:buFont typeface="Arial" panose="020B0604020202020204" pitchFamily="34" charset="0"/>
              <a:buChar char="•"/>
            </a:pPr>
            <a:r>
              <a:rPr lang="en-US" dirty="0"/>
              <a:t>Note that you can add values to a dictionary by using the same syntax.</a:t>
            </a:r>
          </a:p>
          <a:p>
            <a:pPr marL="171450" indent="-171450">
              <a:buFont typeface="Arial" panose="020B0604020202020204" pitchFamily="34" charset="0"/>
              <a:buChar char="•"/>
            </a:pPr>
            <a:r>
              <a:rPr lang="en-US" dirty="0"/>
              <a:t>Review: How might you check if a value was in a dictionary before adding it?</a:t>
            </a:r>
          </a:p>
          <a:p>
            <a:r>
              <a:rPr lang="en-US" b="1" dirty="0"/>
              <a:t>Part 3 of the Do Now</a:t>
            </a:r>
          </a:p>
          <a:p>
            <a:pPr marL="171450" indent="-171450">
              <a:buFont typeface="Arial" panose="020B0604020202020204" pitchFamily="34" charset="0"/>
              <a:buChar char="•"/>
            </a:pPr>
            <a:r>
              <a:rPr lang="en-US" dirty="0"/>
              <a:t>Discuss what the students learned from and go over what the code is doing.</a:t>
            </a:r>
          </a:p>
          <a:p>
            <a:pPr marL="171450" indent="-171450">
              <a:buFont typeface="Arial" panose="020B0604020202020204" pitchFamily="34" charset="0"/>
              <a:buChar char="•"/>
            </a:pPr>
            <a:r>
              <a:rPr lang="en-US" dirty="0"/>
              <a:t>Review what </a:t>
            </a:r>
            <a:r>
              <a:rPr lang="en-US" b="1" dirty="0"/>
              <a:t>pop</a:t>
            </a:r>
            <a:r>
              <a:rPr lang="en-US" dirty="0"/>
              <a:t> does, as well as what the second argument does.</a:t>
            </a:r>
          </a:p>
          <a:p>
            <a:pPr marL="171450" indent="-171450">
              <a:buFont typeface="Arial" panose="020B0604020202020204" pitchFamily="34" charset="0"/>
              <a:buChar char="•"/>
            </a:pPr>
            <a:r>
              <a:rPr lang="en-US" dirty="0"/>
              <a:t>This is the value that will be returned if the first argument is not in the dictionary.</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Quickly review dictionary methods with students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05153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give the this example to students:</a:t>
            </a:r>
          </a:p>
          <a:p>
            <a:r>
              <a:rPr lang="en-US" dirty="0"/>
              <a:t>Consider the following phrase: 'Cats are cool. Baby cats are called kittens. Cats make great pets.' The word 'cats' appears 3 times. The word 'are' appears 2 times.</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545689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Talk about any confusion the students had. Discuss additional ideas of how dictionaries might be useful.</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94338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8.xml"/><Relationship Id="rId5" Type="http://schemas.openxmlformats.org/officeDocument/2006/relationships/comments" Target="../comments/comment4.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6.02 Dictionary Methods </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a:effectLst/>
              </a:rPr>
              <a:t>Intro to Dictionaries</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pPr marL="457200" indent="-457200">
              <a:buFont typeface="Arial" panose="020B0604020202020204" pitchFamily="34" charset="0"/>
              <a:buChar char="•"/>
            </a:pPr>
            <a:r>
              <a:rPr lang="en-US" dirty="0"/>
              <a:t>Define and identify: pop, default value</a:t>
            </a:r>
          </a:p>
          <a:p>
            <a:pPr marL="457200" indent="-457200">
              <a:buFont typeface="Arial" panose="020B0604020202020204" pitchFamily="34" charset="0"/>
              <a:buChar char="•"/>
            </a:pPr>
            <a:r>
              <a:rPr lang="en-US" dirty="0"/>
              <a:t>Update values in a dictionary</a:t>
            </a:r>
          </a:p>
          <a:p>
            <a:pPr marL="457200" indent="-457200">
              <a:buFont typeface="Arial" panose="020B0604020202020204" pitchFamily="34" charset="0"/>
              <a:buChar char="•"/>
            </a:pPr>
            <a:r>
              <a:rPr lang="en-US" dirty="0"/>
              <a:t>Add values to a dictionary</a:t>
            </a:r>
          </a:p>
          <a:p>
            <a:pPr marL="457200" indent="-457200">
              <a:buFont typeface="Arial" panose="020B0604020202020204" pitchFamily="34" charset="0"/>
              <a:buChar char="•"/>
            </a:pPr>
            <a:r>
              <a:rPr lang="en-US" dirty="0"/>
              <a:t>Remove values from a dictionary</a:t>
            </a:r>
          </a:p>
          <a:p>
            <a:pPr marL="0" indent="0">
              <a:buNone/>
            </a:pPr>
            <a:endParaRPr lang="en-US" b="1" dirty="0"/>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AD0703-D3C6-421E-98AE-78AA2F089780}"/>
              </a:ext>
            </a:extLst>
          </p:cNvPr>
          <p:cNvSpPr>
            <a:spLocks noGrp="1"/>
          </p:cNvSpPr>
          <p:nvPr>
            <p:ph type="title"/>
          </p:nvPr>
        </p:nvSpPr>
        <p:spPr>
          <a:xfrm>
            <a:off x="588263" y="457200"/>
            <a:ext cx="10999679" cy="553998"/>
          </a:xfrm>
        </p:spPr>
        <p:txBody>
          <a:bodyPr/>
          <a:lstStyle/>
          <a:p>
            <a:pPr algn="r"/>
            <a:r>
              <a:rPr lang="en-US" dirty="0"/>
              <a:t>6.02 – Do Now</a:t>
            </a:r>
          </a:p>
        </p:txBody>
      </p:sp>
      <p:graphicFrame>
        <p:nvGraphicFramePr>
          <p:cNvPr id="6" name="Table 5">
            <a:extLst>
              <a:ext uri="{FF2B5EF4-FFF2-40B4-BE49-F238E27FC236}">
                <a16:creationId xmlns:a16="http://schemas.microsoft.com/office/drawing/2014/main" id="{B8AC4550-7719-4311-8A40-8C9DA6012C24}"/>
              </a:ext>
            </a:extLst>
          </p:cNvPr>
          <p:cNvGraphicFramePr>
            <a:graphicFrameLocks noGrp="1"/>
          </p:cNvGraphicFramePr>
          <p:nvPr>
            <p:extLst>
              <p:ext uri="{D42A27DB-BD31-4B8C-83A1-F6EECF244321}">
                <p14:modId xmlns:p14="http://schemas.microsoft.com/office/powerpoint/2010/main" val="582191284"/>
              </p:ext>
            </p:extLst>
          </p:nvPr>
        </p:nvGraphicFramePr>
        <p:xfrm>
          <a:off x="202789" y="734199"/>
          <a:ext cx="5741633" cy="2834640"/>
        </p:xfrm>
        <a:graphic>
          <a:graphicData uri="http://schemas.openxmlformats.org/drawingml/2006/table">
            <a:tbl>
              <a:tblPr firstRow="1">
                <a:tableStyleId>{5C22544A-7EE6-4342-B048-85BDC9FD1C3A}</a:tableStyleId>
              </a:tblPr>
              <a:tblGrid>
                <a:gridCol w="449166">
                  <a:extLst>
                    <a:ext uri="{9D8B030D-6E8A-4147-A177-3AD203B41FA5}">
                      <a16:colId xmlns:a16="http://schemas.microsoft.com/office/drawing/2014/main" val="1192970548"/>
                    </a:ext>
                  </a:extLst>
                </a:gridCol>
                <a:gridCol w="5292467">
                  <a:extLst>
                    <a:ext uri="{9D8B030D-6E8A-4147-A177-3AD203B41FA5}">
                      <a16:colId xmlns:a16="http://schemas.microsoft.com/office/drawing/2014/main" val="1272633858"/>
                    </a:ext>
                  </a:extLst>
                </a:gridCol>
              </a:tblGrid>
              <a:tr h="328526">
                <a:tc>
                  <a:txBody>
                    <a:bodyPr/>
                    <a:lstStyle/>
                    <a:p>
                      <a:pPr algn="r"/>
                      <a:endParaRPr lang="en-US" dirty="0">
                        <a:solidFill>
                          <a:schemeClr val="accent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mn-lt"/>
                        </a:rPr>
                        <a:t>Do Now #1</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0468025"/>
                  </a:ext>
                </a:extLst>
              </a:tr>
              <a:tr h="328526">
                <a:tc>
                  <a:txBody>
                    <a:bodyPr/>
                    <a:lstStyle/>
                    <a:p>
                      <a:pPr algn="r"/>
                      <a:r>
                        <a:rPr lang="en-US" dirty="0">
                          <a:solidFill>
                            <a:schemeClr val="accent1"/>
                          </a:solidFill>
                          <a:latin typeface="Consolas" panose="020B0609020204030204" pitchFamily="49" charset="0"/>
                        </a:rPr>
                        <a:t>1</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my_dictionary = {</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18684420"/>
                  </a:ext>
                </a:extLst>
              </a:tr>
              <a:tr h="328526">
                <a:tc>
                  <a:txBody>
                    <a:bodyPr/>
                    <a:lstStyle/>
                    <a:p>
                      <a:pPr algn="r"/>
                      <a:r>
                        <a:rPr lang="en-US" dirty="0">
                          <a:solidFill>
                            <a:schemeClr val="accent1"/>
                          </a:solidFill>
                          <a:latin typeface="Consolas" panose="020B0609020204030204" pitchFamily="49" charset="0"/>
                        </a:rPr>
                        <a:t>2</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'kittens': 'cute animals'</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26621867"/>
                  </a:ext>
                </a:extLst>
              </a:tr>
              <a:tr h="328526">
                <a:tc>
                  <a:txBody>
                    <a:bodyPr/>
                    <a:lstStyle/>
                    <a:p>
                      <a:pPr algn="r"/>
                      <a:r>
                        <a:rPr lang="en-US" dirty="0">
                          <a:solidFill>
                            <a:schemeClr val="accent1"/>
                          </a:solidFill>
                          <a:latin typeface="Consolas" panose="020B0609020204030204" pitchFamily="49" charset="0"/>
                        </a:rPr>
                        <a:t>3</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a:t>
                      </a:r>
                      <a:r>
                        <a:rPr lang="en-US" dirty="0"/>
                        <a:t>}</a:t>
                      </a:r>
                      <a:r>
                        <a:rPr lang="en-US" dirty="0">
                          <a:solidFill>
                            <a:srgbClr val="A31515"/>
                          </a:solidFill>
                          <a:latin typeface="Consolas" panose="020B0609020204030204" pitchFamily="49" charset="0"/>
                        </a:rPr>
                        <a:t>  </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lnB w="12700" cmpd="sng">
                      <a:noFill/>
                    </a:lnB>
                    <a:noFill/>
                  </a:tcPr>
                </a:tc>
                <a:extLst>
                  <a:ext uri="{0D108BD9-81ED-4DB2-BD59-A6C34878D82A}">
                    <a16:rowId xmlns:a16="http://schemas.microsoft.com/office/drawing/2014/main" val="110422258"/>
                  </a:ext>
                </a:extLst>
              </a:tr>
              <a:tr h="328526">
                <a:tc>
                  <a:txBody>
                    <a:bodyPr/>
                    <a:lstStyle/>
                    <a:p>
                      <a:pPr algn="r"/>
                      <a:r>
                        <a:rPr lang="en-US" dirty="0">
                          <a:solidFill>
                            <a:schemeClr val="accent1"/>
                          </a:solidFill>
                          <a:latin typeface="Consolas" panose="020B0609020204030204" pitchFamily="49" charset="0"/>
                        </a:rPr>
                        <a:t>4</a:t>
                      </a:r>
                    </a:p>
                  </a:txBody>
                  <a:tcPr>
                    <a:lnL w="12700" cap="flat" cmpd="sng" algn="ctr">
                      <a:solidFill>
                        <a:schemeClr val="tx1"/>
                      </a:solidFill>
                      <a:prstDash val="solid"/>
                      <a:round/>
                      <a:headEnd type="none" w="med" len="med"/>
                      <a:tailEnd type="none" w="med" len="med"/>
                    </a:lnL>
                    <a:lnR w="12700" cmpd="sng">
                      <a:noFill/>
                    </a:ln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onsolas" panose="020B0609020204030204" pitchFamily="49" charset="0"/>
                        </a:rPr>
                        <a:t>my_dictionary</a:t>
                      </a:r>
                      <a:r>
                        <a:rPr lang="en-US" dirty="0">
                          <a:solidFill>
                            <a:srgbClr val="A31515"/>
                          </a:solidFill>
                          <a:latin typeface="Consolas" panose="020B0609020204030204" pitchFamily="49" charset="0"/>
                        </a:rPr>
                        <a:t>['kittens'] </a:t>
                      </a:r>
                      <a:r>
                        <a:rPr lang="en-US" dirty="0">
                          <a:solidFill>
                            <a:schemeClr val="tx1"/>
                          </a:solidFill>
                          <a:latin typeface="Consolas" panose="020B0609020204030204" pitchFamily="49" charset="0"/>
                        </a:rPr>
                        <a:t>=</a:t>
                      </a:r>
                      <a:r>
                        <a:rPr lang="en-US" dirty="0">
                          <a:solidFill>
                            <a:srgbClr val="A31515"/>
                          </a:solidFill>
                          <a:latin typeface="Consolas" panose="020B0609020204030204" pitchFamily="49" charset="0"/>
                        </a:rPr>
                        <a:t> 'p. cute'</a:t>
                      </a:r>
                      <a:endParaRPr lang="en-US" dirty="0">
                        <a:solidFill>
                          <a:srgbClr val="000000"/>
                        </a:solidFill>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063549"/>
                  </a:ext>
                </a:extLst>
              </a:tr>
              <a:tr h="328526">
                <a:tc>
                  <a:txBody>
                    <a:bodyPr/>
                    <a:lstStyle/>
                    <a:p>
                      <a:pPr algn="r"/>
                      <a:r>
                        <a:rPr lang="en-US" dirty="0">
                          <a:solidFill>
                            <a:schemeClr val="accent1"/>
                          </a:solidFill>
                          <a:latin typeface="Consolas" panose="020B0609020204030204" pitchFamily="49" charset="0"/>
                        </a:rPr>
                        <a:t>5</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(my_dictionary)</a:t>
                      </a:r>
                    </a:p>
                  </a:txBody>
                  <a:tcPr>
                    <a:lnR w="12700" cap="flat" cmpd="sng" algn="ctr">
                      <a:solidFill>
                        <a:schemeClr val="tx1"/>
                      </a:solidFill>
                      <a:prstDash val="solid"/>
                      <a:round/>
                      <a:headEnd type="none" w="med" len="med"/>
                      <a:tailEnd type="none" w="med" len="med"/>
                    </a:lnR>
                    <a:lnT w="12700" cmpd="sng">
                      <a:noFill/>
                    </a:lnT>
                    <a:lnB w="12700" cmpd="sng">
                      <a:noFill/>
                    </a:lnB>
                    <a:noFill/>
                  </a:tcPr>
                </a:tc>
                <a:extLst>
                  <a:ext uri="{0D108BD9-81ED-4DB2-BD59-A6C34878D82A}">
                    <a16:rowId xmlns:a16="http://schemas.microsoft.com/office/drawing/2014/main" val="2072272013"/>
                  </a:ext>
                </a:extLst>
              </a:tr>
              <a:tr h="328526">
                <a:tc>
                  <a:txBody>
                    <a:bodyPr/>
                    <a:lstStyle/>
                    <a:p>
                      <a:pPr algn="r"/>
                      <a:endParaRPr lang="en-US" dirty="0">
                        <a:solidFill>
                          <a:schemeClr val="accent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mn-lt"/>
                        </a:rPr>
                        <a:t>In your notebook, write down what the line 2 line does.</a:t>
                      </a:r>
                    </a:p>
                  </a:txBody>
                  <a:tcPr>
                    <a:lnR w="12700" cap="flat" cmpd="sng" algn="ctr">
                      <a:solidFill>
                        <a:schemeClr val="tx1"/>
                      </a:solidFill>
                      <a:prstDash val="solid"/>
                      <a:round/>
                      <a:headEnd type="none" w="med" len="med"/>
                      <a:tailEnd type="none" w="med" len="med"/>
                    </a:lnR>
                    <a:lnT w="12700" cmpd="sng">
                      <a:noFill/>
                    </a:lnT>
                    <a:lnB w="12700" cmpd="sng">
                      <a:noFill/>
                    </a:lnB>
                    <a:noFill/>
                  </a:tcPr>
                </a:tc>
                <a:extLst>
                  <a:ext uri="{0D108BD9-81ED-4DB2-BD59-A6C34878D82A}">
                    <a16:rowId xmlns:a16="http://schemas.microsoft.com/office/drawing/2014/main" val="2129812939"/>
                  </a:ext>
                </a:extLst>
              </a:tr>
            </a:tbl>
          </a:graphicData>
        </a:graphic>
      </p:graphicFrame>
      <p:graphicFrame>
        <p:nvGraphicFramePr>
          <p:cNvPr id="7" name="Table 6">
            <a:extLst>
              <a:ext uri="{FF2B5EF4-FFF2-40B4-BE49-F238E27FC236}">
                <a16:creationId xmlns:a16="http://schemas.microsoft.com/office/drawing/2014/main" id="{9022E4CA-57CF-457B-A03B-786BE1858C2C}"/>
              </a:ext>
            </a:extLst>
          </p:cNvPr>
          <p:cNvGraphicFramePr>
            <a:graphicFrameLocks noGrp="1"/>
          </p:cNvGraphicFramePr>
          <p:nvPr>
            <p:extLst>
              <p:ext uri="{D42A27DB-BD31-4B8C-83A1-F6EECF244321}">
                <p14:modId xmlns:p14="http://schemas.microsoft.com/office/powerpoint/2010/main" val="280689878"/>
              </p:ext>
            </p:extLst>
          </p:nvPr>
        </p:nvGraphicFramePr>
        <p:xfrm>
          <a:off x="202789" y="3973485"/>
          <a:ext cx="5741633" cy="2225040"/>
        </p:xfrm>
        <a:graphic>
          <a:graphicData uri="http://schemas.openxmlformats.org/drawingml/2006/table">
            <a:tbl>
              <a:tblPr firstRow="1">
                <a:tableStyleId>{5C22544A-7EE6-4342-B048-85BDC9FD1C3A}</a:tableStyleId>
              </a:tblPr>
              <a:tblGrid>
                <a:gridCol w="449166">
                  <a:extLst>
                    <a:ext uri="{9D8B030D-6E8A-4147-A177-3AD203B41FA5}">
                      <a16:colId xmlns:a16="http://schemas.microsoft.com/office/drawing/2014/main" val="1192970548"/>
                    </a:ext>
                  </a:extLst>
                </a:gridCol>
                <a:gridCol w="5292467">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mn-lt"/>
                        </a:rPr>
                        <a:t>Do Now #2</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82987896"/>
                  </a:ext>
                </a:extLst>
              </a:tr>
              <a:tr h="370840">
                <a:tc>
                  <a:txBody>
                    <a:bodyPr/>
                    <a:lstStyle/>
                    <a:p>
                      <a:pPr algn="r"/>
                      <a:r>
                        <a:rPr lang="en-US" dirty="0">
                          <a:solidFill>
                            <a:schemeClr val="accent1"/>
                          </a:solidFill>
                          <a:latin typeface="Consolas" panose="020B0609020204030204" pitchFamily="49" charset="0"/>
                        </a:rPr>
                        <a:t>1</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my_dictionary = {</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'kittens': 'cute animals’, </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'puppies': 'baby dogs'  </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66063549"/>
                  </a:ext>
                </a:extLst>
              </a:tr>
              <a:tr h="370840">
                <a:tc>
                  <a:txBody>
                    <a:bodyPr/>
                    <a:lstStyle/>
                    <a:p>
                      <a:pPr algn="r"/>
                      <a:endParaRPr lang="en-US" dirty="0">
                        <a:solidFill>
                          <a:schemeClr val="accent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latin typeface="+mn-lt"/>
                        </a:rPr>
                        <a:t>In your notebook, write down what line 3 does.</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48706355"/>
                  </a:ext>
                </a:extLst>
              </a:tr>
            </a:tbl>
          </a:graphicData>
        </a:graphic>
      </p:graphicFrame>
      <p:graphicFrame>
        <p:nvGraphicFramePr>
          <p:cNvPr id="8" name="Table 7">
            <a:extLst>
              <a:ext uri="{FF2B5EF4-FFF2-40B4-BE49-F238E27FC236}">
                <a16:creationId xmlns:a16="http://schemas.microsoft.com/office/drawing/2014/main" id="{4494C07F-C3A2-448C-B304-0F35DDE2F9F8}"/>
              </a:ext>
            </a:extLst>
          </p:cNvPr>
          <p:cNvGraphicFramePr>
            <a:graphicFrameLocks noGrp="1"/>
          </p:cNvGraphicFramePr>
          <p:nvPr>
            <p:extLst>
              <p:ext uri="{D42A27DB-BD31-4B8C-83A1-F6EECF244321}">
                <p14:modId xmlns:p14="http://schemas.microsoft.com/office/powerpoint/2010/main" val="327501217"/>
              </p:ext>
            </p:extLst>
          </p:nvPr>
        </p:nvGraphicFramePr>
        <p:xfrm>
          <a:off x="6428045" y="1321337"/>
          <a:ext cx="5344654" cy="470733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4871772">
                  <a:extLst>
                    <a:ext uri="{9D8B030D-6E8A-4147-A177-3AD203B41FA5}">
                      <a16:colId xmlns:a16="http://schemas.microsoft.com/office/drawing/2014/main" val="1272633858"/>
                    </a:ext>
                  </a:extLst>
                </a:gridCol>
              </a:tblGrid>
              <a:tr h="395879">
                <a:tc>
                  <a:txBody>
                    <a:bodyPr/>
                    <a:lstStyle/>
                    <a:p>
                      <a:pPr algn="r"/>
                      <a:endParaRPr lang="en-US" dirty="0">
                        <a:solidFill>
                          <a:schemeClr val="accent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mn-lt"/>
                        </a:rPr>
                        <a:t>Do Now #3</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570936181"/>
                  </a:ext>
                </a:extLst>
              </a:tr>
              <a:tr h="395879">
                <a:tc>
                  <a:txBody>
                    <a:bodyPr/>
                    <a:lstStyle/>
                    <a:p>
                      <a:pPr algn="r"/>
                      <a:r>
                        <a:rPr lang="en-US" dirty="0">
                          <a:solidFill>
                            <a:schemeClr val="accent1"/>
                          </a:solidFill>
                          <a:latin typeface="Consolas" panose="020B0609020204030204" pitchFamily="49" charset="0"/>
                        </a:rPr>
                        <a:t>1</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my_dictionary = {</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18684420"/>
                  </a:ext>
                </a:extLst>
              </a:tr>
              <a:tr h="395879">
                <a:tc>
                  <a:txBody>
                    <a:bodyPr/>
                    <a:lstStyle/>
                    <a:p>
                      <a:pPr algn="r"/>
                      <a:r>
                        <a:rPr lang="en-US" dirty="0">
                          <a:solidFill>
                            <a:schemeClr val="accent1"/>
                          </a:solidFill>
                          <a:latin typeface="Consolas" panose="020B0609020204030204" pitchFamily="49" charset="0"/>
                        </a:rPr>
                        <a:t>2</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'kittens': </a:t>
                      </a:r>
                      <a:r>
                        <a:rPr lang="en-US">
                          <a:solidFill>
                            <a:srgbClr val="A31515"/>
                          </a:solidFill>
                          <a:latin typeface="Consolas" panose="020B0609020204030204" pitchFamily="49" charset="0"/>
                        </a:rPr>
                        <a:t>'cute animals’,</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6621867"/>
                  </a:ext>
                </a:extLst>
              </a:tr>
              <a:tr h="395879">
                <a:tc>
                  <a:txBody>
                    <a:bodyPr/>
                    <a:lstStyle/>
                    <a:p>
                      <a:pPr algn="r"/>
                      <a:r>
                        <a:rPr lang="en-US" dirty="0">
                          <a:solidFill>
                            <a:schemeClr val="accent1"/>
                          </a:solidFill>
                          <a:latin typeface="Consolas" panose="020B0609020204030204" pitchFamily="49" charset="0"/>
                        </a:rPr>
                        <a:t>3</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'puppies': 'baby dogs'  </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0422258"/>
                  </a:ext>
                </a:extLst>
              </a:tr>
              <a:tr h="395879">
                <a:tc>
                  <a:txBody>
                    <a:bodyPr/>
                    <a:lstStyle/>
                    <a:p>
                      <a:pPr algn="r"/>
                      <a:r>
                        <a:rPr lang="en-US" dirty="0">
                          <a:solidFill>
                            <a:schemeClr val="accent1"/>
                          </a:solidFill>
                          <a:latin typeface="Consolas" panose="020B0609020204030204" pitchFamily="49" charset="0"/>
                        </a:rPr>
                        <a:t>4</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66063549"/>
                  </a:ext>
                </a:extLst>
              </a:tr>
              <a:tr h="395879">
                <a:tc>
                  <a:txBody>
                    <a:bodyPr/>
                    <a:lstStyle/>
                    <a:p>
                      <a:pPr algn="r"/>
                      <a:r>
                        <a:rPr lang="en-US" dirty="0">
                          <a:solidFill>
                            <a:schemeClr val="accent1"/>
                          </a:solidFill>
                          <a:latin typeface="Consolas" panose="020B0609020204030204" pitchFamily="49" charset="0"/>
                        </a:rPr>
                        <a:t>5</a:t>
                      </a:r>
                    </a:p>
                  </a:txBody>
                  <a:tcPr>
                    <a:lnL w="12700" cap="flat" cmpd="sng" algn="ctr">
                      <a:solidFill>
                        <a:schemeClr val="tx1"/>
                      </a:solidFill>
                      <a:prstDash val="solid"/>
                      <a:round/>
                      <a:headEnd type="none" w="med" len="med"/>
                      <a:tailEnd type="none" w="med" len="med"/>
                    </a:lnL>
                    <a:noFill/>
                  </a:tcPr>
                </a:tc>
                <a:tc>
                  <a:txBody>
                    <a:bodyPr/>
                    <a:lstStyle/>
                    <a:p>
                      <a:endParaRPr lang="en-US" dirty="0"/>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72272013"/>
                  </a:ext>
                </a:extLst>
              </a:tr>
              <a:tr h="395879">
                <a:tc>
                  <a:txBody>
                    <a:bodyPr/>
                    <a:lstStyle/>
                    <a:p>
                      <a:pPr algn="r"/>
                      <a:r>
                        <a:rPr lang="en-US" dirty="0">
                          <a:solidFill>
                            <a:schemeClr val="accent1"/>
                          </a:solidFill>
                          <a:latin typeface="Consolas" panose="020B0609020204030204" pitchFamily="49" charset="0"/>
                        </a:rPr>
                        <a:t>6</a:t>
                      </a:r>
                    </a:p>
                  </a:txBody>
                  <a:tcPr>
                    <a:lnL w="12700" cap="flat" cmpd="sng" algn="ctr">
                      <a:solidFill>
                        <a:schemeClr val="tx1"/>
                      </a:solidFill>
                      <a:prstDash val="solid"/>
                      <a:round/>
                      <a:headEnd type="none" w="med" len="med"/>
                      <a:tailEnd type="none" w="med" len="med"/>
                    </a:lnL>
                    <a:noFill/>
                  </a:tcPr>
                </a:tc>
                <a:tc>
                  <a:txBody>
                    <a:bodyPr/>
                    <a:lstStyle/>
                    <a:p>
                      <a:r>
                        <a:rPr lang="en-US" b="0" dirty="0" err="1">
                          <a:solidFill>
                            <a:srgbClr val="000000"/>
                          </a:solidFill>
                          <a:effectLst/>
                          <a:latin typeface="Consolas" panose="020B0609020204030204" pitchFamily="49" charset="0"/>
                        </a:rPr>
                        <a:t>my_dictionary.pop</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'kittens'</a:t>
                      </a:r>
                      <a:r>
                        <a:rPr lang="en-US" b="0" dirty="0">
                          <a:solidFill>
                            <a:srgbClr val="000000"/>
                          </a:solidFill>
                          <a:effectLst/>
                          <a:latin typeface="Consolas" panose="020B0609020204030204" pitchFamily="49" charset="0"/>
                        </a:rPr>
                        <a:t>)</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223935605"/>
                  </a:ext>
                </a:extLst>
              </a:tr>
              <a:tr h="395879">
                <a:tc>
                  <a:txBody>
                    <a:bodyPr/>
                    <a:lstStyle/>
                    <a:p>
                      <a:pPr algn="r"/>
                      <a:r>
                        <a:rPr lang="en-US" dirty="0">
                          <a:solidFill>
                            <a:schemeClr val="accent1"/>
                          </a:solidFill>
                          <a:latin typeface="Consolas" panose="020B0609020204030204" pitchFamily="49" charset="0"/>
                        </a:rPr>
                        <a:t>7</a:t>
                      </a:r>
                    </a:p>
                  </a:txBody>
                  <a:tcPr>
                    <a:lnL w="12700" cap="flat" cmpd="sng" algn="ctr">
                      <a:solidFill>
                        <a:schemeClr val="tx1"/>
                      </a:solidFill>
                      <a:prstDash val="solid"/>
                      <a:round/>
                      <a:headEnd type="none" w="med" len="med"/>
                      <a:tailEnd type="none" w="med" len="med"/>
                    </a:lnL>
                    <a:noFill/>
                  </a:tcPr>
                </a:tc>
                <a:tc>
                  <a:txBody>
                    <a:bodyPr/>
                    <a:lstStyle/>
                    <a:p>
                      <a:r>
                        <a:rPr lang="en-US" b="0" dirty="0">
                          <a:solidFill>
                            <a:srgbClr val="0000FF"/>
                          </a:solidFill>
                          <a:effectLst/>
                          <a:latin typeface="Consolas" panose="020B0609020204030204" pitchFamily="49" charset="0"/>
                        </a:rPr>
                        <a:t>print</a:t>
                      </a:r>
                      <a:r>
                        <a:rPr lang="en-US" b="0" dirty="0">
                          <a:solidFill>
                            <a:srgbClr val="000000"/>
                          </a:solidFill>
                          <a:effectLst/>
                          <a:latin typeface="Consolas" panose="020B0609020204030204" pitchFamily="49" charset="0"/>
                        </a:rPr>
                        <a:t>(my_dictionary)</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1682055"/>
                  </a:ext>
                </a:extLst>
              </a:tr>
              <a:tr h="395879">
                <a:tc>
                  <a:txBody>
                    <a:bodyPr/>
                    <a:lstStyle/>
                    <a:p>
                      <a:pPr algn="r"/>
                      <a:r>
                        <a:rPr lang="en-US" dirty="0">
                          <a:solidFill>
                            <a:schemeClr val="accent1"/>
                          </a:solidFill>
                          <a:latin typeface="Consolas" panose="020B0609020204030204" pitchFamily="49" charset="0"/>
                        </a:rPr>
                        <a:t>8</a:t>
                      </a:r>
                    </a:p>
                  </a:txBody>
                  <a:tcPr>
                    <a:lnL w="12700" cap="flat" cmpd="sng" algn="ctr">
                      <a:solidFill>
                        <a:schemeClr val="tx1"/>
                      </a:solidFill>
                      <a:prstDash val="solid"/>
                      <a:round/>
                      <a:headEnd type="none" w="med" len="med"/>
                      <a:tailEnd type="none" w="med" len="med"/>
                    </a:lnL>
                    <a:noFill/>
                  </a:tcPr>
                </a:tc>
                <a:tc>
                  <a:txBody>
                    <a:bodyPr/>
                    <a:lstStyle/>
                    <a:p>
                      <a:r>
                        <a:rPr lang="en-US" b="0" dirty="0" err="1">
                          <a:solidFill>
                            <a:srgbClr val="000000"/>
                          </a:solidFill>
                          <a:effectLst/>
                          <a:latin typeface="Consolas" panose="020B0609020204030204" pitchFamily="49" charset="0"/>
                        </a:rPr>
                        <a:t>my_dictionary.pop</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'bunnies'</a:t>
                      </a:r>
                      <a:r>
                        <a:rPr lang="en-US" b="0" dirty="0">
                          <a:solidFill>
                            <a:srgbClr val="000000"/>
                          </a:solidFill>
                          <a:effectLst/>
                          <a:latin typeface="Consolas" panose="020B0609020204030204" pitchFamily="49" charset="0"/>
                        </a:rPr>
                        <a:t>)</a:t>
                      </a:r>
                    </a:p>
                  </a:txBody>
                  <a:tcPr>
                    <a:lnR w="12700"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2744080667"/>
                  </a:ext>
                </a:extLst>
              </a:tr>
              <a:tr h="504339">
                <a:tc>
                  <a:txBody>
                    <a:bodyPr/>
                    <a:lstStyle/>
                    <a:p>
                      <a:pPr algn="r"/>
                      <a:r>
                        <a:rPr lang="en-US" dirty="0">
                          <a:solidFill>
                            <a:schemeClr val="accent1"/>
                          </a:solidFill>
                          <a:latin typeface="Consolas" panose="020B0609020204030204" pitchFamily="49" charset="0"/>
                        </a:rPr>
                        <a:t>9</a:t>
                      </a:r>
                    </a:p>
                  </a:txBody>
                  <a:tcPr>
                    <a:lnL w="12700" cap="flat" cmpd="sng" algn="ctr">
                      <a:solidFill>
                        <a:schemeClr val="tx1"/>
                      </a:solidFill>
                      <a:prstDash val="solid"/>
                      <a:round/>
                      <a:headEnd type="none" w="med" len="med"/>
                      <a:tailEnd type="none" w="med" len="med"/>
                    </a:lnL>
                    <a:noFill/>
                  </a:tcPr>
                </a:tc>
                <a:tc>
                  <a:txBody>
                    <a:bodyPr/>
                    <a:lstStyle/>
                    <a:p>
                      <a:r>
                        <a:rPr lang="en-US" b="0" dirty="0" err="1">
                          <a:solidFill>
                            <a:srgbClr val="000000"/>
                          </a:solidFill>
                          <a:effectLst/>
                          <a:latin typeface="Consolas" panose="020B0609020204030204" pitchFamily="49" charset="0"/>
                        </a:rPr>
                        <a:t>my_dictionary.pop</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'bunnies'</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None</a:t>
                      </a:r>
                      <a:r>
                        <a:rPr lang="en-US" b="0" dirty="0">
                          <a:solidFill>
                            <a:srgbClr val="000000"/>
                          </a:solidFill>
                          <a:effectLst/>
                          <a:latin typeface="Consolas" panose="020B0609020204030204" pitchFamily="49" charset="0"/>
                        </a:rPr>
                        <a:t>)</a:t>
                      </a:r>
                    </a:p>
                  </a:txBody>
                  <a:tcPr>
                    <a:lnR w="12700"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53164213"/>
                  </a:ext>
                </a:extLst>
              </a:tr>
              <a:tr h="504339">
                <a:tc>
                  <a:txBody>
                    <a:bodyPr/>
                    <a:lstStyle/>
                    <a:p>
                      <a:pPr algn="r"/>
                      <a:endParaRPr lang="en-US" dirty="0">
                        <a:solidFill>
                          <a:schemeClr val="accent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mn-lt"/>
                        </a:rPr>
                        <a:t>In your notebook write down the difference between line 8 and line 9. </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71291147"/>
                  </a:ext>
                </a:extLst>
              </a:tr>
            </a:tbl>
          </a:graphicData>
        </a:graphic>
      </p:graphicFrame>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F6C7319-90B3-488D-B700-BA4E3F7B2060}"/>
              </a:ext>
            </a:extLst>
          </p:cNvPr>
          <p:cNvSpPr>
            <a:spLocks noGrp="1"/>
          </p:cNvSpPr>
          <p:nvPr>
            <p:ph type="title"/>
          </p:nvPr>
        </p:nvSpPr>
        <p:spPr/>
        <p:txBody>
          <a:bodyPr/>
          <a:lstStyle/>
          <a:p>
            <a:pPr algn="ctr"/>
            <a:r>
              <a:rPr lang="en-US" dirty="0"/>
              <a:t>Dictionary Review </a:t>
            </a:r>
          </a:p>
        </p:txBody>
      </p:sp>
      <p:graphicFrame>
        <p:nvGraphicFramePr>
          <p:cNvPr id="15" name="Table 14">
            <a:extLst>
              <a:ext uri="{FF2B5EF4-FFF2-40B4-BE49-F238E27FC236}">
                <a16:creationId xmlns:a16="http://schemas.microsoft.com/office/drawing/2014/main" id="{43EBDA87-678D-4DF2-B63F-B1B6F92084B3}"/>
              </a:ext>
            </a:extLst>
          </p:cNvPr>
          <p:cNvGraphicFramePr>
            <a:graphicFrameLocks noGrp="1"/>
          </p:cNvGraphicFramePr>
          <p:nvPr>
            <p:extLst>
              <p:ext uri="{D42A27DB-BD31-4B8C-83A1-F6EECF244321}">
                <p14:modId xmlns:p14="http://schemas.microsoft.com/office/powerpoint/2010/main" val="3369522027"/>
              </p:ext>
            </p:extLst>
          </p:nvPr>
        </p:nvGraphicFramePr>
        <p:xfrm>
          <a:off x="585217" y="1011198"/>
          <a:ext cx="8267927" cy="5212080"/>
        </p:xfrm>
        <a:graphic>
          <a:graphicData uri="http://schemas.openxmlformats.org/drawingml/2006/table">
            <a:tbl>
              <a:tblPr firstRow="1">
                <a:tableStyleId>{5C22544A-7EE6-4342-B048-85BDC9FD1C3A}</a:tableStyleId>
              </a:tblPr>
              <a:tblGrid>
                <a:gridCol w="443352">
                  <a:extLst>
                    <a:ext uri="{9D8B030D-6E8A-4147-A177-3AD203B41FA5}">
                      <a16:colId xmlns:a16="http://schemas.microsoft.com/office/drawing/2014/main" val="3723623614"/>
                    </a:ext>
                  </a:extLst>
                </a:gridCol>
                <a:gridCol w="7824575">
                  <a:extLst>
                    <a:ext uri="{9D8B030D-6E8A-4147-A177-3AD203B41FA5}">
                      <a16:colId xmlns:a16="http://schemas.microsoft.com/office/drawing/2014/main" val="3384170410"/>
                    </a:ext>
                  </a:extLst>
                </a:gridCol>
              </a:tblGrid>
              <a:tr h="359229">
                <a:tc>
                  <a:txBody>
                    <a:bodyPr/>
                    <a:lstStyle/>
                    <a:p>
                      <a:pPr algn="r"/>
                      <a:endParaRPr lang="en-US" dirty="0">
                        <a:solidFill>
                          <a:schemeClr val="accent1"/>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dirty="0">
                          <a:solidFill>
                            <a:schemeClr val="tx1"/>
                          </a:solidFill>
                        </a:rPr>
                        <a:t>Dictionary Review</a:t>
                      </a:r>
                      <a:endParaRPr lang="en-US" sz="24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4295484"/>
                  </a:ext>
                </a:extLst>
              </a:tr>
              <a:tr h="359229">
                <a:tc>
                  <a:txBody>
                    <a:bodyPr/>
                    <a:lstStyle/>
                    <a:p>
                      <a:pPr algn="r"/>
                      <a:r>
                        <a:rPr lang="en-US" dirty="0">
                          <a:solidFill>
                            <a:schemeClr val="accent1"/>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AAAAAA"/>
                          </a:solidFill>
                          <a:effectLst/>
                          <a:latin typeface="Consolas" panose="020B0609020204030204" pitchFamily="49" charset="0"/>
                        </a:rPr>
                        <a:t>#declaring a dictionary </a:t>
                      </a:r>
                      <a:endParaRPr lang="en-US" b="0" dirty="0">
                        <a:solidFill>
                          <a:srgbClr val="000000"/>
                        </a:solidFill>
                        <a:effectLst/>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9703027"/>
                  </a:ext>
                </a:extLst>
              </a:tr>
              <a:tr h="359229">
                <a:tc>
                  <a:txBody>
                    <a:bodyPr/>
                    <a:lstStyle/>
                    <a:p>
                      <a:pPr algn="r"/>
                      <a:r>
                        <a:rPr lang="en-US" dirty="0">
                          <a:solidFill>
                            <a:schemeClr val="accent1"/>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000000"/>
                          </a:solidFill>
                          <a:effectLst/>
                          <a:latin typeface="Consolas" panose="020B0609020204030204" pitchFamily="49" charset="0"/>
                        </a:rPr>
                        <a:t>my_dictionary =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480547"/>
                  </a:ext>
                </a:extLst>
              </a:tr>
              <a:tr h="359229">
                <a:tc>
                  <a:txBody>
                    <a:bodyPr/>
                    <a:lstStyle/>
                    <a:p>
                      <a:pPr algn="r"/>
                      <a:r>
                        <a:rPr lang="en-US" dirty="0">
                          <a:solidFill>
                            <a:schemeClr val="accent1"/>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'puppies': 'baby dogs’,  </a:t>
                      </a:r>
                      <a:endParaRPr lang="en-US" dirty="0">
                        <a:solidFill>
                          <a:srgbClr val="000000"/>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7095497"/>
                  </a:ext>
                </a:extLst>
              </a:tr>
              <a:tr h="359229">
                <a:tc>
                  <a:txBody>
                    <a:bodyPr/>
                    <a:lstStyle/>
                    <a:p>
                      <a:pPr algn="r"/>
                      <a:r>
                        <a:rPr lang="en-US" dirty="0">
                          <a:solidFill>
                            <a:schemeClr val="accent1"/>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A31515"/>
                          </a:solidFill>
                          <a:effectLst/>
                          <a:latin typeface="Consolas" panose="020B0609020204030204" pitchFamily="49" charset="0"/>
                        </a:rPr>
                        <a:t>   'kittens'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'cute animals'</a:t>
                      </a:r>
                      <a:endParaRPr lang="en-US" b="0" dirty="0">
                        <a:solidFill>
                          <a:srgbClr val="000000"/>
                        </a:solidFill>
                        <a:effectLst/>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5101198"/>
                  </a:ext>
                </a:extLst>
              </a:tr>
              <a:tr h="359229">
                <a:tc>
                  <a:txBody>
                    <a:bodyPr/>
                    <a:lstStyle/>
                    <a:p>
                      <a:pPr algn="r"/>
                      <a:r>
                        <a:rPr lang="en-US" dirty="0">
                          <a:solidFill>
                            <a:schemeClr val="accent1"/>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6339355"/>
                  </a:ext>
                </a:extLst>
              </a:tr>
              <a:tr h="359229">
                <a:tc>
                  <a:txBody>
                    <a:bodyPr/>
                    <a:lstStyle/>
                    <a:p>
                      <a:pPr algn="r"/>
                      <a:r>
                        <a:rPr lang="en-US" dirty="0">
                          <a:solidFill>
                            <a:schemeClr val="accent1"/>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AAAAAA"/>
                          </a:solidFill>
                          <a:effectLst/>
                          <a:latin typeface="Consolas" panose="020B0609020204030204" pitchFamily="49" charset="0"/>
                        </a:rPr>
                        <a:t># add to a dictionary </a:t>
                      </a:r>
                      <a:endParaRPr lang="en-US" b="0" dirty="0">
                        <a:solidFill>
                          <a:srgbClr val="000000"/>
                        </a:solidFill>
                        <a:effectLst/>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8891780"/>
                  </a:ext>
                </a:extLst>
              </a:tr>
              <a:tr h="359229">
                <a:tc>
                  <a:txBody>
                    <a:bodyPr/>
                    <a:lstStyle/>
                    <a:p>
                      <a:pPr algn="r"/>
                      <a:r>
                        <a:rPr lang="en-US" dirty="0">
                          <a:solidFill>
                            <a:schemeClr val="accent1"/>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000000"/>
                          </a:solidFill>
                          <a:effectLst/>
                          <a:latin typeface="Consolas" panose="020B0609020204030204" pitchFamily="49" charset="0"/>
                        </a:rPr>
                        <a:t>my_dictionary[</a:t>
                      </a:r>
                      <a:r>
                        <a:rPr lang="en-US" b="0" dirty="0">
                          <a:solidFill>
                            <a:srgbClr val="A31515"/>
                          </a:solidFill>
                          <a:effectLst/>
                          <a:latin typeface="Consolas" panose="020B0609020204030204" pitchFamily="49" charset="0"/>
                        </a:rPr>
                        <a:t>"chair"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'furniture piece for sitting'</a:t>
                      </a:r>
                      <a:endParaRPr lang="en-US" b="0" dirty="0">
                        <a:solidFill>
                          <a:srgbClr val="000000"/>
                        </a:solidFill>
                        <a:effectLst/>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799203"/>
                  </a:ext>
                </a:extLst>
              </a:tr>
              <a:tr h="359229">
                <a:tc>
                  <a:txBody>
                    <a:bodyPr/>
                    <a:lstStyle/>
                    <a:p>
                      <a:pPr algn="r"/>
                      <a:r>
                        <a:rPr lang="en-US" dirty="0">
                          <a:solidFill>
                            <a:schemeClr val="accent1"/>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AAAAAA"/>
                          </a:solidFill>
                          <a:effectLst/>
                          <a:latin typeface="Consolas" panose="020B0609020204030204" pitchFamily="49" charset="0"/>
                        </a:rPr>
                        <a:t>#remove from a dictionary</a:t>
                      </a:r>
                      <a:endParaRPr lang="en-US" b="0" dirty="0">
                        <a:solidFill>
                          <a:srgbClr val="000000"/>
                        </a:solidFill>
                        <a:effectLst/>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1436818"/>
                  </a:ext>
                </a:extLst>
              </a:tr>
              <a:tr h="359229">
                <a:tc>
                  <a:txBody>
                    <a:bodyPr/>
                    <a:lstStyle/>
                    <a:p>
                      <a:pPr algn="r"/>
                      <a:r>
                        <a:rPr lang="en-US" dirty="0">
                          <a:solidFill>
                            <a:schemeClr val="accent1"/>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000000"/>
                          </a:solidFill>
                          <a:effectLst/>
                          <a:latin typeface="Consolas" panose="020B0609020204030204" pitchFamily="49" charset="0"/>
                        </a:rPr>
                        <a:t>my_dictionary.pop(</a:t>
                      </a:r>
                      <a:r>
                        <a:rPr lang="en-US" b="0" dirty="0">
                          <a:solidFill>
                            <a:srgbClr val="A31515"/>
                          </a:solidFill>
                          <a:effectLst/>
                          <a:latin typeface="Consolas" panose="020B0609020204030204" pitchFamily="49" charset="0"/>
                        </a:rPr>
                        <a:t>'kittens'</a:t>
                      </a:r>
                      <a:r>
                        <a:rPr lang="en-US" b="0" dirty="0">
                          <a:solidFill>
                            <a:srgbClr val="000000"/>
                          </a:solidFill>
                          <a:effectLst/>
                          <a:latin typeface="Consolas" panose="020B06090202040302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8571629"/>
                  </a:ext>
                </a:extLst>
              </a:tr>
              <a:tr h="359229">
                <a:tc>
                  <a:txBody>
                    <a:bodyPr/>
                    <a:lstStyle/>
                    <a:p>
                      <a:pPr algn="r"/>
                      <a:r>
                        <a:rPr lang="en-US" dirty="0">
                          <a:solidFill>
                            <a:schemeClr val="accent1"/>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000000"/>
                          </a:solidFill>
                          <a:effectLst/>
                          <a:latin typeface="Consolas" panose="020B0609020204030204" pitchFamily="49" charset="0"/>
                        </a:rPr>
                        <a:t>my_dictionary.get(</a:t>
                      </a:r>
                      <a:r>
                        <a:rPr lang="en-US" b="0" dirty="0">
                          <a:solidFill>
                            <a:srgbClr val="A31515"/>
                          </a:solidFill>
                          <a:effectLst/>
                          <a:latin typeface="Consolas" panose="020B0609020204030204" pitchFamily="49" charset="0"/>
                        </a:rPr>
                        <a:t>"dog“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None</a:t>
                      </a:r>
                      <a:r>
                        <a:rPr lang="en-US" b="0" dirty="0">
                          <a:solidFill>
                            <a:srgbClr val="000000"/>
                          </a:solidFill>
                          <a:effectLst/>
                          <a:latin typeface="Consolas" panose="020B06090202040302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359791"/>
                  </a:ext>
                </a:extLst>
              </a:tr>
              <a:tr h="359229">
                <a:tc>
                  <a:txBody>
                    <a:bodyPr/>
                    <a:lstStyle/>
                    <a:p>
                      <a:pPr algn="r"/>
                      <a:r>
                        <a:rPr lang="en-US" dirty="0">
                          <a:solidFill>
                            <a:schemeClr val="accent1"/>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AAAAAA"/>
                          </a:solidFill>
                          <a:effectLst/>
                          <a:latin typeface="Consolas" panose="020B0609020204030204" pitchFamily="49" charset="0"/>
                        </a:rPr>
                        <a:t>#return values from a dictionary </a:t>
                      </a:r>
                      <a:endParaRPr lang="en-US" b="0" dirty="0">
                        <a:solidFill>
                          <a:srgbClr val="000000"/>
                        </a:solidFill>
                        <a:effectLst/>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489574"/>
                  </a:ext>
                </a:extLst>
              </a:tr>
              <a:tr h="359229">
                <a:tc>
                  <a:txBody>
                    <a:bodyPr/>
                    <a:lstStyle/>
                    <a:p>
                      <a:pPr algn="r"/>
                      <a:r>
                        <a:rPr lang="en-US" dirty="0">
                          <a:solidFill>
                            <a:schemeClr val="accent1"/>
                          </a:solidFill>
                          <a:latin typeface="Consolas" panose="020B0609020204030204" pitchFamily="49"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000000"/>
                          </a:solidFill>
                          <a:effectLst/>
                          <a:latin typeface="Consolas" panose="020B0609020204030204" pitchFamily="49" charset="0"/>
                        </a:rPr>
                        <a:t>my_dictionary[</a:t>
                      </a:r>
                      <a:r>
                        <a:rPr lang="en-US" b="0" dirty="0">
                          <a:solidFill>
                            <a:srgbClr val="A31515"/>
                          </a:solidFill>
                          <a:effectLst/>
                          <a:latin typeface="Consolas" panose="020B0609020204030204" pitchFamily="49" charset="0"/>
                        </a:rPr>
                        <a:t>"puppies"</a:t>
                      </a:r>
                      <a:r>
                        <a:rPr lang="en-US" b="0" dirty="0">
                          <a:solidFill>
                            <a:srgbClr val="000000"/>
                          </a:solidFill>
                          <a:effectLst/>
                          <a:latin typeface="Consolas" panose="020B06090202040302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7896903"/>
                  </a:ext>
                </a:extLst>
              </a:tr>
              <a:tr h="359229">
                <a:tc>
                  <a:txBody>
                    <a:bodyPr/>
                    <a:lstStyle/>
                    <a:p>
                      <a:pPr algn="r"/>
                      <a:r>
                        <a:rPr lang="en-US" dirty="0">
                          <a:solidFill>
                            <a:schemeClr val="accent1"/>
                          </a:solidFill>
                          <a:latin typeface="Consolas" panose="020B0609020204030204" pitchFamily="49" charset="0"/>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000000"/>
                          </a:solidFill>
                          <a:effectLst/>
                          <a:latin typeface="Consolas" panose="020B0609020204030204" pitchFamily="49" charset="0"/>
                        </a:rPr>
                        <a:t>my_dictionary.get(</a:t>
                      </a:r>
                      <a:r>
                        <a:rPr lang="en-US" b="0" dirty="0">
                          <a:solidFill>
                            <a:srgbClr val="A31515"/>
                          </a:solidFill>
                          <a:effectLst/>
                          <a:latin typeface="Consolas" panose="020B0609020204030204" pitchFamily="49" charset="0"/>
                        </a:rPr>
                        <a:t>"dog"</a:t>
                      </a:r>
                      <a:r>
                        <a:rPr lang="en-US" b="0" dirty="0">
                          <a:solidFill>
                            <a:srgbClr val="000000"/>
                          </a:solidFill>
                          <a:effectLst/>
                          <a:latin typeface="Consolas" panose="020B06090202040302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7384538"/>
                  </a:ext>
                </a:extLst>
              </a:tr>
            </a:tbl>
          </a:graphicData>
        </a:graphic>
      </p:graphicFrame>
    </p:spTree>
    <p:extLst>
      <p:ext uri="{BB962C8B-B14F-4D97-AF65-F5344CB8AC3E}">
        <p14:creationId xmlns:p14="http://schemas.microsoft.com/office/powerpoint/2010/main" val="1557529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C8387-64ED-42ED-B4E3-F84742C4D9A3}"/>
              </a:ext>
            </a:extLst>
          </p:cNvPr>
          <p:cNvSpPr>
            <a:spLocks noGrp="1"/>
          </p:cNvSpPr>
          <p:nvPr>
            <p:ph type="body" sz="quarter" idx="11"/>
          </p:nvPr>
        </p:nvSpPr>
        <p:spPr>
          <a:xfrm>
            <a:off x="4941888" y="585788"/>
            <a:ext cx="6667500" cy="5683249"/>
          </a:xfrm>
          <a:prstGeom prst="rect">
            <a:avLst/>
          </a:prstGeom>
        </p:spPr>
        <p:txBody>
          <a:bodyPr wrap="square" anchor="ctr">
            <a:normAutofit/>
          </a:bodyPr>
          <a:lstStyle/>
          <a:p>
            <a:pPr marL="0" indent="0">
              <a:lnSpc>
                <a:spcPct val="90000"/>
              </a:lnSpc>
              <a:buNone/>
            </a:pPr>
            <a:r>
              <a:rPr lang="en-US" sz="2200"/>
              <a:t>In this lab we will implement a word frequency algorithm. It will tell you how many of each word you had in an essay.</a:t>
            </a:r>
          </a:p>
          <a:p>
            <a:pPr marL="514350" indent="-514350">
              <a:lnSpc>
                <a:spcPct val="90000"/>
              </a:lnSpc>
              <a:buFont typeface="+mj-lt"/>
              <a:buAutoNum type="arabicPeriod"/>
            </a:pPr>
            <a:r>
              <a:rPr lang="en-US" sz="2200"/>
              <a:t>At the top of the document save a variable with a long paragraph. In order to turn this paragraph into a list of lower case words we will use the split(" "), replace(), and lower() functions. There is code in the lab that will do this for you. </a:t>
            </a:r>
          </a:p>
          <a:p>
            <a:pPr marL="514350" indent="-514350">
              <a:lnSpc>
                <a:spcPct val="90000"/>
              </a:lnSpc>
              <a:buFont typeface="+mj-lt"/>
              <a:buAutoNum type="arabicPeriod"/>
            </a:pPr>
            <a:r>
              <a:rPr lang="en-US" sz="2200"/>
              <a:t>For each word in the document, count the number of times it occurs. </a:t>
            </a:r>
          </a:p>
          <a:p>
            <a:pPr marL="514350" indent="-514350">
              <a:lnSpc>
                <a:spcPct val="90000"/>
              </a:lnSpc>
              <a:buFont typeface="+mj-lt"/>
              <a:buAutoNum type="arabicPeriod"/>
            </a:pPr>
            <a:r>
              <a:rPr lang="en-US" sz="2200"/>
              <a:t>The program will first create a dictionary with the words as keys and the number of times they occur as values. </a:t>
            </a:r>
          </a:p>
          <a:p>
            <a:pPr marL="514350" indent="-514350">
              <a:lnSpc>
                <a:spcPct val="90000"/>
              </a:lnSpc>
              <a:buFont typeface="+mj-lt"/>
              <a:buAutoNum type="arabicPeriod"/>
            </a:pPr>
            <a:r>
              <a:rPr lang="en-US" sz="2200"/>
              <a:t>Then it will prompt the user to enter a worked they are curious about. If the word was in the paragraph it will print the number of times it occurred.</a:t>
            </a:r>
          </a:p>
        </p:txBody>
      </p:sp>
      <p:sp>
        <p:nvSpPr>
          <p:cNvPr id="2" name="Title 1">
            <a:extLst>
              <a:ext uri="{FF2B5EF4-FFF2-40B4-BE49-F238E27FC236}">
                <a16:creationId xmlns:a16="http://schemas.microsoft.com/office/drawing/2014/main" id="{CBB3F91D-A9EC-4F92-9AE9-6782E97968A5}"/>
              </a:ext>
            </a:extLst>
          </p:cNvPr>
          <p:cNvSpPr>
            <a:spLocks noGrp="1"/>
          </p:cNvSpPr>
          <p:nvPr>
            <p:ph type="title"/>
          </p:nvPr>
        </p:nvSpPr>
        <p:spPr>
          <a:xfrm>
            <a:off x="588263" y="585788"/>
            <a:ext cx="3182027" cy="5683250"/>
          </a:xfrm>
          <a:prstGeom prst="rect">
            <a:avLst/>
          </a:prstGeom>
        </p:spPr>
        <p:txBody>
          <a:bodyPr wrap="square" anchor="ctr">
            <a:normAutofit/>
          </a:bodyPr>
          <a:lstStyle/>
          <a:p>
            <a:r>
              <a:rPr lang="en-US" dirty="0"/>
              <a:t>Lab 6.02</a:t>
            </a:r>
            <a:endParaRPr lang="en-US"/>
          </a:p>
        </p:txBody>
      </p:sp>
    </p:spTree>
    <p:extLst>
      <p:ext uri="{BB962C8B-B14F-4D97-AF65-F5344CB8AC3E}">
        <p14:creationId xmlns:p14="http://schemas.microsoft.com/office/powerpoint/2010/main" val="7154799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5216" y="3035808"/>
            <a:ext cx="9144000" cy="498598"/>
          </a:xfrm>
          <a:prstGeom prst="rect">
            <a:avLst/>
          </a:prstGeom>
          <a:noFill/>
        </p:spPr>
        <p:txBody>
          <a:bodyPr wrap="square" anchor="b">
            <a:normAutofit/>
          </a:bodyPr>
          <a:lstStyle/>
          <a:p>
            <a:r>
              <a:rPr lang="en-US" dirty="0">
                <a:effectLst/>
              </a:rPr>
              <a:t>Debrief – Dictionary Methods </a:t>
            </a:r>
          </a:p>
        </p:txBody>
      </p:sp>
      <p:pic>
        <p:nvPicPr>
          <p:cNvPr id="4" name="Graphic 3" descr="Playbook">
            <a:extLst>
              <a:ext uri="{FF2B5EF4-FFF2-40B4-BE49-F238E27FC236}">
                <a16:creationId xmlns:a16="http://schemas.microsoft.com/office/drawing/2014/main" id="{1094A395-C199-436F-A7B5-8FB10C6A05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9776" y="2827907"/>
            <a:ext cx="914400" cy="914400"/>
          </a:xfrm>
          <a:prstGeom prst="rect">
            <a:avLst/>
          </a:prstGeom>
        </p:spPr>
      </p:pic>
    </p:spTree>
    <p:extLst>
      <p:ext uri="{BB962C8B-B14F-4D97-AF65-F5344CB8AC3E}">
        <p14:creationId xmlns:p14="http://schemas.microsoft.com/office/powerpoint/2010/main" val="404947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E18CA7-44CF-4043-90B8-F6B845B2C02A}">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ede4c79-bc9c-4fdf-9f95-32ff416e077f"/>
    <ds:schemaRef ds:uri="http://purl.org/dc/terms/"/>
    <ds:schemaRef ds:uri="e6fa56e8-bdb9-4d95-8d0f-ea72d8c26dbd"/>
    <ds:schemaRef ds:uri="http://www.w3.org/XML/1998/namespace"/>
    <ds:schemaRef ds:uri="http://purl.org/dc/dcmitype/"/>
  </ds:schemaRefs>
</ds:datastoreItem>
</file>

<file path=customXml/itemProps3.xml><?xml version="1.0" encoding="utf-8"?>
<ds:datastoreItem xmlns:ds="http://schemas.openxmlformats.org/officeDocument/2006/customXml" ds:itemID="{CEF057F0-F3AC-44DD-B0A2-0A3F6C35E0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801</Words>
  <Application>Microsoft Office PowerPoint</Application>
  <PresentationFormat>Widescreen</PresentationFormat>
  <Paragraphs>120</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6.02 Dictionary Methods </vt:lpstr>
      <vt:lpstr>Intro to Dictionaries</vt:lpstr>
      <vt:lpstr>Today’s Plan</vt:lpstr>
      <vt:lpstr>6.02 – Do Now</vt:lpstr>
      <vt:lpstr>Dictionary Review </vt:lpstr>
      <vt:lpstr>Lab 6.02</vt:lpstr>
      <vt:lpstr>Debrief – Dictionary Methods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2019-12-31T04:25:20Z</dcterms:created>
  <dcterms:modified xsi:type="dcterms:W3CDTF">2020-01-07T02:06:03Z</dcterms:modified>
</cp:coreProperties>
</file>