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1"/>
  </p:notesMasterIdLst>
  <p:sldIdLst>
    <p:sldId id="1661" r:id="rId6"/>
    <p:sldId id="256" r:id="rId7"/>
    <p:sldId id="258" r:id="rId8"/>
    <p:sldId id="259" r:id="rId9"/>
    <p:sldId id="1670" r:id="rId10"/>
    <p:sldId id="1681" r:id="rId11"/>
    <p:sldId id="1682" r:id="rId12"/>
    <p:sldId id="1683" r:id="rId13"/>
    <p:sldId id="1684" r:id="rId14"/>
    <p:sldId id="1685" r:id="rId15"/>
    <p:sldId id="1686" r:id="rId16"/>
    <p:sldId id="1687" r:id="rId17"/>
    <p:sldId id="1688" r:id="rId18"/>
    <p:sldId id="1689" r:id="rId19"/>
    <p:sldId id="1678"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93655-4077-416C-B81B-1C97A2DFB7E9}" v="999" dt="2019-12-07T18:44:3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12/12/2019 11:27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Feel free to edit this slide based on the guidance from the curriculum map and the goals for this course.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2008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edit this slide based on the guidance from the curriculum map and the goals for this course.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12502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12/12/2019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12/12/2019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repl.it/" TargetMode="External"/><Relationship Id="rId2" Type="http://schemas.openxmlformats.org/officeDocument/2006/relationships/image" Target="../media/image24.jpe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1.01 Setup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34946-F161-4351-82BC-373FD1DDF854}"/>
              </a:ext>
            </a:extLst>
          </p:cNvPr>
          <p:cNvSpPr>
            <a:spLocks noGrp="1"/>
          </p:cNvSpPr>
          <p:nvPr>
            <p:ph type="title"/>
          </p:nvPr>
        </p:nvSpPr>
        <p:spPr/>
        <p:txBody>
          <a:bodyPr/>
          <a:lstStyle/>
          <a:p>
            <a:r>
              <a:rPr lang="en-US" dirty="0"/>
              <a:t>Repl.it</a:t>
            </a:r>
          </a:p>
        </p:txBody>
      </p:sp>
      <p:pic>
        <p:nvPicPr>
          <p:cNvPr id="4100" name="Picture 4" descr="Repl,it Logo">
            <a:extLst>
              <a:ext uri="{FF2B5EF4-FFF2-40B4-BE49-F238E27FC236}">
                <a16:creationId xmlns:a16="http://schemas.microsoft.com/office/drawing/2014/main" id="{7AF68799-D6E6-4249-882F-AA18C2EF3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844" y="153421"/>
            <a:ext cx="2404180" cy="113615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3B1962E-829D-4FEA-9F52-9F1394635B2D}"/>
              </a:ext>
            </a:extLst>
          </p:cNvPr>
          <p:cNvSpPr>
            <a:spLocks noGrp="1"/>
          </p:cNvSpPr>
          <p:nvPr>
            <p:ph sz="quarter" idx="10"/>
          </p:nvPr>
        </p:nvSpPr>
        <p:spPr>
          <a:xfrm>
            <a:off x="584200" y="1435100"/>
            <a:ext cx="11018838" cy="1255728"/>
          </a:xfrm>
        </p:spPr>
        <p:txBody>
          <a:bodyPr/>
          <a:lstStyle/>
          <a:p>
            <a:r>
              <a:rPr lang="en-US" sz="2400" dirty="0"/>
              <a:t>IDE - Integrated Development Environment</a:t>
            </a:r>
          </a:p>
          <a:p>
            <a:r>
              <a:rPr lang="en-US" sz="2400" dirty="0">
                <a:hlinkClick r:id="rId3"/>
              </a:rPr>
              <a:t>http://repl.it/</a:t>
            </a:r>
            <a:r>
              <a:rPr lang="en-US" sz="2400" dirty="0"/>
              <a:t> (Read, Evaluate, Print, Loop)</a:t>
            </a:r>
          </a:p>
          <a:p>
            <a:r>
              <a:rPr lang="en-US" sz="2400" dirty="0"/>
              <a:t>An IDE is an application that allows you to create, edit, save, and run programs.</a:t>
            </a:r>
          </a:p>
        </p:txBody>
      </p:sp>
      <p:pic>
        <p:nvPicPr>
          <p:cNvPr id="4098" name="Picture 2" descr="Picture of Repl.it interface with the following code displayed - print(&quot;Hello, world!&quot;)">
            <a:extLst>
              <a:ext uri="{FF2B5EF4-FFF2-40B4-BE49-F238E27FC236}">
                <a16:creationId xmlns:a16="http://schemas.microsoft.com/office/drawing/2014/main" id="{4679236D-B007-4D66-A654-2899E730A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 y="3009900"/>
            <a:ext cx="12192000"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29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5C7E-8739-4002-BCDC-8DCEC0B7194B}"/>
              </a:ext>
            </a:extLst>
          </p:cNvPr>
          <p:cNvSpPr>
            <a:spLocks noGrp="1"/>
          </p:cNvSpPr>
          <p:nvPr>
            <p:ph type="title"/>
          </p:nvPr>
        </p:nvSpPr>
        <p:spPr/>
        <p:txBody>
          <a:bodyPr/>
          <a:lstStyle/>
          <a:p>
            <a:r>
              <a:rPr lang="en-US" dirty="0"/>
              <a:t>Repl.it Interface</a:t>
            </a:r>
          </a:p>
        </p:txBody>
      </p:sp>
      <p:pic>
        <p:nvPicPr>
          <p:cNvPr id="5122" name="Picture 2" descr="Large image of the Repl.it interface">
            <a:extLst>
              <a:ext uri="{FF2B5EF4-FFF2-40B4-BE49-F238E27FC236}">
                <a16:creationId xmlns:a16="http://schemas.microsoft.com/office/drawing/2014/main" id="{5DD9767F-9E3B-4093-9AF6-445455219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158" y="1793777"/>
            <a:ext cx="8592020" cy="46070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FA377E-8393-4F2A-B219-2C08549C4EF5}"/>
              </a:ext>
            </a:extLst>
          </p:cNvPr>
          <p:cNvSpPr txBox="1"/>
          <p:nvPr/>
        </p:nvSpPr>
        <p:spPr>
          <a:xfrm>
            <a:off x="135467" y="2088444"/>
            <a:ext cx="1185333"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Code</a:t>
            </a:r>
          </a:p>
        </p:txBody>
      </p:sp>
      <p:cxnSp>
        <p:nvCxnSpPr>
          <p:cNvPr id="11" name="Straight Arrow Connector 10" descr="Arrow pointing from the word Code to the left side of the image indicating where the user would enter their code in Repl.it">
            <a:extLst>
              <a:ext uri="{FF2B5EF4-FFF2-40B4-BE49-F238E27FC236}">
                <a16:creationId xmlns:a16="http://schemas.microsoft.com/office/drawing/2014/main" id="{7241A9F5-B95A-427C-94E5-6C84FEF41F55}"/>
              </a:ext>
            </a:extLst>
          </p:cNvPr>
          <p:cNvCxnSpPr>
            <a:cxnSpLocks/>
          </p:cNvCxnSpPr>
          <p:nvPr/>
        </p:nvCxnSpPr>
        <p:spPr>
          <a:xfrm flipH="1" flipV="1">
            <a:off x="9189156" y="3251200"/>
            <a:ext cx="1840088" cy="846088"/>
          </a:xfrm>
          <a:prstGeom prst="straightConnector1">
            <a:avLst/>
          </a:prstGeom>
          <a:ln w="76200">
            <a:headEnd type="none" w="lg" len="med"/>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F4BEAFA-DF2C-4B80-B51C-C07A16EC6CFA}"/>
              </a:ext>
            </a:extLst>
          </p:cNvPr>
          <p:cNvSpPr txBox="1"/>
          <p:nvPr/>
        </p:nvSpPr>
        <p:spPr>
          <a:xfrm>
            <a:off x="10737539" y="4312356"/>
            <a:ext cx="1185333"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Output or result</a:t>
            </a:r>
          </a:p>
        </p:txBody>
      </p:sp>
      <p:cxnSp>
        <p:nvCxnSpPr>
          <p:cNvPr id="14" name="Straight Arrow Connector 13" descr="Arrow pointing form the words Output or result to the right side of the screen indicating where the out put of your executed code will display.&#10;">
            <a:extLst>
              <a:ext uri="{FF2B5EF4-FFF2-40B4-BE49-F238E27FC236}">
                <a16:creationId xmlns:a16="http://schemas.microsoft.com/office/drawing/2014/main" id="{E38AE5AB-218D-49B0-8A89-08D3CC3209B9}"/>
              </a:ext>
            </a:extLst>
          </p:cNvPr>
          <p:cNvCxnSpPr>
            <a:cxnSpLocks/>
          </p:cNvCxnSpPr>
          <p:nvPr/>
        </p:nvCxnSpPr>
        <p:spPr>
          <a:xfrm>
            <a:off x="588263" y="2595416"/>
            <a:ext cx="1590493" cy="655784"/>
          </a:xfrm>
          <a:prstGeom prst="straightConnector1">
            <a:avLst/>
          </a:prstGeom>
          <a:ln w="76200">
            <a:headEnd type="none" w="lg" len="med"/>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8382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BA5E-F418-4547-9D3F-7FF35437758A}"/>
              </a:ext>
            </a:extLst>
          </p:cNvPr>
          <p:cNvSpPr>
            <a:spLocks noGrp="1"/>
          </p:cNvSpPr>
          <p:nvPr>
            <p:ph type="title"/>
          </p:nvPr>
        </p:nvSpPr>
        <p:spPr/>
        <p:txBody>
          <a:bodyPr/>
          <a:lstStyle/>
          <a:p>
            <a:r>
              <a:rPr lang="en-US" dirty="0"/>
              <a:t>Repl.it Features</a:t>
            </a:r>
          </a:p>
        </p:txBody>
      </p:sp>
      <p:sp>
        <p:nvSpPr>
          <p:cNvPr id="3" name="Content Placeholder 2">
            <a:extLst>
              <a:ext uri="{FF2B5EF4-FFF2-40B4-BE49-F238E27FC236}">
                <a16:creationId xmlns:a16="http://schemas.microsoft.com/office/drawing/2014/main" id="{9B842A5A-01C5-4E7E-BA83-961323BCA754}"/>
              </a:ext>
            </a:extLst>
          </p:cNvPr>
          <p:cNvSpPr>
            <a:spLocks noGrp="1"/>
          </p:cNvSpPr>
          <p:nvPr>
            <p:ph sz="quarter" idx="10"/>
          </p:nvPr>
        </p:nvSpPr>
        <p:spPr>
          <a:xfrm>
            <a:off x="584200" y="1435100"/>
            <a:ext cx="11018838" cy="3016210"/>
          </a:xfrm>
        </p:spPr>
        <p:txBody>
          <a:bodyPr/>
          <a:lstStyle/>
          <a:p>
            <a:r>
              <a:rPr lang="en-US" dirty="0"/>
              <a:t>Interactive Console</a:t>
            </a:r>
          </a:p>
          <a:p>
            <a:r>
              <a:rPr lang="en-US" dirty="0"/>
              <a:t>Multi-file projects</a:t>
            </a:r>
          </a:p>
          <a:p>
            <a:r>
              <a:rPr lang="en-US" dirty="0"/>
              <a:t>Useful for data files</a:t>
            </a:r>
          </a:p>
          <a:p>
            <a:r>
              <a:rPr lang="en-US" dirty="0"/>
              <a:t>Syntax color-coding</a:t>
            </a:r>
          </a:p>
          <a:p>
            <a:r>
              <a:rPr lang="en-US" dirty="0"/>
              <a:t>All files publicly readable</a:t>
            </a:r>
          </a:p>
          <a:p>
            <a:endParaRPr lang="en-US" dirty="0"/>
          </a:p>
        </p:txBody>
      </p:sp>
    </p:spTree>
    <p:extLst>
      <p:ext uri="{BB962C8B-B14F-4D97-AF65-F5344CB8AC3E}">
        <p14:creationId xmlns:p14="http://schemas.microsoft.com/office/powerpoint/2010/main" val="7772129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16D6-7B9E-4005-921F-83BA68536B2B}"/>
              </a:ext>
            </a:extLst>
          </p:cNvPr>
          <p:cNvSpPr>
            <a:spLocks noGrp="1"/>
          </p:cNvSpPr>
          <p:nvPr>
            <p:ph type="title"/>
          </p:nvPr>
        </p:nvSpPr>
        <p:spPr/>
        <p:txBody>
          <a:bodyPr/>
          <a:lstStyle/>
          <a:p>
            <a:r>
              <a:rPr lang="en-US" dirty="0"/>
              <a:t>Setup Repl.it</a:t>
            </a:r>
          </a:p>
        </p:txBody>
      </p:sp>
      <p:sp>
        <p:nvSpPr>
          <p:cNvPr id="3" name="Content Placeholder 2">
            <a:extLst>
              <a:ext uri="{FF2B5EF4-FFF2-40B4-BE49-F238E27FC236}">
                <a16:creationId xmlns:a16="http://schemas.microsoft.com/office/drawing/2014/main" id="{C5717F1F-CB54-4C2F-B609-CC05AEB0C3CE}"/>
              </a:ext>
            </a:extLst>
          </p:cNvPr>
          <p:cNvSpPr>
            <a:spLocks noGrp="1"/>
          </p:cNvSpPr>
          <p:nvPr>
            <p:ph sz="quarter" idx="10"/>
          </p:nvPr>
        </p:nvSpPr>
        <p:spPr>
          <a:xfrm>
            <a:off x="584200" y="1435100"/>
            <a:ext cx="11018838" cy="430887"/>
          </a:xfrm>
        </p:spPr>
        <p:txBody>
          <a:bodyPr/>
          <a:lstStyle/>
          <a:p>
            <a:pPr fontAlgn="base"/>
            <a:r>
              <a:rPr lang="en-US" dirty="0"/>
              <a:t>Follow along in the Repl.it Setup Guide to make your account.</a:t>
            </a:r>
          </a:p>
        </p:txBody>
      </p:sp>
    </p:spTree>
    <p:extLst>
      <p:ext uri="{BB962C8B-B14F-4D97-AF65-F5344CB8AC3E}">
        <p14:creationId xmlns:p14="http://schemas.microsoft.com/office/powerpoint/2010/main" val="31057187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713CD510-1542-451C-9488-9E399C38194D}"/>
              </a:ext>
            </a:extLst>
          </p:cNvPr>
          <p:cNvSpPr>
            <a:spLocks noGrp="1"/>
          </p:cNvSpPr>
          <p:nvPr>
            <p:ph sz="quarter" idx="10"/>
          </p:nvPr>
        </p:nvSpPr>
        <p:spPr>
          <a:xfrm>
            <a:off x="584200" y="1435100"/>
            <a:ext cx="11018838" cy="2499146"/>
          </a:xfrm>
        </p:spPr>
        <p:txBody>
          <a:bodyPr/>
          <a:lstStyle/>
          <a:p>
            <a:pPr marL="0" indent="0">
              <a:buNone/>
            </a:pPr>
            <a:r>
              <a:rPr lang="en-US" dirty="0"/>
              <a:t>Write the following program to print “Hello World”</a:t>
            </a:r>
          </a:p>
          <a:p>
            <a:pPr fontAlgn="base"/>
            <a:r>
              <a:rPr lang="en-US" dirty="0"/>
              <a:t>Quotation marks matter.</a:t>
            </a:r>
          </a:p>
          <a:p>
            <a:pPr fontAlgn="base"/>
            <a:r>
              <a:rPr lang="en-US" dirty="0"/>
              <a:t>Parentheses matter.</a:t>
            </a:r>
          </a:p>
          <a:p>
            <a:pPr fontAlgn="base"/>
            <a:r>
              <a:rPr lang="en-US" dirty="0"/>
              <a:t>Text coloring happens automatically.</a:t>
            </a:r>
          </a:p>
          <a:p>
            <a:pPr marL="0" indent="0">
              <a:buNone/>
            </a:pPr>
            <a:endParaRPr lang="en-US" dirty="0"/>
          </a:p>
        </p:txBody>
      </p:sp>
      <p:pic>
        <p:nvPicPr>
          <p:cNvPr id="6146" name="Picture 2" descr="Picture of the Repl.it Interface with the following code: print(&quot;Hello, World!&quot;)&#10;">
            <a:extLst>
              <a:ext uri="{FF2B5EF4-FFF2-40B4-BE49-F238E27FC236}">
                <a16:creationId xmlns:a16="http://schemas.microsoft.com/office/drawing/2014/main" id="{94EDF6FD-6467-4C1D-89CE-C86BD37C0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 y="3525837"/>
            <a:ext cx="12192000"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6866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Setup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IDE and Python</a:t>
            </a:r>
          </a:p>
          <a:p>
            <a:pPr marL="342900" indent="-342900">
              <a:buFont typeface="Arial" panose="020B0604020202020204" pitchFamily="34" charset="0"/>
              <a:buChar char="•"/>
            </a:pPr>
            <a:r>
              <a:rPr lang="en-US" dirty="0"/>
              <a:t>Identify the key concepts that will be covered in the course</a:t>
            </a:r>
          </a:p>
          <a:p>
            <a:pPr marL="342900" indent="-342900">
              <a:buFont typeface="Arial" panose="020B0604020202020204" pitchFamily="34" charset="0"/>
              <a:buChar char="•"/>
            </a:pPr>
            <a:r>
              <a:rPr lang="en-US" dirty="0"/>
              <a:t>Set up and log into an account for the course's online IDE</a:t>
            </a:r>
          </a:p>
          <a:p>
            <a:pPr marL="342900" indent="-342900">
              <a:buFont typeface="Arial" panose="020B0604020202020204" pitchFamily="34" charset="0"/>
              <a:buChar char="•"/>
            </a:pPr>
            <a:r>
              <a:rPr lang="en-US" dirty="0"/>
              <a:t>Save and turn in a file via the online IDE</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Syllabus</a:t>
            </a:r>
          </a:p>
          <a:p>
            <a:r>
              <a:rPr lang="en-US" dirty="0"/>
              <a:t>Python/IDE Intro</a:t>
            </a:r>
          </a:p>
          <a:p>
            <a:r>
              <a:rPr lang="en-US" dirty="0"/>
              <a:t>Students Create Accounts &amp; Submit Work</a:t>
            </a:r>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Read Through the Setup Handout</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F42C2763-9D66-42CF-A524-37B57727F695}"/>
              </a:ext>
            </a:extLst>
          </p:cNvPr>
          <p:cNvSpPr>
            <a:spLocks noGrp="1"/>
          </p:cNvSpPr>
          <p:nvPr>
            <p:ph sz="quarter" idx="10"/>
          </p:nvPr>
        </p:nvSpPr>
        <p:spPr>
          <a:xfrm>
            <a:off x="584200" y="1435100"/>
            <a:ext cx="11018838" cy="2486835"/>
          </a:xfrm>
        </p:spPr>
        <p:txBody>
          <a:bodyPr/>
          <a:lstStyle/>
          <a:p>
            <a:r>
              <a:rPr lang="en-US" dirty="0"/>
              <a:t>Goals for this course</a:t>
            </a:r>
          </a:p>
          <a:p>
            <a:pPr lvl="1"/>
            <a:r>
              <a:rPr lang="en-US" dirty="0"/>
              <a:t>Create functioning Python programs, </a:t>
            </a:r>
          </a:p>
          <a:p>
            <a:pPr lvl="1"/>
            <a:r>
              <a:rPr lang="en-US" dirty="0"/>
              <a:t>Learn to use basic data types</a:t>
            </a:r>
          </a:p>
          <a:p>
            <a:pPr lvl="1"/>
            <a:r>
              <a:rPr lang="en-US" dirty="0"/>
              <a:t>Earn to use a text-based language.</a:t>
            </a:r>
          </a:p>
          <a:p>
            <a:r>
              <a:rPr lang="en-US" dirty="0"/>
              <a:t>Present demo of a program written in Python to hook students and to give them an idea of what they will be working with.</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9512-E962-4677-863F-5552476C5AE1}"/>
              </a:ext>
            </a:extLst>
          </p:cNvPr>
          <p:cNvSpPr>
            <a:spLocks noGrp="1"/>
          </p:cNvSpPr>
          <p:nvPr>
            <p:ph type="title"/>
          </p:nvPr>
        </p:nvSpPr>
        <p:spPr/>
        <p:txBody>
          <a:bodyPr/>
          <a:lstStyle/>
          <a:p>
            <a:r>
              <a:rPr lang="en-US" dirty="0"/>
              <a:t>Overview of this course</a:t>
            </a:r>
          </a:p>
        </p:txBody>
      </p:sp>
      <p:sp>
        <p:nvSpPr>
          <p:cNvPr id="3" name="Content Placeholder 2">
            <a:extLst>
              <a:ext uri="{FF2B5EF4-FFF2-40B4-BE49-F238E27FC236}">
                <a16:creationId xmlns:a16="http://schemas.microsoft.com/office/drawing/2014/main" id="{7A2E9C2F-508B-4B42-83A0-EE71D08F7B6B}"/>
              </a:ext>
            </a:extLst>
          </p:cNvPr>
          <p:cNvSpPr>
            <a:spLocks noGrp="1"/>
          </p:cNvSpPr>
          <p:nvPr>
            <p:ph sz="quarter" idx="10"/>
          </p:nvPr>
        </p:nvSpPr>
        <p:spPr>
          <a:xfrm>
            <a:off x="584200" y="1435100"/>
            <a:ext cx="11018838" cy="3902607"/>
          </a:xfrm>
        </p:spPr>
        <p:txBody>
          <a:bodyPr/>
          <a:lstStyle/>
          <a:p>
            <a:pPr fontAlgn="base"/>
            <a:r>
              <a:rPr lang="en-US" dirty="0"/>
              <a:t>The major topics covered in this course are as follows:</a:t>
            </a:r>
          </a:p>
          <a:p>
            <a:pPr lvl="1" fontAlgn="base"/>
            <a:r>
              <a:rPr lang="en-US" dirty="0"/>
              <a:t>Variables</a:t>
            </a:r>
          </a:p>
          <a:p>
            <a:pPr lvl="1" fontAlgn="base"/>
            <a:r>
              <a:rPr lang="en-US" dirty="0"/>
              <a:t>Conditionals</a:t>
            </a:r>
          </a:p>
          <a:p>
            <a:pPr lvl="1" fontAlgn="base"/>
            <a:r>
              <a:rPr lang="en-US" dirty="0"/>
              <a:t>Loops</a:t>
            </a:r>
          </a:p>
          <a:p>
            <a:pPr lvl="1" fontAlgn="base"/>
            <a:r>
              <a:rPr lang="en-US" dirty="0"/>
              <a:t>Functions (user-defined and built-in)</a:t>
            </a:r>
          </a:p>
          <a:p>
            <a:pPr lvl="1" fontAlgn="base"/>
            <a:r>
              <a:rPr lang="en-US" dirty="0"/>
              <a:t>Lists</a:t>
            </a:r>
          </a:p>
          <a:p>
            <a:pPr lvl="1" fontAlgn="base"/>
            <a:r>
              <a:rPr lang="en-US" dirty="0"/>
              <a:t>Classes and Objects</a:t>
            </a:r>
          </a:p>
          <a:p>
            <a:pPr lvl="1" fontAlgn="base"/>
            <a:r>
              <a:rPr lang="en-US" dirty="0"/>
              <a:t>Dictionaries</a:t>
            </a:r>
          </a:p>
          <a:p>
            <a:pPr lvl="1" fontAlgn="base"/>
            <a:r>
              <a:rPr lang="en-US" dirty="0"/>
              <a:t>Music Programming</a:t>
            </a:r>
          </a:p>
          <a:p>
            <a:endParaRPr lang="en-US" dirty="0"/>
          </a:p>
        </p:txBody>
      </p:sp>
    </p:spTree>
    <p:extLst>
      <p:ext uri="{BB962C8B-B14F-4D97-AF65-F5344CB8AC3E}">
        <p14:creationId xmlns:p14="http://schemas.microsoft.com/office/powerpoint/2010/main" val="36875638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EC17-088E-40E0-BFBE-89BEF8D730CB}"/>
              </a:ext>
            </a:extLst>
          </p:cNvPr>
          <p:cNvSpPr>
            <a:spLocks noGrp="1"/>
          </p:cNvSpPr>
          <p:nvPr>
            <p:ph type="title"/>
          </p:nvPr>
        </p:nvSpPr>
        <p:spPr/>
        <p:txBody>
          <a:bodyPr/>
          <a:lstStyle/>
          <a:p>
            <a:r>
              <a:rPr lang="en-US" dirty="0"/>
              <a:t>Lab Projects</a:t>
            </a:r>
          </a:p>
        </p:txBody>
      </p:sp>
      <p:sp>
        <p:nvSpPr>
          <p:cNvPr id="3" name="Content Placeholder 2">
            <a:extLst>
              <a:ext uri="{FF2B5EF4-FFF2-40B4-BE49-F238E27FC236}">
                <a16:creationId xmlns:a16="http://schemas.microsoft.com/office/drawing/2014/main" id="{934E8D55-9764-4B61-A1DE-0385F9863DE2}"/>
              </a:ext>
            </a:extLst>
          </p:cNvPr>
          <p:cNvSpPr>
            <a:spLocks noGrp="1"/>
          </p:cNvSpPr>
          <p:nvPr>
            <p:ph sz="quarter" idx="10"/>
          </p:nvPr>
        </p:nvSpPr>
        <p:spPr>
          <a:xfrm>
            <a:off x="584200" y="1435100"/>
            <a:ext cx="11018838" cy="5207579"/>
          </a:xfrm>
        </p:spPr>
        <p:txBody>
          <a:bodyPr/>
          <a:lstStyle/>
          <a:p>
            <a:pPr fontAlgn="base"/>
            <a:r>
              <a:rPr lang="en-US" sz="3600" dirty="0"/>
              <a:t>Unit 1: </a:t>
            </a:r>
            <a:r>
              <a:rPr lang="en-US" sz="3600" dirty="0" err="1"/>
              <a:t>MadLibs</a:t>
            </a:r>
            <a:endParaRPr lang="en-US" sz="3600" dirty="0"/>
          </a:p>
          <a:p>
            <a:pPr fontAlgn="base"/>
            <a:r>
              <a:rPr lang="en-US" sz="3600" dirty="0"/>
              <a:t>Unit 2: Text Adventure Game</a:t>
            </a:r>
          </a:p>
          <a:p>
            <a:pPr fontAlgn="base"/>
            <a:r>
              <a:rPr lang="en-US" sz="3600" dirty="0"/>
              <a:t>Unit 3: Oregon Trail Game</a:t>
            </a:r>
          </a:p>
          <a:p>
            <a:pPr fontAlgn="base"/>
            <a:r>
              <a:rPr lang="en-US" sz="3600" dirty="0"/>
              <a:t>Unit 4: Tic-Tac-Toe (2 Human Players)</a:t>
            </a:r>
          </a:p>
          <a:p>
            <a:pPr fontAlgn="base"/>
            <a:r>
              <a:rPr lang="en-US" sz="3600" dirty="0"/>
              <a:t>Unit 5: Music Programming in Earsketch</a:t>
            </a:r>
          </a:p>
          <a:p>
            <a:pPr fontAlgn="base"/>
            <a:r>
              <a:rPr lang="en-US" sz="3600" dirty="0"/>
              <a:t>Unit 6: Guess Who? Game</a:t>
            </a:r>
          </a:p>
          <a:p>
            <a:pPr fontAlgn="base"/>
            <a:r>
              <a:rPr lang="en-US" sz="3600" dirty="0"/>
              <a:t>Unit 7: Pokémon</a:t>
            </a:r>
          </a:p>
          <a:p>
            <a:pPr fontAlgn="base"/>
            <a:r>
              <a:rPr lang="en-US" sz="3600" dirty="0"/>
              <a:t>Unit 8: Final Project - Student Imagined</a:t>
            </a:r>
          </a:p>
        </p:txBody>
      </p:sp>
    </p:spTree>
    <p:extLst>
      <p:ext uri="{BB962C8B-B14F-4D97-AF65-F5344CB8AC3E}">
        <p14:creationId xmlns:p14="http://schemas.microsoft.com/office/powerpoint/2010/main" val="250877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D6CA-0CAE-47ED-BDE0-8B6811D4D829}"/>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9A9D9486-3ABB-4349-9495-6BE7FCE225DE}"/>
              </a:ext>
            </a:extLst>
          </p:cNvPr>
          <p:cNvSpPr>
            <a:spLocks noGrp="1"/>
          </p:cNvSpPr>
          <p:nvPr>
            <p:ph sz="quarter" idx="10"/>
          </p:nvPr>
        </p:nvSpPr>
        <p:spPr>
          <a:xfrm>
            <a:off x="584200" y="1435100"/>
            <a:ext cx="11018838" cy="2326791"/>
          </a:xfrm>
        </p:spPr>
        <p:txBody>
          <a:bodyPr/>
          <a:lstStyle/>
          <a:p>
            <a:pPr marL="0" indent="0" fontAlgn="base">
              <a:buNone/>
            </a:pPr>
            <a:r>
              <a:rPr lang="en-US" dirty="0"/>
              <a:t>All of you will be expected to keep a notebook to take notes in the course. </a:t>
            </a:r>
          </a:p>
          <a:p>
            <a:pPr marL="0" indent="0" fontAlgn="base">
              <a:buNone/>
            </a:pPr>
            <a:r>
              <a:rPr lang="en-US" dirty="0"/>
              <a:t>There will also be activities throughout this course where you will need a notebook.</a:t>
            </a:r>
          </a:p>
          <a:p>
            <a:endParaRPr lang="en-US" dirty="0"/>
          </a:p>
        </p:txBody>
      </p:sp>
    </p:spTree>
    <p:extLst>
      <p:ext uri="{BB962C8B-B14F-4D97-AF65-F5344CB8AC3E}">
        <p14:creationId xmlns:p14="http://schemas.microsoft.com/office/powerpoint/2010/main" val="3594418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1B6-AE35-49C7-BE0C-C5A13EE4FCCD}"/>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5EE23AB7-F2F4-423F-A5B2-7AFA6CF16FF1}"/>
              </a:ext>
            </a:extLst>
          </p:cNvPr>
          <p:cNvSpPr>
            <a:spLocks noGrp="1"/>
          </p:cNvSpPr>
          <p:nvPr>
            <p:ph sz="quarter" idx="12"/>
          </p:nvPr>
        </p:nvSpPr>
        <p:spPr>
          <a:xfrm>
            <a:off x="584200" y="1435100"/>
            <a:ext cx="5211763" cy="4899803"/>
          </a:xfrm>
        </p:spPr>
        <p:txBody>
          <a:bodyPr/>
          <a:lstStyle/>
          <a:p>
            <a:pPr fontAlgn="base"/>
            <a:r>
              <a:rPr lang="en-US" sz="2400" b="1" dirty="0"/>
              <a:t>Python</a:t>
            </a:r>
            <a:r>
              <a:rPr lang="en-US" sz="2400" dirty="0"/>
              <a:t> is a text-based programming language.</a:t>
            </a:r>
          </a:p>
          <a:p>
            <a:pPr fontAlgn="base"/>
            <a:r>
              <a:rPr lang="en-US" sz="2400" dirty="0"/>
              <a:t>First released 1991. </a:t>
            </a:r>
            <a:r>
              <a:rPr lang="en-US" sz="2400" b="1" dirty="0"/>
              <a:t>Python3</a:t>
            </a:r>
            <a:r>
              <a:rPr lang="en-US" sz="2400" dirty="0"/>
              <a:t> released 2008.</a:t>
            </a:r>
          </a:p>
          <a:p>
            <a:pPr fontAlgn="base"/>
            <a:r>
              <a:rPr lang="en-US" sz="2400" dirty="0"/>
              <a:t>Widely used in industry and academia.</a:t>
            </a:r>
          </a:p>
          <a:p>
            <a:pPr lvl="1" fontAlgn="base"/>
            <a:r>
              <a:rPr lang="en-US" sz="1800" dirty="0"/>
              <a:t>100,000,000+ lines of python at Google, Inc.</a:t>
            </a:r>
          </a:p>
          <a:p>
            <a:pPr fontAlgn="base"/>
            <a:r>
              <a:rPr lang="en-US" sz="2400" dirty="0"/>
              <a:t>Invented by Guido van Rossum in the Netherlands.</a:t>
            </a:r>
          </a:p>
          <a:p>
            <a:pPr fontAlgn="base"/>
            <a:r>
              <a:rPr lang="en-US" sz="2400" dirty="0"/>
              <a:t>Known for its readability.</a:t>
            </a:r>
          </a:p>
          <a:p>
            <a:r>
              <a:rPr lang="en-US" sz="2400" dirty="0"/>
              <a:t>Named after BBC TV show </a:t>
            </a:r>
            <a:r>
              <a:rPr lang="en-US" sz="2400" i="1" dirty="0"/>
              <a:t>Monty Python's Flying Circus</a:t>
            </a:r>
            <a:r>
              <a:rPr lang="en-US" sz="2400" dirty="0"/>
              <a:t>.</a:t>
            </a:r>
          </a:p>
        </p:txBody>
      </p:sp>
      <p:pic>
        <p:nvPicPr>
          <p:cNvPr id="3074" name="Picture 2" descr="Python Logo">
            <a:extLst>
              <a:ext uri="{FF2B5EF4-FFF2-40B4-BE49-F238E27FC236}">
                <a16:creationId xmlns:a16="http://schemas.microsoft.com/office/drawing/2014/main" id="{D274FA38-6083-48EA-9FD2-58A6C74B6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549" y="311130"/>
            <a:ext cx="846138" cy="846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Image of the characters from Monty Python Flying Circus">
            <a:extLst>
              <a:ext uri="{FF2B5EF4-FFF2-40B4-BE49-F238E27FC236}">
                <a16:creationId xmlns:a16="http://schemas.microsoft.com/office/drawing/2014/main" id="{05E46E80-A6A7-4FC3-A469-35068FBB6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145" y="3691468"/>
            <a:ext cx="4816592" cy="27093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icture of Guido Can Rossum the creator of Python">
            <a:extLst>
              <a:ext uri="{FF2B5EF4-FFF2-40B4-BE49-F238E27FC236}">
                <a16:creationId xmlns:a16="http://schemas.microsoft.com/office/drawing/2014/main" id="{A79263D5-E07E-46D7-BF60-D0425BBEC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145" y="457200"/>
            <a:ext cx="4816592" cy="270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657545"/>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1DCEB6-7239-4F94-A780-B2EFCA1B73D9}">
  <ds:schemaRefs>
    <ds:schemaRef ds:uri="http://schemas.microsoft.com/sharepoint/v3/contenttype/forms"/>
  </ds:schemaRefs>
</ds:datastoreItem>
</file>

<file path=customXml/itemProps2.xml><?xml version="1.0" encoding="utf-8"?>
<ds:datastoreItem xmlns:ds="http://schemas.openxmlformats.org/officeDocument/2006/customXml" ds:itemID="{45C17B68-2A08-437F-9A8C-DA61D1C08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A57B1E-7B5F-4DEF-909C-0F1E7DA4F38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551</Words>
  <Application>Microsoft Office PowerPoint</Application>
  <PresentationFormat>Widescreen</PresentationFormat>
  <Paragraphs>87</Paragraphs>
  <Slides>15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Consolas</vt:lpstr>
      <vt:lpstr>Segoe UI</vt:lpstr>
      <vt:lpstr>Segoe UI Semibold</vt:lpstr>
      <vt:lpstr>Wingdings</vt:lpstr>
      <vt:lpstr>Microsoft Philanthropies TEALS</vt:lpstr>
      <vt:lpstr>Black Template</vt:lpstr>
      <vt:lpstr>Lesson: 1.01 Setup</vt:lpstr>
      <vt:lpstr>Setup</vt:lpstr>
      <vt:lpstr>Today’s Plan </vt:lpstr>
      <vt:lpstr>Do Now</vt:lpstr>
      <vt:lpstr>Syllabus</vt:lpstr>
      <vt:lpstr>Overview of this course</vt:lpstr>
      <vt:lpstr>Lab Projects</vt:lpstr>
      <vt:lpstr>Notebooks</vt:lpstr>
      <vt:lpstr>What is Python?</vt:lpstr>
      <vt:lpstr>Repl.it</vt:lpstr>
      <vt:lpstr>Repl.it Interface</vt:lpstr>
      <vt:lpstr>Repl.it Features</vt:lpstr>
      <vt:lpstr>Setup Repl.it</vt:lpstr>
      <vt:lpstr>Hello World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2019-12-07T18:44:30Z</dcterms:created>
  <dcterms:modified xsi:type="dcterms:W3CDTF">2019-12-12T16:27:58Z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