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70" r:id="rId10"/>
    <p:sldId id="1671" r:id="rId11"/>
    <p:sldId id="1679" r:id="rId12"/>
    <p:sldId id="1673" r:id="rId13"/>
    <p:sldId id="1675" r:id="rId14"/>
    <p:sldId id="1680" r:id="rId15"/>
    <p:sldId id="1676" r:id="rId16"/>
    <p:sldId id="1677" r:id="rId17"/>
    <p:sldId id="1678"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771DA-022C-4B37-99D3-C388CF23F689}" v="25" dt="2019-11-11T18:48: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_3/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11/11/2019 1:49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functions to perform complex calculations, graphical operations, and various other purposes. When you define a function, you specify the name and the sequence of statements. </a:t>
            </a:r>
          </a:p>
          <a:p>
            <a:r>
              <a:rPr lang="en-US" dirty="0"/>
              <a:t>You tell the programmer what elements the function expects (name and type of arguments) and the function will perform its purpose. It is good practice to use a comment to specify the purpose and contract of a function, including the type of value it returns, if it returns a value.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different components of a function.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019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 – Ask for volunteers to share their answers. </a:t>
            </a:r>
          </a:p>
          <a:p>
            <a:r>
              <a:rPr lang="en-US" dirty="0"/>
              <a:t>Answers should be </a:t>
            </a:r>
            <a:r>
              <a:rPr lang="en-US"/>
              <a:t>integers between 0 and 10</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29615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03.01 - </a:t>
            </a:r>
            <a:r>
              <a:rPr lang="en-US" dirty="0">
                <a:hlinkClick r:id="rId3"/>
              </a:rPr>
              <a:t>https://tealsk12.gitbook.io/intro-cs-2/unit_3/lesson/lab</a:t>
            </a:r>
            <a:endParaRPr lang="en-US" dirty="0"/>
          </a:p>
          <a:p>
            <a:endParaRPr lang="en-US" dirty="0"/>
          </a:p>
          <a:p>
            <a:r>
              <a:rPr lang="en-US" dirty="0"/>
              <a:t>The first part of the video explains how the Magic 8 Ball works and then  the rest of video speaks directly to coding the Magic 8-Ball.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75880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 https://en.wikipedia.org/wiki/Magic_8-Ball</a:t>
            </a:r>
          </a:p>
          <a:p>
            <a:r>
              <a:rPr lang="en-US" dirty="0"/>
              <a:t>Documentation link - </a:t>
            </a:r>
            <a:r>
              <a:rPr lang="en-US" dirty="0">
                <a:hlinkClick r:id="rId3"/>
              </a:rPr>
              <a:t>https://docs.python.org/3/library/random.html</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829277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11/11/2019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11/11/2019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en.wikipedia.org/wiki/Magic_8-Bal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ideo" Target="https://www.youtube.com/embed/gMSPH1Cnwwo?feature=oembed" TargetMode="Externa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3.01 Built in Functions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37F3-B458-4D30-9284-0737CFF62B8B}"/>
              </a:ext>
            </a:extLst>
          </p:cNvPr>
          <p:cNvSpPr>
            <a:spLocks noGrp="1"/>
          </p:cNvSpPr>
          <p:nvPr>
            <p:ph type="title"/>
          </p:nvPr>
        </p:nvSpPr>
        <p:spPr/>
        <p:txBody>
          <a:bodyPr/>
          <a:lstStyle/>
          <a:p>
            <a:r>
              <a:rPr lang="en-US" dirty="0"/>
              <a:t>Lab 3.01 – Magic 8 Ball</a:t>
            </a:r>
          </a:p>
        </p:txBody>
      </p:sp>
      <p:sp>
        <p:nvSpPr>
          <p:cNvPr id="3" name="Content Placeholder 2">
            <a:extLst>
              <a:ext uri="{FF2B5EF4-FFF2-40B4-BE49-F238E27FC236}">
                <a16:creationId xmlns:a16="http://schemas.microsoft.com/office/drawing/2014/main" id="{2CDF9B98-4E84-4DB0-B113-8DAEAC4316F5}"/>
              </a:ext>
            </a:extLst>
          </p:cNvPr>
          <p:cNvSpPr>
            <a:spLocks noGrp="1"/>
          </p:cNvSpPr>
          <p:nvPr>
            <p:ph sz="quarter" idx="10"/>
          </p:nvPr>
        </p:nvSpPr>
        <p:spPr>
          <a:xfrm>
            <a:off x="584200" y="1435100"/>
            <a:ext cx="11018838" cy="3681008"/>
          </a:xfrm>
        </p:spPr>
        <p:txBody>
          <a:bodyPr/>
          <a:lstStyle/>
          <a:p>
            <a:r>
              <a:rPr lang="en-US" dirty="0"/>
              <a:t>Practice importing random</a:t>
            </a:r>
          </a:p>
          <a:p>
            <a:pPr lvl="1"/>
            <a:r>
              <a:rPr lang="en-US" dirty="0"/>
              <a:t>Use </a:t>
            </a:r>
            <a:r>
              <a:rPr lang="en-US" dirty="0" err="1">
                <a:latin typeface="Consolas" panose="020B0609020204030204" pitchFamily="49" charset="0"/>
              </a:rPr>
              <a:t>randint</a:t>
            </a:r>
            <a:r>
              <a:rPr lang="en-US" dirty="0"/>
              <a:t> with different arguments. </a:t>
            </a:r>
          </a:p>
          <a:p>
            <a:pPr lvl="1"/>
            <a:r>
              <a:rPr lang="en-US" dirty="0"/>
              <a:t>Simulate a dice roll, printing out to the user what number they rolled.</a:t>
            </a:r>
          </a:p>
          <a:p>
            <a:r>
              <a:rPr lang="en-US" dirty="0"/>
              <a:t>Look at the </a:t>
            </a:r>
            <a:r>
              <a:rPr lang="en-US" dirty="0">
                <a:hlinkClick r:id="rId3"/>
              </a:rPr>
              <a:t>documentation</a:t>
            </a:r>
            <a:r>
              <a:rPr lang="en-US" dirty="0"/>
              <a:t> of the random library </a:t>
            </a:r>
          </a:p>
          <a:p>
            <a:pPr lvl="1"/>
            <a:r>
              <a:rPr lang="en-US" dirty="0"/>
              <a:t>Experiment with another function (not </a:t>
            </a:r>
            <a:r>
              <a:rPr lang="en-US" dirty="0" err="1">
                <a:latin typeface="Consolas" panose="020B0609020204030204" pitchFamily="49" charset="0"/>
              </a:rPr>
              <a:t>randint</a:t>
            </a:r>
            <a:r>
              <a:rPr lang="en-US" dirty="0"/>
              <a:t>) that returns a value.</a:t>
            </a:r>
          </a:p>
          <a:p>
            <a:r>
              <a:rPr lang="en-US" dirty="0"/>
              <a:t>Create a program that simulates a </a:t>
            </a:r>
            <a:r>
              <a:rPr lang="en-US" dirty="0">
                <a:hlinkClick r:id="rId4"/>
              </a:rPr>
              <a:t>magic 8-ball </a:t>
            </a:r>
            <a:r>
              <a:rPr lang="en-US" dirty="0"/>
              <a:t>— </a:t>
            </a:r>
          </a:p>
          <a:p>
            <a:pPr lvl="1"/>
            <a:r>
              <a:rPr lang="en-US" dirty="0"/>
              <a:t>Store all the 8-ball's possible responses (shown on the next slide) in a list. </a:t>
            </a:r>
          </a:p>
          <a:p>
            <a:pPr lvl="1"/>
            <a:r>
              <a:rPr lang="en-US" dirty="0"/>
              <a:t>Prompt the user to ask the magic 8-ball a question</a:t>
            </a:r>
          </a:p>
          <a:p>
            <a:pPr lvl="1"/>
            <a:r>
              <a:rPr lang="en-US" dirty="0"/>
              <a:t>Return and print a random response.</a:t>
            </a:r>
          </a:p>
        </p:txBody>
      </p:sp>
    </p:spTree>
    <p:extLst>
      <p:ext uri="{BB962C8B-B14F-4D97-AF65-F5344CB8AC3E}">
        <p14:creationId xmlns:p14="http://schemas.microsoft.com/office/powerpoint/2010/main" val="8791040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CF4-8C85-48FC-8768-BC05CE21BB1F}"/>
              </a:ext>
            </a:extLst>
          </p:cNvPr>
          <p:cNvSpPr>
            <a:spLocks noGrp="1"/>
          </p:cNvSpPr>
          <p:nvPr>
            <p:ph type="title"/>
          </p:nvPr>
        </p:nvSpPr>
        <p:spPr/>
        <p:txBody>
          <a:bodyPr/>
          <a:lstStyle/>
          <a:p>
            <a:r>
              <a:rPr lang="en-US" dirty="0"/>
              <a:t>Magic 8-Ball Response Examples</a:t>
            </a:r>
          </a:p>
        </p:txBody>
      </p:sp>
      <p:sp>
        <p:nvSpPr>
          <p:cNvPr id="3" name="Content Placeholder 2">
            <a:extLst>
              <a:ext uri="{FF2B5EF4-FFF2-40B4-BE49-F238E27FC236}">
                <a16:creationId xmlns:a16="http://schemas.microsoft.com/office/drawing/2014/main" id="{F84196CE-5129-41FF-8E3D-E6565BDA1458}"/>
              </a:ext>
            </a:extLst>
          </p:cNvPr>
          <p:cNvSpPr>
            <a:spLocks noGrp="1"/>
          </p:cNvSpPr>
          <p:nvPr>
            <p:ph sz="quarter" idx="10"/>
          </p:nvPr>
        </p:nvSpPr>
        <p:spPr>
          <a:xfrm>
            <a:off x="584200" y="1435100"/>
            <a:ext cx="11018838" cy="4050340"/>
          </a:xfrm>
        </p:spPr>
        <p:txBody>
          <a:bodyPr/>
          <a:lstStyle/>
          <a:p>
            <a:pPr marL="0" indent="0">
              <a:buNone/>
            </a:pPr>
            <a:r>
              <a:rPr lang="en-US" dirty="0"/>
              <a:t>Outlook is good</a:t>
            </a:r>
          </a:p>
          <a:p>
            <a:pPr marL="0" indent="0">
              <a:buNone/>
            </a:pPr>
            <a:r>
              <a:rPr lang="en-US" dirty="0"/>
              <a:t>Ask again later</a:t>
            </a:r>
          </a:p>
          <a:p>
            <a:pPr marL="0" indent="0">
              <a:buNone/>
            </a:pPr>
            <a:r>
              <a:rPr lang="en-US" dirty="0"/>
              <a:t>Yes</a:t>
            </a:r>
          </a:p>
          <a:p>
            <a:pPr marL="0" indent="0">
              <a:buNone/>
            </a:pPr>
            <a:r>
              <a:rPr lang="en-US" dirty="0"/>
              <a:t>No</a:t>
            </a:r>
          </a:p>
          <a:p>
            <a:pPr marL="0" indent="0">
              <a:buNone/>
            </a:pPr>
            <a:r>
              <a:rPr lang="en-US" dirty="0"/>
              <a:t>Most likely no</a:t>
            </a:r>
          </a:p>
          <a:p>
            <a:pPr marL="0" indent="0">
              <a:buNone/>
            </a:pPr>
            <a:r>
              <a:rPr lang="en-US" dirty="0"/>
              <a:t>Most likely yes</a:t>
            </a:r>
          </a:p>
          <a:p>
            <a:pPr marL="0" indent="0">
              <a:buNone/>
            </a:pPr>
            <a:r>
              <a:rPr lang="en-US" dirty="0"/>
              <a:t>Maybe</a:t>
            </a:r>
          </a:p>
          <a:p>
            <a:pPr marL="0" indent="0">
              <a:buNone/>
            </a:pPr>
            <a:r>
              <a:rPr lang="en-US" dirty="0"/>
              <a:t>Outlook is not good</a:t>
            </a:r>
          </a:p>
        </p:txBody>
      </p:sp>
    </p:spTree>
    <p:extLst>
      <p:ext uri="{BB962C8B-B14F-4D97-AF65-F5344CB8AC3E}">
        <p14:creationId xmlns:p14="http://schemas.microsoft.com/office/powerpoint/2010/main" val="35579136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861774"/>
          </a:xfrm>
        </p:spPr>
        <p:txBody>
          <a:bodyPr/>
          <a:lstStyle/>
          <a:p>
            <a:pPr marL="0" indent="0">
              <a:buNone/>
            </a:pPr>
            <a:r>
              <a:rPr lang="en-US" dirty="0"/>
              <a:t>Research the math library and create a program that finds the length of the hypotenuse of a right triangle given two sides.</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Built in Functions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930033"/>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function, arguments, calling, importing, returning</a:t>
            </a:r>
          </a:p>
          <a:p>
            <a:pPr marL="342900" indent="-342900">
              <a:buFont typeface="Arial" panose="020B0604020202020204" pitchFamily="34" charset="0"/>
              <a:buChar char="•"/>
            </a:pPr>
            <a:r>
              <a:rPr lang="en-US" dirty="0"/>
              <a:t>Call the built-in randint function, using arguments</a:t>
            </a:r>
          </a:p>
          <a:p>
            <a:pPr marL="342900" indent="-342900">
              <a:buFont typeface="Arial" panose="020B0604020202020204" pitchFamily="34" charset="0"/>
              <a:buChar char="•"/>
            </a:pPr>
            <a:r>
              <a:rPr lang="en-US" dirty="0"/>
              <a:t>Utilize code other people have written in the Python documentation</a:t>
            </a:r>
          </a:p>
          <a:p>
            <a:pPr marL="342900" indent="-342900">
              <a:buFont typeface="Arial" panose="020B0604020202020204" pitchFamily="34" charset="0"/>
              <a:buChar char="•"/>
            </a:pPr>
            <a:r>
              <a:rPr lang="en-US" dirty="0"/>
              <a:t>Understand the difference between printing and returning</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170646"/>
          </a:xfrm>
        </p:spPr>
        <p:txBody>
          <a:bodyPr/>
          <a:lstStyle/>
          <a:p>
            <a:r>
              <a:rPr lang="en-US" sz="2400" dirty="0">
                <a:latin typeface="Consolas" panose="020B0609020204030204" pitchFamily="49" charset="0"/>
              </a:rPr>
              <a:t>Write down in your notebook ONE thing you learned yesterday in class?</a:t>
            </a:r>
          </a:p>
          <a:p>
            <a:r>
              <a:rPr lang="en-US" sz="2400" dirty="0"/>
              <a:t>Type the following code into the editor and run the program.</a:t>
            </a: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t>What does </a:t>
            </a:r>
            <a:r>
              <a:rPr lang="en-US" sz="2400" dirty="0">
                <a:latin typeface="Consolas" panose="020B0609020204030204" pitchFamily="49" charset="0"/>
              </a:rPr>
              <a:t>randint</a:t>
            </a:r>
            <a:r>
              <a:rPr lang="en-US" sz="2400" dirty="0"/>
              <a:t> do?    </a:t>
            </a:r>
          </a:p>
          <a:p>
            <a:r>
              <a:rPr lang="en-US" sz="2400" dirty="0"/>
              <a:t>What do the values 0 and 3 do? </a:t>
            </a:r>
          </a:p>
          <a:p>
            <a:r>
              <a:rPr lang="en-US" sz="2400" dirty="0"/>
              <a:t>Try changing those numbers, rerun the program, and write down what changed.    </a:t>
            </a:r>
          </a:p>
          <a:p>
            <a:r>
              <a:rPr lang="en-US" sz="2400" dirty="0"/>
              <a:t>What is the difference between </a:t>
            </a:r>
            <a:r>
              <a:rPr lang="en-US" sz="2400" dirty="0" err="1">
                <a:latin typeface="Consolas" panose="020B0609020204030204" pitchFamily="49" charset="0"/>
              </a:rPr>
              <a:t>random.randint</a:t>
            </a:r>
            <a:r>
              <a:rPr lang="en-US" sz="2400" dirty="0">
                <a:latin typeface="Consolas" panose="020B0609020204030204" pitchFamily="49" charset="0"/>
              </a:rPr>
              <a:t>(0,3)</a:t>
            </a:r>
            <a:r>
              <a:rPr lang="en-US" sz="2400" dirty="0"/>
              <a:t> and </a:t>
            </a:r>
            <a:r>
              <a:rPr lang="en-US" sz="2400" dirty="0">
                <a:latin typeface="Consolas" panose="020B0609020204030204" pitchFamily="49" charset="0"/>
              </a:rPr>
              <a:t>print(</a:t>
            </a:r>
            <a:r>
              <a:rPr lang="en-US" sz="2400" dirty="0" err="1">
                <a:latin typeface="Consolas" panose="020B0609020204030204" pitchFamily="49" charset="0"/>
              </a:rPr>
              <a:t>random.randint</a:t>
            </a:r>
            <a:r>
              <a:rPr lang="en-US" sz="2400" dirty="0">
                <a:latin typeface="Consolas" panose="020B0609020204030204" pitchFamily="49" charset="0"/>
              </a:rPr>
              <a:t>(0,3))?</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Remember – Building your own block in Snap</a:t>
            </a:r>
          </a:p>
        </p:txBody>
      </p:sp>
      <p:pic>
        <p:nvPicPr>
          <p:cNvPr id="3074" name="Picture 2" descr="Block Editor&#10;+square+&#10;repeat 4&#10;move 100 steps&#10;turn 90 degrees&#10;end block">
            <a:extLst>
              <a:ext uri="{FF2B5EF4-FFF2-40B4-BE49-F238E27FC236}">
                <a16:creationId xmlns:a16="http://schemas.microsoft.com/office/drawing/2014/main" id="{A3382A13-B248-4099-A74A-87362FDDF84E}"/>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9166" y="1566862"/>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DC56-7F9C-458F-8E92-36C29E179DAA}"/>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1A483602-5C7A-4657-81B7-98E368F0236A}"/>
              </a:ext>
            </a:extLst>
          </p:cNvPr>
          <p:cNvSpPr>
            <a:spLocks noGrp="1"/>
          </p:cNvSpPr>
          <p:nvPr>
            <p:ph type="body" sz="quarter" idx="10"/>
          </p:nvPr>
        </p:nvSpPr>
        <p:spPr>
          <a:xfrm>
            <a:off x="586390" y="1434370"/>
            <a:ext cx="11018520" cy="5193729"/>
          </a:xfrm>
        </p:spPr>
        <p:txBody>
          <a:bodyPr/>
          <a:lstStyle/>
          <a:p>
            <a:r>
              <a:rPr lang="en-US" sz="4000" dirty="0"/>
              <a:t>Definition: A named sequence of statements. </a:t>
            </a:r>
          </a:p>
          <a:p>
            <a:pPr marL="457200" indent="-342900" defTabSz="914400">
              <a:lnSpc>
                <a:spcPct val="150000"/>
              </a:lnSpc>
              <a:spcBef>
                <a:spcPts val="0"/>
              </a:spcBef>
              <a:buClr>
                <a:srgbClr val="595959"/>
              </a:buClr>
              <a:buSzPts val="1800"/>
              <a:buFont typeface="Helvetica Neue"/>
              <a:buChar char="●"/>
            </a:pPr>
            <a:r>
              <a:rPr lang="en-US" dirty="0"/>
              <a:t>You can “call” the function by its function name. </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Expect a set of </a:t>
            </a:r>
            <a:r>
              <a:rPr lang="en-US" b="1" i="1" kern="0" dirty="0">
                <a:solidFill>
                  <a:srgbClr val="595959"/>
                </a:solidFill>
                <a:sym typeface="Helvetica Neue"/>
              </a:rPr>
              <a:t>arguments</a:t>
            </a:r>
            <a:r>
              <a:rPr lang="en-US" kern="0" dirty="0">
                <a:solidFill>
                  <a:srgbClr val="595959"/>
                </a:solidFill>
                <a:sym typeface="Helvetica Neue"/>
              </a:rPr>
              <a:t> defined by whoever designed them</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How to determine what the arguments are? </a:t>
            </a:r>
            <a:r>
              <a:rPr lang="en-US" b="1" i="1" kern="0" dirty="0">
                <a:solidFill>
                  <a:srgbClr val="595959"/>
                </a:solidFill>
                <a:sym typeface="Helvetica Neue"/>
              </a:rPr>
              <a:t>Documentation</a:t>
            </a:r>
          </a:p>
          <a:p>
            <a:pPr marL="685800" lvl="1" indent="-342900" defTabSz="914400">
              <a:lnSpc>
                <a:spcPct val="150000"/>
              </a:lnSpc>
              <a:spcBef>
                <a:spcPts val="0"/>
              </a:spcBef>
              <a:buClr>
                <a:srgbClr val="595959"/>
              </a:buClr>
              <a:buSzPts val="1800"/>
              <a:buFont typeface="Helvetica Neue"/>
              <a:buChar char="●"/>
            </a:pPr>
            <a:r>
              <a:rPr lang="en-US" i="1" kern="0" dirty="0">
                <a:solidFill>
                  <a:srgbClr val="595959"/>
                </a:solidFill>
                <a:sym typeface="Helvetica Neue"/>
              </a:rPr>
              <a:t>To find the documentation for Python, you can search on your favorite search engine.</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What are some built in functions we’ve seen?</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print()</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type()</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randint()</a:t>
            </a:r>
          </a:p>
        </p:txBody>
      </p:sp>
    </p:spTree>
    <p:extLst>
      <p:ext uri="{BB962C8B-B14F-4D97-AF65-F5344CB8AC3E}">
        <p14:creationId xmlns:p14="http://schemas.microsoft.com/office/powerpoint/2010/main" val="2091640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B111-657F-4239-8F45-2979DCB1F4A7}"/>
              </a:ext>
            </a:extLst>
          </p:cNvPr>
          <p:cNvSpPr>
            <a:spLocks noGrp="1"/>
          </p:cNvSpPr>
          <p:nvPr>
            <p:ph type="title"/>
          </p:nvPr>
        </p:nvSpPr>
        <p:spPr/>
        <p:txBody>
          <a:bodyPr/>
          <a:lstStyle/>
          <a:p>
            <a:r>
              <a:rPr lang="en-US" dirty="0"/>
              <a:t>Parts of a function written in Python</a:t>
            </a:r>
          </a:p>
        </p:txBody>
      </p:sp>
      <p:sp>
        <p:nvSpPr>
          <p:cNvPr id="3" name="Content Placeholder 2">
            <a:extLst>
              <a:ext uri="{FF2B5EF4-FFF2-40B4-BE49-F238E27FC236}">
                <a16:creationId xmlns:a16="http://schemas.microsoft.com/office/drawing/2014/main" id="{FCECB9C8-E5DC-4E88-B078-BDDD2DFD9E03}"/>
              </a:ext>
            </a:extLst>
          </p:cNvPr>
          <p:cNvSpPr>
            <a:spLocks noGrp="1"/>
          </p:cNvSpPr>
          <p:nvPr>
            <p:ph sz="quarter" idx="10"/>
          </p:nvPr>
        </p:nvSpPr>
        <p:spPr>
          <a:xfrm>
            <a:off x="584200" y="1435100"/>
            <a:ext cx="11018838" cy="912990"/>
          </a:xfrm>
        </p:spPr>
        <p:txBody>
          <a:bodyPr/>
          <a:lstStyle/>
          <a:p>
            <a:pPr marL="0" indent="0" algn="ctr">
              <a:buNone/>
            </a:pPr>
            <a:r>
              <a:rPr lang="en-US" sz="5400" dirty="0">
                <a:latin typeface="Consolas" panose="020B0609020204030204" pitchFamily="49" charset="0"/>
              </a:rPr>
              <a:t>x = </a:t>
            </a:r>
            <a:r>
              <a:rPr lang="en-US" sz="5400" dirty="0" err="1">
                <a:latin typeface="Consolas" panose="020B0609020204030204" pitchFamily="49" charset="0"/>
              </a:rPr>
              <a:t>somefunction</a:t>
            </a:r>
            <a:r>
              <a:rPr lang="en-US" sz="5400" dirty="0">
                <a:latin typeface="Consolas" panose="020B0609020204030204" pitchFamily="49" charset="0"/>
              </a:rPr>
              <a:t>(a, b, c)</a:t>
            </a:r>
          </a:p>
          <a:p>
            <a:endParaRPr lang="en-US" dirty="0"/>
          </a:p>
        </p:txBody>
      </p:sp>
      <p:cxnSp>
        <p:nvCxnSpPr>
          <p:cNvPr id="8" name="Straight Arrow Connector 7" descr="Arrow pointing from &quot;Returned value is saved to x&quot; to &quot;x&quot;">
            <a:extLst>
              <a:ext uri="{FF2B5EF4-FFF2-40B4-BE49-F238E27FC236}">
                <a16:creationId xmlns:a16="http://schemas.microsoft.com/office/drawing/2014/main" id="{A9647481-B5D1-4CBA-8757-3C907A656928}"/>
              </a:ext>
            </a:extLst>
          </p:cNvPr>
          <p:cNvCxnSpPr/>
          <p:nvPr/>
        </p:nvCxnSpPr>
        <p:spPr>
          <a:xfrm flipV="1">
            <a:off x="1580444"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descr="Arrow pointing from &quot;Name of the function&quot; to &quot;somefunction&quot;">
            <a:extLst>
              <a:ext uri="{FF2B5EF4-FFF2-40B4-BE49-F238E27FC236}">
                <a16:creationId xmlns:a16="http://schemas.microsoft.com/office/drawing/2014/main" id="{D8FB478E-6521-4101-BF0D-A9CB4A4B4B78}"/>
              </a:ext>
            </a:extLst>
          </p:cNvPr>
          <p:cNvCxnSpPr/>
          <p:nvPr/>
        </p:nvCxnSpPr>
        <p:spPr>
          <a:xfrm flipV="1">
            <a:off x="48485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descr="Arrow pointing from &quot;Arguments&quot; to &quot;a&quot;">
            <a:extLst>
              <a:ext uri="{FF2B5EF4-FFF2-40B4-BE49-F238E27FC236}">
                <a16:creationId xmlns:a16="http://schemas.microsoft.com/office/drawing/2014/main" id="{97BF7AC9-152E-4653-809A-4A8A07303D4A}"/>
              </a:ext>
            </a:extLst>
          </p:cNvPr>
          <p:cNvCxnSpPr/>
          <p:nvPr/>
        </p:nvCxnSpPr>
        <p:spPr>
          <a:xfrm flipV="1">
            <a:off x="8077199"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descr="Arrow pointing from &quot;Arguments&quot; to &quot;b&quot;">
            <a:extLst>
              <a:ext uri="{FF2B5EF4-FFF2-40B4-BE49-F238E27FC236}">
                <a16:creationId xmlns:a16="http://schemas.microsoft.com/office/drawing/2014/main" id="{D7F9E069-2ACD-459C-B895-9573E48B95E5}"/>
              </a:ext>
            </a:extLst>
          </p:cNvPr>
          <p:cNvCxnSpPr/>
          <p:nvPr/>
        </p:nvCxnSpPr>
        <p:spPr>
          <a:xfrm flipV="1">
            <a:off x="91157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descr="Arrow pointing from &quot;Arguments&quot; to &quot;c&quot;">
            <a:extLst>
              <a:ext uri="{FF2B5EF4-FFF2-40B4-BE49-F238E27FC236}">
                <a16:creationId xmlns:a16="http://schemas.microsoft.com/office/drawing/2014/main" id="{37E3402D-9AEC-4CD5-B2D1-2955EDB3D077}"/>
              </a:ext>
            </a:extLst>
          </p:cNvPr>
          <p:cNvCxnSpPr/>
          <p:nvPr/>
        </p:nvCxnSpPr>
        <p:spPr>
          <a:xfrm flipV="1">
            <a:off x="10289821"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68B8372C-0A72-4E82-A8B5-691C6E6C6849}"/>
              </a:ext>
            </a:extLst>
          </p:cNvPr>
          <p:cNvSpPr txBox="1"/>
          <p:nvPr/>
        </p:nvSpPr>
        <p:spPr>
          <a:xfrm>
            <a:off x="750719" y="4284133"/>
            <a:ext cx="1659449" cy="923330"/>
          </a:xfrm>
          <a:prstGeom prst="rect">
            <a:avLst/>
          </a:prstGeom>
          <a:noFill/>
        </p:spPr>
        <p:txBody>
          <a:bodyPr wrap="square" lIns="0" tIns="0" rIns="0" bIns="0" rtlCol="0">
            <a:spAutoFit/>
          </a:bodyPr>
          <a:lstStyle/>
          <a:p>
            <a:pPr algn="ctr"/>
            <a:r>
              <a:rPr lang="en-US" sz="2000" dirty="0"/>
              <a:t>Returned value is saved to x</a:t>
            </a:r>
          </a:p>
        </p:txBody>
      </p:sp>
      <p:sp>
        <p:nvSpPr>
          <p:cNvPr id="14" name="TextBox 13">
            <a:extLst>
              <a:ext uri="{FF2B5EF4-FFF2-40B4-BE49-F238E27FC236}">
                <a16:creationId xmlns:a16="http://schemas.microsoft.com/office/drawing/2014/main" id="{61F7EC4D-A68B-47FF-A57A-8F2675C23FA2}"/>
              </a:ext>
            </a:extLst>
          </p:cNvPr>
          <p:cNvSpPr txBox="1"/>
          <p:nvPr/>
        </p:nvSpPr>
        <p:spPr>
          <a:xfrm>
            <a:off x="4272856" y="4284133"/>
            <a:ext cx="1382878" cy="923330"/>
          </a:xfrm>
          <a:prstGeom prst="rect">
            <a:avLst/>
          </a:prstGeom>
          <a:noFill/>
        </p:spPr>
        <p:txBody>
          <a:bodyPr wrap="square" lIns="0" tIns="0" rIns="0" bIns="0" rtlCol="0">
            <a:spAutoFit/>
          </a:bodyPr>
          <a:lstStyle/>
          <a:p>
            <a:pPr algn="ctr"/>
            <a:r>
              <a:rPr lang="en-US" sz="2000" dirty="0"/>
              <a:t>Name of the Function</a:t>
            </a:r>
          </a:p>
        </p:txBody>
      </p:sp>
      <p:sp>
        <p:nvSpPr>
          <p:cNvPr id="15" name="TextBox 14">
            <a:extLst>
              <a:ext uri="{FF2B5EF4-FFF2-40B4-BE49-F238E27FC236}">
                <a16:creationId xmlns:a16="http://schemas.microsoft.com/office/drawing/2014/main" id="{86FE33E6-5719-47EF-A78F-089F47906F56}"/>
              </a:ext>
            </a:extLst>
          </p:cNvPr>
          <p:cNvSpPr txBox="1"/>
          <p:nvPr/>
        </p:nvSpPr>
        <p:spPr>
          <a:xfrm>
            <a:off x="8613433" y="4745798"/>
            <a:ext cx="1382878" cy="307777"/>
          </a:xfrm>
          <a:prstGeom prst="rect">
            <a:avLst/>
          </a:prstGeom>
          <a:noFill/>
        </p:spPr>
        <p:txBody>
          <a:bodyPr wrap="square" lIns="0" tIns="0" rIns="0" bIns="0" rtlCol="0">
            <a:spAutoFit/>
          </a:bodyPr>
          <a:lstStyle/>
          <a:p>
            <a:r>
              <a:rPr lang="en-US" sz="2000" dirty="0"/>
              <a:t>Arguments</a:t>
            </a:r>
          </a:p>
        </p:txBody>
      </p:sp>
    </p:spTree>
    <p:extLst>
      <p:ext uri="{BB962C8B-B14F-4D97-AF65-F5344CB8AC3E}">
        <p14:creationId xmlns:p14="http://schemas.microsoft.com/office/powerpoint/2010/main" val="7037346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203680"/>
          </a:xfrm>
        </p:spPr>
        <p:txBody>
          <a:bodyPr/>
          <a:lstStyle/>
          <a:p>
            <a:pPr marL="0" indent="0">
              <a:buNone/>
            </a:pPr>
            <a:r>
              <a:rPr lang="en-US" dirty="0"/>
              <a:t>In your notebook, Write the following chunk of code:</a:t>
            </a:r>
          </a:p>
          <a:p>
            <a:pPr marL="742950" lvl="1" indent="-514350">
              <a:buFont typeface="+mj-lt"/>
              <a:buAutoNum type="arabicPeriod"/>
            </a:pPr>
            <a:r>
              <a:rPr lang="en-US" dirty="0">
                <a:latin typeface="Consolas" panose="020B0609020204030204" pitchFamily="49" charset="0"/>
              </a:rPr>
              <a:t>x = randint(0,10)</a:t>
            </a:r>
          </a:p>
          <a:p>
            <a:pPr marL="742950" lvl="1" indent="-514350">
              <a:buFont typeface="+mj-lt"/>
              <a:buAutoNum type="arabicPeriod"/>
            </a:pPr>
            <a:r>
              <a:rPr lang="en-US" dirty="0">
                <a:latin typeface="Consolas" panose="020B0609020204030204" pitchFamily="49" charset="0"/>
              </a:rPr>
              <a:t>Print(x)</a:t>
            </a:r>
          </a:p>
          <a:p>
            <a:pPr marL="0" indent="0">
              <a:buNone/>
            </a:pPr>
            <a:endParaRPr lang="en-US" dirty="0"/>
          </a:p>
          <a:p>
            <a:pPr marL="0" indent="0">
              <a:buNone/>
            </a:pPr>
            <a:r>
              <a:rPr lang="en-US" dirty="0"/>
              <a:t>Write down what the code output from this in your notebook,</a:t>
            </a:r>
          </a:p>
        </p:txBody>
      </p:sp>
    </p:spTree>
    <p:extLst>
      <p:ext uri="{BB962C8B-B14F-4D97-AF65-F5344CB8AC3E}">
        <p14:creationId xmlns:p14="http://schemas.microsoft.com/office/powerpoint/2010/main" val="3105307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B72F-07ED-4AF8-92EE-6C192CBF263B}"/>
              </a:ext>
            </a:extLst>
          </p:cNvPr>
          <p:cNvSpPr>
            <a:spLocks noGrp="1"/>
          </p:cNvSpPr>
          <p:nvPr>
            <p:ph type="title"/>
          </p:nvPr>
        </p:nvSpPr>
        <p:spPr/>
        <p:txBody>
          <a:bodyPr/>
          <a:lstStyle/>
          <a:p>
            <a:r>
              <a:rPr lang="en-US" dirty="0"/>
              <a:t>Lab 3.01 – What is the Magic 8 Ball?</a:t>
            </a:r>
          </a:p>
        </p:txBody>
      </p:sp>
      <p:pic>
        <p:nvPicPr>
          <p:cNvPr id="4" name="Online Media 3" descr="Video explaing the Magic 8 Ball and Python Tutorial">
            <a:hlinkClick r:id="" action="ppaction://media"/>
            <a:extLst>
              <a:ext uri="{FF2B5EF4-FFF2-40B4-BE49-F238E27FC236}">
                <a16:creationId xmlns:a16="http://schemas.microsoft.com/office/drawing/2014/main" id="{4E63A7FF-AD5B-4CC4-8299-BF28C31C4EAD}"/>
              </a:ext>
            </a:extLst>
          </p:cNvPr>
          <p:cNvPicPr>
            <a:picLocks noGrp="1" noRot="1" noChangeAspect="1"/>
          </p:cNvPicPr>
          <p:nvPr>
            <p:ph sz="quarter" idx="10"/>
            <a:videoFile r:link="rId1"/>
          </p:nvPr>
        </p:nvPicPr>
        <p:blipFill>
          <a:blip r:embed="rId4"/>
          <a:stretch>
            <a:fillRect/>
          </a:stretch>
        </p:blipFill>
        <p:spPr>
          <a:xfrm>
            <a:off x="2361359" y="1672166"/>
            <a:ext cx="7727663" cy="4344811"/>
          </a:xfrm>
          <a:prstGeom prst="rect">
            <a:avLst/>
          </a:prstGeom>
        </p:spPr>
      </p:pic>
    </p:spTree>
    <p:extLst>
      <p:ext uri="{BB962C8B-B14F-4D97-AF65-F5344CB8AC3E}">
        <p14:creationId xmlns:p14="http://schemas.microsoft.com/office/powerpoint/2010/main" val="370588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551D5-AB2F-421D-8A8A-E89B373CD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750C7-7655-4A1C-95AB-1E3C4653D2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ACBAD8-B8E0-4035-AB2D-AAABE2580D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788</Words>
  <Application>Microsoft Office PowerPoint</Application>
  <PresentationFormat>Widescreen</PresentationFormat>
  <Paragraphs>99</Paragraphs>
  <Slides>13</Slides>
  <Notes>8</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Courier New</vt:lpstr>
      <vt:lpstr>Helvetica Neue</vt:lpstr>
      <vt:lpstr>Segoe UI</vt:lpstr>
      <vt:lpstr>Segoe UI Semibold</vt:lpstr>
      <vt:lpstr>Wingdings</vt:lpstr>
      <vt:lpstr>Microsoft Philanthropies TEALS</vt:lpstr>
      <vt:lpstr>Black Template</vt:lpstr>
      <vt:lpstr>Lesson: 3.01 Built in Functions</vt:lpstr>
      <vt:lpstr>Built in Functions</vt:lpstr>
      <vt:lpstr>Today’s Plan </vt:lpstr>
      <vt:lpstr>Do Now</vt:lpstr>
      <vt:lpstr>Remember – Building your own block in Snap</vt:lpstr>
      <vt:lpstr>Function</vt:lpstr>
      <vt:lpstr>Parts of a function written in Python</vt:lpstr>
      <vt:lpstr>How to get a random integer: randint(0, 10)</vt:lpstr>
      <vt:lpstr>Lab 3.01 – What is the Magic 8 Ball?</vt:lpstr>
      <vt:lpstr>Lab 3.01 – Magic 8 Ball</vt:lpstr>
      <vt:lpstr>Magic 8-Ball Response Examples</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2019-11-11T15:53:26Z</dcterms:created>
  <dcterms:modified xsi:type="dcterms:W3CDTF">2019-11-11T18:49:49Z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