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1681" r:id="rId9"/>
    <p:sldId id="1682" r:id="rId10"/>
    <p:sldId id="1683" r:id="rId11"/>
    <p:sldId id="1684" r:id="rId12"/>
    <p:sldId id="1685"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A5E7C-AD45-413B-B14B-BBBF8C0332ED}" v="5" dt="2019-11-15T20:43:0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5" d="100"/>
          <a:sy n="85" d="100"/>
        </p:scale>
        <p:origin x="147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10 Minutes Project Overview</a:t>
            </a:r>
          </a:p>
          <a:p>
            <a:r>
              <a:rPr lang="en-US" dirty="0">
                <a:effectLst/>
              </a:rPr>
              <a:t>40 Minutes Planning</a:t>
            </a:r>
          </a:p>
          <a:p>
            <a:r>
              <a:rPr lang="en-US" dirty="0">
                <a:effectLst/>
              </a:rPr>
              <a:t>5 Minutes Debrief</a:t>
            </a:r>
          </a:p>
          <a:p>
            <a:r>
              <a:rPr lang="en-US" b="1" dirty="0"/>
              <a:t>Days 2-9</a:t>
            </a:r>
          </a:p>
          <a:p>
            <a:r>
              <a:rPr lang="en-US" b="1" dirty="0">
                <a:effectLst/>
              </a:rPr>
              <a:t>Duration Description</a:t>
            </a:r>
            <a:endParaRPr lang="en-US" dirty="0">
              <a:effectLst/>
            </a:endParaRPr>
          </a:p>
          <a:p>
            <a:r>
              <a:rPr lang="en-US" dirty="0">
                <a:effectLst/>
              </a:rPr>
              <a:t>5 Minutes Review Day Plan</a:t>
            </a:r>
          </a:p>
          <a:p>
            <a:r>
              <a:rPr lang="en-US" dirty="0">
                <a:effectLst/>
              </a:rPr>
              <a:t>45 Minutes Project Work</a:t>
            </a:r>
          </a:p>
          <a:p>
            <a:r>
              <a:rPr lang="en-US" dirty="0">
                <a:effectLst/>
              </a:rPr>
              <a:t>5 Minutes Debrief</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dirty="0"/>
          </a:p>
          <a:p>
            <a:r>
              <a:rPr lang="en-US" b="1" dirty="0"/>
              <a:t>Project Overview</a:t>
            </a:r>
            <a:endParaRPr lang="en-US" dirty="0"/>
          </a:p>
          <a:p>
            <a:r>
              <a:rPr lang="en-US" dirty="0"/>
              <a:t>Demo the Oregon Trail finished project.</a:t>
            </a:r>
          </a:p>
          <a:p>
            <a:r>
              <a:rPr lang="en-US" dirty="0"/>
              <a:t>Give out the project spec and go over game rules.</a:t>
            </a:r>
          </a:p>
          <a:p>
            <a:r>
              <a:rPr lang="en-US" b="1" dirty="0"/>
              <a:t>Planning</a:t>
            </a:r>
            <a:endParaRPr lang="en-US" dirty="0"/>
          </a:p>
          <a:p>
            <a:r>
              <a:rPr lang="en-US" dirty="0"/>
              <a:t>Have students draw out the game play. </a:t>
            </a:r>
          </a:p>
          <a:p>
            <a:r>
              <a:rPr lang="en-US" dirty="0"/>
              <a:t>Students should plan to create functions for each user interaction by figuring out where the repeated code will be. </a:t>
            </a:r>
          </a:p>
          <a:p>
            <a:r>
              <a:rPr lang="en-US" dirty="0"/>
              <a:t>Students should list out which variables they will need.</a:t>
            </a:r>
          </a:p>
          <a:p>
            <a:r>
              <a:rPr lang="en-US" dirty="0"/>
              <a:t>Have students plan out their next 7 days. Suggested timeline/checkpoints below: </a:t>
            </a:r>
          </a:p>
          <a:p>
            <a:r>
              <a:rPr lang="en-US" dirty="0"/>
              <a:t>Set up user inputs with dummy functions, make sure game loop works</a:t>
            </a:r>
          </a:p>
          <a:p>
            <a:r>
              <a:rPr lang="en-US" dirty="0"/>
              <a:t>Create variables necessary to run the game, start implementing basic functions</a:t>
            </a:r>
          </a:p>
          <a:p>
            <a:r>
              <a:rPr lang="en-US" dirty="0"/>
              <a:t>Focus on the random functions</a:t>
            </a:r>
          </a:p>
          <a:p>
            <a:r>
              <a:rPr lang="en-US" dirty="0"/>
              <a:t>Figure out how to move the days</a:t>
            </a:r>
          </a:p>
          <a:p>
            <a:r>
              <a:rPr lang="en-US" dirty="0"/>
              <a:t>Finish day updating </a:t>
            </a:r>
          </a:p>
          <a:p>
            <a:r>
              <a:rPr lang="en-US" dirty="0"/>
              <a:t>Connect functions together</a:t>
            </a:r>
          </a:p>
          <a:p>
            <a:r>
              <a:rPr lang="en-US" dirty="0"/>
              <a:t>Wrap up and game over check is correct</a:t>
            </a:r>
          </a:p>
          <a:p>
            <a:endParaRPr lang="en-US" dirty="0"/>
          </a:p>
          <a:p>
            <a:r>
              <a:rPr lang="en-US" b="1" dirty="0"/>
              <a:t>Accommodation/Differentiation</a:t>
            </a:r>
          </a:p>
          <a:p>
            <a:r>
              <a:rPr lang="en-US" dirty="0"/>
              <a:t>Advanced students can add in random events like cholera or snake bites. Students can also have a list of travelers instead of just 1, where each traveler is affected differently by each action.</a:t>
            </a:r>
          </a:p>
          <a:p>
            <a:r>
              <a:rPr lang="en-US" dirty="0"/>
              <a:t>The planning phase of this project will be essential, especially for students who you think may struggle with this project. Provide more guidance and scaffolding to those students that need it.</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11/15/2019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11/15/2019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3.05 Oregon Trail</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Oregon Trail</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Use project planning skills to complete a longer-term project</a:t>
            </a:r>
          </a:p>
          <a:p>
            <a:pPr marL="342900" indent="-342900">
              <a:buFont typeface="Arial" panose="020B0604020202020204" pitchFamily="34" charset="0"/>
              <a:buChar char="•"/>
            </a:pPr>
            <a:r>
              <a:rPr lang="en-US" dirty="0"/>
              <a:t>Create functions to organize a project</a:t>
            </a:r>
          </a:p>
          <a:p>
            <a:pPr marL="342900" indent="-342900">
              <a:buFont typeface="Arial" panose="020B0604020202020204" pitchFamily="34" charset="0"/>
              <a:buChar char="•"/>
            </a:pPr>
            <a:r>
              <a:rPr lang="en-US" dirty="0"/>
              <a:t>Apply skills learned in units 1-3 to create a functioning program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290405"/>
          </a:xfrm>
        </p:spPr>
        <p:txBody>
          <a:bodyPr/>
          <a:lstStyle/>
          <a:p>
            <a:r>
              <a:rPr lang="en-US" sz="1600" b="1" dirty="0"/>
              <a:t>Day 1</a:t>
            </a:r>
          </a:p>
          <a:p>
            <a:r>
              <a:rPr lang="en-US" sz="1600" b="1" dirty="0"/>
              <a:t>Duration Description</a:t>
            </a:r>
          </a:p>
          <a:p>
            <a:r>
              <a:rPr lang="en-US" sz="1600" dirty="0"/>
              <a:t>10 Minutes Project Overview</a:t>
            </a:r>
          </a:p>
          <a:p>
            <a:r>
              <a:rPr lang="en-US" sz="1600" dirty="0"/>
              <a:t>40 Minutes Planning</a:t>
            </a:r>
          </a:p>
          <a:p>
            <a:r>
              <a:rPr lang="en-US" sz="1600" dirty="0"/>
              <a:t>5 Minutes Debrief</a:t>
            </a:r>
          </a:p>
          <a:p>
            <a:r>
              <a:rPr lang="en-US" sz="1600" b="1" dirty="0"/>
              <a:t>Days 2-9</a:t>
            </a:r>
          </a:p>
          <a:p>
            <a:r>
              <a:rPr lang="en-US" sz="1600" dirty="0"/>
              <a:t>Duration Description</a:t>
            </a:r>
          </a:p>
          <a:p>
            <a:r>
              <a:rPr lang="en-US" sz="1600" dirty="0"/>
              <a:t>5 Minutes Review Day Plan</a:t>
            </a:r>
          </a:p>
          <a:p>
            <a:r>
              <a:rPr lang="en-US" sz="1600" dirty="0"/>
              <a:t>45 Minutes Project Work</a:t>
            </a:r>
          </a:p>
          <a:p>
            <a:r>
              <a:rPr lang="en-US" sz="1600" dirty="0"/>
              <a:t>5 Minutes 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Project 3 Oregon Trail</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4395049"/>
          </a:xfrm>
        </p:spPr>
        <p:txBody>
          <a:bodyPr/>
          <a:lstStyle/>
          <a:p>
            <a:r>
              <a:rPr lang="en-US" dirty="0"/>
              <a:t>Using variables, functions, and conditionals in Python, students will create an Oregon Trail game.</a:t>
            </a:r>
          </a:p>
          <a:p>
            <a:endParaRPr lang="en-US" dirty="0"/>
          </a:p>
          <a:p>
            <a:r>
              <a:rPr lang="en-US" b="1" dirty="0"/>
              <a:t>Overview</a:t>
            </a:r>
          </a:p>
          <a:p>
            <a:r>
              <a:rPr lang="en-US" dirty="0"/>
              <a:t>The goal is to travel from New York City to Oregon (2000 miles) by Dec 31st. </a:t>
            </a:r>
          </a:p>
          <a:p>
            <a:pPr marL="457200" indent="-457200">
              <a:buFont typeface="Arial" panose="020B0604020202020204" pitchFamily="34" charset="0"/>
              <a:buChar char="•"/>
            </a:pPr>
            <a:r>
              <a:rPr lang="en-US" dirty="0"/>
              <a:t>Each day costs you food and health</a:t>
            </a:r>
          </a:p>
          <a:p>
            <a:pPr marL="457200" indent="-457200">
              <a:buFont typeface="Arial" panose="020B0604020202020204" pitchFamily="34" charset="0"/>
              <a:buChar char="•"/>
            </a:pPr>
            <a:r>
              <a:rPr lang="en-US" dirty="0"/>
              <a:t>You can hunt and rest</a:t>
            </a:r>
          </a:p>
          <a:p>
            <a:pPr marL="457200" indent="-457200">
              <a:buFont typeface="Arial" panose="020B0604020202020204" pitchFamily="34" charset="0"/>
              <a:buChar char="•"/>
            </a:pPr>
            <a:r>
              <a:rPr lang="en-US" dirty="0"/>
              <a:t>Deadline: You must arrive there before December 31</a:t>
            </a:r>
            <a:r>
              <a:rPr lang="en-US" baseline="30000" dirty="0"/>
              <a:t>st</a:t>
            </a:r>
            <a:r>
              <a:rPr lang="en-US" dirty="0"/>
              <a:t> </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a:t>Details – Game Behavior</a:t>
            </a:r>
            <a:endParaRPr lang="en-US" dirty="0"/>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5281446"/>
          </a:xfrm>
        </p:spPr>
        <p:txBody>
          <a:bodyPr/>
          <a:lstStyle/>
          <a:p>
            <a:pPr marL="514350" indent="-514350">
              <a:buFont typeface="+mj-lt"/>
              <a:buAutoNum type="arabicPeriod"/>
            </a:pPr>
            <a:r>
              <a:rPr lang="en-US" sz="2400" dirty="0"/>
              <a:t>Player starts in New York City on March 1</a:t>
            </a:r>
          </a:p>
          <a:p>
            <a:pPr marL="742950" lvl="1" indent="-514350">
              <a:buFont typeface="Arial" panose="020B0604020202020204" pitchFamily="34" charset="0"/>
              <a:buChar char="•"/>
            </a:pPr>
            <a:r>
              <a:rPr lang="en-US" sz="1600" dirty="0"/>
              <a:t>500lbs of food</a:t>
            </a:r>
          </a:p>
          <a:p>
            <a:pPr marL="742950" lvl="1" indent="-514350">
              <a:buFont typeface="Arial" panose="020B0604020202020204" pitchFamily="34" charset="0"/>
              <a:buChar char="•"/>
            </a:pPr>
            <a:r>
              <a:rPr lang="en-US" sz="1600" dirty="0"/>
              <a:t>5 health</a:t>
            </a:r>
          </a:p>
          <a:p>
            <a:pPr marL="514350" indent="-514350">
              <a:buFont typeface="+mj-lt"/>
              <a:buAutoNum type="arabicPeriod"/>
            </a:pPr>
            <a:r>
              <a:rPr lang="en-US" sz="2400" dirty="0"/>
              <a:t>The player must get to Oregon by 12/31</a:t>
            </a:r>
          </a:p>
          <a:p>
            <a:pPr marL="514350" indent="-514350">
              <a:buFont typeface="+mj-lt"/>
              <a:buAutoNum type="arabicPeriod"/>
            </a:pPr>
            <a:r>
              <a:rPr lang="en-US" sz="2400" dirty="0"/>
              <a:t>Program asks for Player’s Name</a:t>
            </a:r>
          </a:p>
          <a:p>
            <a:pPr marL="514350" indent="-514350">
              <a:buFont typeface="+mj-lt"/>
              <a:buAutoNum type="arabicPeriod"/>
            </a:pPr>
            <a:r>
              <a:rPr lang="en-US" sz="2400" dirty="0"/>
              <a:t>Each turn</a:t>
            </a:r>
          </a:p>
          <a:p>
            <a:pPr marL="742950" lvl="1" indent="-514350">
              <a:buFont typeface="Arial" panose="020B0604020202020204" pitchFamily="34" charset="0"/>
              <a:buChar char="•"/>
            </a:pPr>
            <a:r>
              <a:rPr lang="en-US" sz="1600" dirty="0"/>
              <a:t>The player is asked what action they choose, travel, rest, hunt, status, help, quit</a:t>
            </a:r>
          </a:p>
          <a:p>
            <a:pPr marL="514350" indent="-514350">
              <a:buFont typeface="+mj-lt"/>
              <a:buAutoNum type="arabicPeriod"/>
            </a:pPr>
            <a:r>
              <a:rPr lang="en-US" sz="2000" dirty="0"/>
              <a:t>On average, the player's health will randomly decrease twice during a month on any given day.</a:t>
            </a:r>
            <a:endParaRPr lang="en-US" sz="1800" dirty="0">
              <a:cs typeface="+mn-cs"/>
            </a:endParaRPr>
          </a:p>
          <a:p>
            <a:pPr marL="742950" lvl="1" indent="-514350">
              <a:buFont typeface="Arial" panose="020B0604020202020204" pitchFamily="34" charset="0"/>
              <a:buChar char="•"/>
            </a:pPr>
            <a:r>
              <a:rPr lang="en-US" sz="1800" dirty="0"/>
              <a:t>The player eats 5lbs of food a day.</a:t>
            </a:r>
          </a:p>
          <a:p>
            <a:pPr marL="685800" lvl="1" indent="-457200">
              <a:buFont typeface="Arial" panose="020B0604020202020204" pitchFamily="34" charset="0"/>
              <a:buChar char="•"/>
            </a:pPr>
            <a:r>
              <a:rPr lang="en-US" sz="1800" dirty="0"/>
              <a:t>travel: moves you randomly between 30-60 miles and takes 3-7 days (random).</a:t>
            </a:r>
          </a:p>
          <a:p>
            <a:pPr marL="685800" lvl="1" indent="-457200">
              <a:buFont typeface="Arial" panose="020B0604020202020204" pitchFamily="34" charset="0"/>
              <a:buChar char="•"/>
            </a:pPr>
            <a:r>
              <a:rPr lang="en-US" sz="1800" dirty="0"/>
              <a:t>rest: increases health 1 level (up to 5 maximum) and takes 2-5 days (random).</a:t>
            </a:r>
          </a:p>
          <a:p>
            <a:pPr marL="685800" lvl="1" indent="-457200">
              <a:buFont typeface="Arial" panose="020B0604020202020204" pitchFamily="34" charset="0"/>
              <a:buChar char="•"/>
            </a:pPr>
            <a:r>
              <a:rPr lang="en-US" sz="1800" dirty="0"/>
              <a:t>hunt: adds 100 </a:t>
            </a:r>
            <a:r>
              <a:rPr lang="en-US" sz="1800" dirty="0" err="1"/>
              <a:t>lbs</a:t>
            </a:r>
            <a:r>
              <a:rPr lang="en-US" sz="1800" dirty="0"/>
              <a:t> of food and takes 2-5 days (random).</a:t>
            </a:r>
          </a:p>
          <a:p>
            <a:pPr marL="685800" lvl="1" indent="-457200">
              <a:buFont typeface="Arial" panose="020B0604020202020204" pitchFamily="34" charset="0"/>
              <a:buChar char="•"/>
            </a:pPr>
            <a:r>
              <a:rPr lang="en-US" sz="1800" dirty="0"/>
              <a:t>status: lists food, health, distance traveled, and day.</a:t>
            </a:r>
          </a:p>
          <a:p>
            <a:pPr marL="685800" lvl="1" indent="-457200">
              <a:buFont typeface="Arial" panose="020B0604020202020204" pitchFamily="34" charset="0"/>
              <a:buChar char="•"/>
            </a:pPr>
            <a:r>
              <a:rPr lang="en-US" sz="1800" dirty="0"/>
              <a:t>help: lists all the commands.</a:t>
            </a:r>
          </a:p>
          <a:p>
            <a:pPr marL="685800" lvl="1" indent="-457200">
              <a:buFont typeface="Arial" panose="020B0604020202020204" pitchFamily="34" charset="0"/>
              <a:buChar char="•"/>
            </a:pPr>
            <a:r>
              <a:rPr lang="en-US" sz="1800" dirty="0"/>
              <a:t>quit: will end the game.</a:t>
            </a:r>
          </a:p>
        </p:txBody>
      </p:sp>
    </p:spTree>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ADA-1FAB-4A7E-92BF-3685527D3A52}"/>
              </a:ext>
            </a:extLst>
          </p:cNvPr>
          <p:cNvSpPr>
            <a:spLocks noGrp="1"/>
          </p:cNvSpPr>
          <p:nvPr>
            <p:ph type="title"/>
          </p:nvPr>
        </p:nvSpPr>
        <p:spPr/>
        <p:txBody>
          <a:bodyPr/>
          <a:lstStyle/>
          <a:p>
            <a:r>
              <a:rPr lang="en-US" dirty="0"/>
              <a:t>Details - Implementation</a:t>
            </a:r>
          </a:p>
        </p:txBody>
      </p:sp>
      <p:sp>
        <p:nvSpPr>
          <p:cNvPr id="3" name="Text Placeholder 2">
            <a:extLst>
              <a:ext uri="{FF2B5EF4-FFF2-40B4-BE49-F238E27FC236}">
                <a16:creationId xmlns:a16="http://schemas.microsoft.com/office/drawing/2014/main" id="{0A524B60-2FBD-4390-A064-551BC1BEBAAD}"/>
              </a:ext>
            </a:extLst>
          </p:cNvPr>
          <p:cNvSpPr>
            <a:spLocks noGrp="1"/>
          </p:cNvSpPr>
          <p:nvPr>
            <p:ph type="body" sz="quarter" idx="10"/>
          </p:nvPr>
        </p:nvSpPr>
        <p:spPr>
          <a:xfrm>
            <a:off x="586390" y="1434370"/>
            <a:ext cx="11018520" cy="4222694"/>
          </a:xfrm>
        </p:spPr>
        <p:txBody>
          <a:bodyPr/>
          <a:lstStyle/>
          <a:p>
            <a:pPr marL="457200" indent="-457200">
              <a:buFont typeface="Arial" panose="020B0604020202020204" pitchFamily="34" charset="0"/>
              <a:buChar char="•"/>
            </a:pPr>
            <a:r>
              <a:rPr lang="en-US" dirty="0"/>
              <a:t>Create functions for all options a player can take</a:t>
            </a:r>
          </a:p>
          <a:p>
            <a:pPr marL="457200" indent="-457200">
              <a:buFont typeface="Arial" panose="020B0604020202020204" pitchFamily="34" charset="0"/>
              <a:buChar char="•"/>
            </a:pPr>
            <a:r>
              <a:rPr lang="en-US" dirty="0"/>
              <a:t>Use global variables to keep track of player health, food pounds, miles to go, current day, current month</a:t>
            </a:r>
          </a:p>
          <a:p>
            <a:pPr marL="457200" indent="-457200">
              <a:buFont typeface="Arial" panose="020B0604020202020204" pitchFamily="34" charset="0"/>
              <a:buChar char="•"/>
            </a:pPr>
            <a:r>
              <a:rPr lang="en-US" dirty="0"/>
              <a:t>Create a function </a:t>
            </a:r>
            <a:r>
              <a:rPr lang="en-US" dirty="0" err="1">
                <a:latin typeface="Courier New" panose="02070309020205020404" pitchFamily="49" charset="0"/>
                <a:cs typeface="Courier New" panose="02070309020205020404" pitchFamily="49" charset="0"/>
              </a:rPr>
              <a:t>add_day</a:t>
            </a:r>
            <a:r>
              <a:rPr lang="en-US" dirty="0">
                <a:latin typeface="Courier New" panose="02070309020205020404" pitchFamily="49" charset="0"/>
                <a:cs typeface="Courier New" panose="02070309020205020404" pitchFamily="49" charset="0"/>
              </a:rPr>
              <a:t> </a:t>
            </a:r>
            <a:r>
              <a:rPr lang="en-US" dirty="0"/>
              <a:t>which updates the day </a:t>
            </a:r>
          </a:p>
          <a:p>
            <a:pPr marL="457200" indent="-457200">
              <a:buFont typeface="Arial" panose="020B0604020202020204" pitchFamily="34" charset="0"/>
              <a:buChar char="•"/>
            </a:pPr>
            <a:r>
              <a:rPr lang="en-US" dirty="0"/>
              <a:t>Use global list to keep track of which months have 31 days and use this in the </a:t>
            </a:r>
            <a:r>
              <a:rPr lang="en-US" dirty="0" err="1">
                <a:latin typeface="Courier New" panose="02070309020205020404" pitchFamily="49" charset="0"/>
                <a:cs typeface="Courier New" panose="02070309020205020404" pitchFamily="49" charset="0"/>
              </a:rPr>
              <a:t>add_day</a:t>
            </a:r>
            <a:r>
              <a:rPr lang="en-US" dirty="0">
                <a:latin typeface="Courier New" panose="02070309020205020404" pitchFamily="49" charset="0"/>
                <a:cs typeface="Courier New" panose="02070309020205020404" pitchFamily="49" charset="0"/>
              </a:rPr>
              <a:t> </a:t>
            </a:r>
            <a:r>
              <a:rPr lang="en-US" dirty="0"/>
              <a:t>function (i.e.: MONTHS_WITH_31_DAYS = [1, 3, 5, 7, 8, 10, 12])</a:t>
            </a:r>
          </a:p>
          <a:p>
            <a:pPr marL="457200" indent="-457200">
              <a:buFont typeface="Arial" panose="020B0604020202020204" pitchFamily="34" charset="0"/>
              <a:buChar char="•"/>
            </a:pPr>
            <a:r>
              <a:rPr lang="en-US" dirty="0"/>
              <a:t>Create a function </a:t>
            </a:r>
            <a:r>
              <a:rPr lang="en-US" dirty="0" err="1">
                <a:latin typeface="Courier New" panose="02070309020205020404" pitchFamily="49" charset="0"/>
                <a:cs typeface="Courier New" panose="02070309020205020404" pitchFamily="49" charset="0"/>
              </a:rPr>
              <a:t>select_action</a:t>
            </a:r>
            <a:r>
              <a:rPr lang="en-US" dirty="0">
                <a:latin typeface="Courier New" panose="02070309020205020404" pitchFamily="49" charset="0"/>
                <a:cs typeface="Courier New" panose="02070309020205020404" pitchFamily="49" charset="0"/>
              </a:rPr>
              <a:t> </a:t>
            </a:r>
            <a:r>
              <a:rPr lang="en-US" dirty="0"/>
              <a:t>which uses a while loop to call </a:t>
            </a:r>
            <a:r>
              <a:rPr lang="en-US" dirty="0" err="1">
                <a:latin typeface="Courier New" panose="02070309020205020404" pitchFamily="49" charset="0"/>
                <a:cs typeface="Courier New" panose="02070309020205020404" pitchFamily="49" charset="0"/>
              </a:rPr>
              <a:t>add_day</a:t>
            </a:r>
            <a:r>
              <a:rPr lang="en-US" dirty="0">
                <a:latin typeface="Courier New" panose="02070309020205020404" pitchFamily="49" charset="0"/>
                <a:cs typeface="Courier New" panose="02070309020205020404" pitchFamily="49" charset="0"/>
              </a:rPr>
              <a:t> </a:t>
            </a:r>
            <a:r>
              <a:rPr lang="en-US" dirty="0"/>
              <a:t>function</a:t>
            </a:r>
          </a:p>
        </p:txBody>
      </p:sp>
    </p:spTree>
    <p:extLst>
      <p:ext uri="{BB962C8B-B14F-4D97-AF65-F5344CB8AC3E}">
        <p14:creationId xmlns:p14="http://schemas.microsoft.com/office/powerpoint/2010/main" val="13159018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FA6-DDB8-4143-AD62-41A5F0671DCA}"/>
              </a:ext>
            </a:extLst>
          </p:cNvPr>
          <p:cNvSpPr>
            <a:spLocks noGrp="1"/>
          </p:cNvSpPr>
          <p:nvPr>
            <p:ph type="title"/>
          </p:nvPr>
        </p:nvSpPr>
        <p:spPr/>
        <p:txBody>
          <a:bodyPr/>
          <a:lstStyle/>
          <a:p>
            <a:r>
              <a:rPr lang="en-US" dirty="0"/>
              <a:t>Scheme/Rubric</a:t>
            </a:r>
          </a:p>
        </p:txBody>
      </p:sp>
      <p:graphicFrame>
        <p:nvGraphicFramePr>
          <p:cNvPr id="11" name="Table 11">
            <a:extLst>
              <a:ext uri="{FF2B5EF4-FFF2-40B4-BE49-F238E27FC236}">
                <a16:creationId xmlns:a16="http://schemas.microsoft.com/office/drawing/2014/main" id="{E49919A7-88A9-4BB5-B905-B70A4AE3A694}"/>
              </a:ext>
            </a:extLst>
          </p:cNvPr>
          <p:cNvGraphicFramePr>
            <a:graphicFrameLocks noGrp="1"/>
          </p:cNvGraphicFramePr>
          <p:nvPr>
            <p:extLst>
              <p:ext uri="{D42A27DB-BD31-4B8C-83A1-F6EECF244321}">
                <p14:modId xmlns:p14="http://schemas.microsoft.com/office/powerpoint/2010/main" val="606600549"/>
              </p:ext>
            </p:extLst>
          </p:nvPr>
        </p:nvGraphicFramePr>
        <p:xfrm>
          <a:off x="1488831" y="1315328"/>
          <a:ext cx="9559644" cy="4970515"/>
        </p:xfrm>
        <a:graphic>
          <a:graphicData uri="http://schemas.openxmlformats.org/drawingml/2006/table">
            <a:tbl>
              <a:tblPr firstRow="1" bandRow="1">
                <a:tableStyleId>{D27102A9-8310-4765-A935-A1911B00CA55}</a:tableStyleId>
              </a:tblPr>
              <a:tblGrid>
                <a:gridCol w="8370735">
                  <a:extLst>
                    <a:ext uri="{9D8B030D-6E8A-4147-A177-3AD203B41FA5}">
                      <a16:colId xmlns:a16="http://schemas.microsoft.com/office/drawing/2014/main" val="772373974"/>
                    </a:ext>
                  </a:extLst>
                </a:gridCol>
                <a:gridCol w="1188909">
                  <a:extLst>
                    <a:ext uri="{9D8B030D-6E8A-4147-A177-3AD203B41FA5}">
                      <a16:colId xmlns:a16="http://schemas.microsoft.com/office/drawing/2014/main" val="4203988348"/>
                    </a:ext>
                  </a:extLst>
                </a:gridCol>
              </a:tblGrid>
              <a:tr h="4970515">
                <a:tc>
                  <a:txBody>
                    <a:bodyPr/>
                    <a:lstStyle/>
                    <a:p>
                      <a:pPr algn="r"/>
                      <a:r>
                        <a:rPr lang="en-US" sz="2000" dirty="0"/>
                        <a:t>Functional Correctness(Behavior)</a:t>
                      </a:r>
                    </a:p>
                    <a:p>
                      <a:pPr algn="r"/>
                      <a:r>
                        <a:rPr lang="en-US" sz="2000" b="0" dirty="0"/>
                        <a:t>travel, rest, hunt</a:t>
                      </a:r>
                    </a:p>
                    <a:p>
                      <a:pPr algn="r"/>
                      <a:r>
                        <a:rPr lang="en-US" sz="2000" b="0" dirty="0"/>
                        <a:t>status, help, and quit</a:t>
                      </a:r>
                    </a:p>
                    <a:p>
                      <a:pPr algn="r"/>
                      <a:r>
                        <a:rPr lang="en-US" sz="2000" b="0" dirty="0"/>
                        <a:t>Game ends if food runs out, days run out, or health runs out</a:t>
                      </a:r>
                    </a:p>
                    <a:p>
                      <a:pPr algn="r"/>
                      <a:r>
                        <a:rPr lang="en-US" sz="2000" b="0" dirty="0"/>
                        <a:t>Days roll over correctly</a:t>
                      </a:r>
                    </a:p>
                    <a:p>
                      <a:pPr algn="r"/>
                      <a:r>
                        <a:rPr lang="en-US" sz="2000" b="0" dirty="0"/>
                        <a:t>Food decreases every day</a:t>
                      </a:r>
                    </a:p>
                    <a:p>
                      <a:pPr algn="r"/>
                      <a:r>
                        <a:rPr lang="en-US" sz="2000" b="0" dirty="0"/>
                        <a:t>Health decreases randomly</a:t>
                      </a:r>
                    </a:p>
                    <a:p>
                      <a:pPr algn="r"/>
                      <a:r>
                        <a:rPr lang="en-US" sz="2000" dirty="0"/>
                        <a:t>Sub total</a:t>
                      </a:r>
                    </a:p>
                    <a:p>
                      <a:pPr algn="r"/>
                      <a:r>
                        <a:rPr lang="en-US" sz="2000" dirty="0"/>
                        <a:t>Technical Correctness   </a:t>
                      </a:r>
                    </a:p>
                    <a:p>
                      <a:pPr algn="r"/>
                      <a:r>
                        <a:rPr lang="en-US" sz="2000" b="0" dirty="0"/>
                        <a:t>Correctly use functions and contracts</a:t>
                      </a:r>
                    </a:p>
                    <a:p>
                      <a:pPr algn="r"/>
                      <a:r>
                        <a:rPr lang="en-US" sz="2000" b="0" dirty="0"/>
                        <a:t>Correctly use imported random function</a:t>
                      </a:r>
                    </a:p>
                    <a:p>
                      <a:pPr algn="r"/>
                      <a:r>
                        <a:rPr lang="en-US" sz="2000" b="0" dirty="0"/>
                        <a:t>Correctly use global variables</a:t>
                      </a:r>
                    </a:p>
                    <a:p>
                      <a:pPr algn="r"/>
                      <a:r>
                        <a:rPr lang="en-US" sz="2000" b="0" dirty="0"/>
                        <a:t>Correctly use and update variables</a:t>
                      </a:r>
                    </a:p>
                    <a:p>
                      <a:pPr algn="r"/>
                      <a:r>
                        <a:rPr lang="en-US" sz="2000" b="0" dirty="0"/>
                        <a:t>Correctly </a:t>
                      </a:r>
                      <a:r>
                        <a:rPr lang="en-US" sz="2000" b="0" dirty="0" err="1">
                          <a:latin typeface="Courier New" panose="02070309020205020404" pitchFamily="49" charset="0"/>
                          <a:cs typeface="Courier New" panose="02070309020205020404" pitchFamily="49" charset="0"/>
                        </a:rPr>
                        <a:t>add_days</a:t>
                      </a:r>
                      <a:r>
                        <a:rPr lang="en-US" sz="2000" b="0" dirty="0">
                          <a:latin typeface="Courier New" panose="02070309020205020404" pitchFamily="49" charset="0"/>
                          <a:cs typeface="Courier New" panose="02070309020205020404" pitchFamily="49" charset="0"/>
                        </a:rPr>
                        <a:t> </a:t>
                      </a:r>
                      <a:r>
                        <a:rPr lang="en-US" sz="2000" b="0" dirty="0"/>
                        <a:t>and </a:t>
                      </a:r>
                      <a:r>
                        <a:rPr lang="en-US" sz="2000" b="0" dirty="0" err="1">
                          <a:latin typeface="Courier New" panose="02070309020205020404" pitchFamily="49" charset="0"/>
                          <a:cs typeface="Courier New" panose="02070309020205020404" pitchFamily="49" charset="0"/>
                        </a:rPr>
                        <a:t>select_action</a:t>
                      </a:r>
                      <a:r>
                        <a:rPr lang="en-US" sz="2000" b="0" dirty="0">
                          <a:latin typeface="Courier New" panose="02070309020205020404" pitchFamily="49" charset="0"/>
                          <a:cs typeface="Courier New" panose="02070309020205020404" pitchFamily="49" charset="0"/>
                        </a:rPr>
                        <a:t> </a:t>
                      </a:r>
                      <a:r>
                        <a:rPr lang="en-US" sz="2000" b="0" dirty="0"/>
                        <a:t>functions</a:t>
                      </a:r>
                    </a:p>
                    <a:p>
                      <a:pPr algn="r"/>
                      <a:r>
                        <a:rPr lang="en-US" sz="2000" dirty="0"/>
                        <a:t>Sub total</a:t>
                      </a:r>
                    </a:p>
                    <a:p>
                      <a:pPr algn="r"/>
                      <a:r>
                        <a:rPr lang="en-US" sz="2000" dirty="0"/>
                        <a:t>Total</a:t>
                      </a:r>
                      <a:endParaRPr lang="en-US" sz="2000" b="1" dirty="0"/>
                    </a:p>
                  </a:txBody>
                  <a:tcPr/>
                </a:tc>
                <a:tc>
                  <a:txBody>
                    <a:bodyPr/>
                    <a:lstStyle/>
                    <a:p>
                      <a:r>
                        <a:rPr lang="en-US" sz="2000" dirty="0"/>
                        <a:t>Points</a:t>
                      </a:r>
                    </a:p>
                    <a:p>
                      <a:r>
                        <a:rPr lang="en-US" sz="2000" dirty="0"/>
                        <a:t>15</a:t>
                      </a:r>
                    </a:p>
                    <a:p>
                      <a:r>
                        <a:rPr lang="en-US" sz="2000" dirty="0"/>
                        <a:t>5</a:t>
                      </a:r>
                    </a:p>
                    <a:p>
                      <a:r>
                        <a:rPr lang="en-US" sz="2000" dirty="0"/>
                        <a:t>10</a:t>
                      </a:r>
                    </a:p>
                    <a:p>
                      <a:r>
                        <a:rPr lang="en-US" sz="2000" dirty="0"/>
                        <a:t>10</a:t>
                      </a:r>
                    </a:p>
                    <a:p>
                      <a:r>
                        <a:rPr lang="en-US" sz="2000" dirty="0"/>
                        <a:t>5</a:t>
                      </a:r>
                    </a:p>
                    <a:p>
                      <a:r>
                        <a:rPr lang="en-US" sz="2000" dirty="0"/>
                        <a:t>5</a:t>
                      </a:r>
                    </a:p>
                    <a:p>
                      <a:r>
                        <a:rPr lang="en-US" sz="2000" dirty="0"/>
                        <a:t>50</a:t>
                      </a:r>
                    </a:p>
                    <a:p>
                      <a:endParaRPr lang="en-US" sz="2000" dirty="0"/>
                    </a:p>
                    <a:p>
                      <a:r>
                        <a:rPr lang="en-US" sz="2000" dirty="0"/>
                        <a:t>20</a:t>
                      </a:r>
                    </a:p>
                    <a:p>
                      <a:r>
                        <a:rPr lang="en-US" sz="2000" dirty="0"/>
                        <a:t>5</a:t>
                      </a:r>
                    </a:p>
                    <a:p>
                      <a:r>
                        <a:rPr lang="en-US" sz="2000" dirty="0"/>
                        <a:t>5</a:t>
                      </a:r>
                    </a:p>
                    <a:p>
                      <a:r>
                        <a:rPr lang="en-US" sz="2000" dirty="0"/>
                        <a:t>5</a:t>
                      </a:r>
                    </a:p>
                    <a:p>
                      <a:r>
                        <a:rPr lang="en-US" sz="2000" dirty="0"/>
                        <a:t>15</a:t>
                      </a:r>
                    </a:p>
                    <a:p>
                      <a:r>
                        <a:rPr lang="en-US" sz="2000" dirty="0"/>
                        <a:t>50</a:t>
                      </a:r>
                    </a:p>
                    <a:p>
                      <a:r>
                        <a:rPr lang="en-US" sz="2000" dirty="0"/>
                        <a:t>100</a:t>
                      </a:r>
                      <a:endParaRPr lang="en-US" sz="2000" b="1" dirty="0"/>
                    </a:p>
                  </a:txBody>
                  <a:tcPr/>
                </a:tc>
                <a:extLst>
                  <a:ext uri="{0D108BD9-81ED-4DB2-BD59-A6C34878D82A}">
                    <a16:rowId xmlns:a16="http://schemas.microsoft.com/office/drawing/2014/main" val="416022531"/>
                  </a:ext>
                </a:extLst>
              </a:tr>
            </a:tbl>
          </a:graphicData>
        </a:graphic>
      </p:graphicFrame>
    </p:spTree>
    <p:extLst>
      <p:ext uri="{BB962C8B-B14F-4D97-AF65-F5344CB8AC3E}">
        <p14:creationId xmlns:p14="http://schemas.microsoft.com/office/powerpoint/2010/main" val="4800754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A4C-8941-433E-B268-63A2F725659E}"/>
              </a:ext>
            </a:extLst>
          </p:cNvPr>
          <p:cNvSpPr>
            <a:spLocks noGrp="1"/>
          </p:cNvSpPr>
          <p:nvPr>
            <p:ph type="title"/>
          </p:nvPr>
        </p:nvSpPr>
        <p:spPr/>
        <p:txBody>
          <a:bodyPr/>
          <a:lstStyle/>
          <a:p>
            <a:r>
              <a:rPr lang="en-US"/>
              <a:t>Bonus</a:t>
            </a:r>
            <a:endParaRPr lang="en-US" dirty="0"/>
          </a:p>
        </p:txBody>
      </p:sp>
      <p:sp>
        <p:nvSpPr>
          <p:cNvPr id="3" name="Text Placeholder 2">
            <a:extLst>
              <a:ext uri="{FF2B5EF4-FFF2-40B4-BE49-F238E27FC236}">
                <a16:creationId xmlns:a16="http://schemas.microsoft.com/office/drawing/2014/main" id="{CF94DF30-4E12-41CF-9866-CE70CEDB2173}"/>
              </a:ext>
            </a:extLst>
          </p:cNvPr>
          <p:cNvSpPr>
            <a:spLocks noGrp="1"/>
          </p:cNvSpPr>
          <p:nvPr>
            <p:ph type="body" sz="quarter" idx="10"/>
          </p:nvPr>
        </p:nvSpPr>
        <p:spPr>
          <a:xfrm>
            <a:off x="586390" y="1434370"/>
            <a:ext cx="11018520" cy="2671501"/>
          </a:xfrm>
        </p:spPr>
        <p:txBody>
          <a:bodyPr/>
          <a:lstStyle/>
          <a:p>
            <a:pPr marL="514350" indent="-514350">
              <a:buFont typeface="+mj-lt"/>
              <a:buAutoNum type="arabicPeriod"/>
            </a:pPr>
            <a:r>
              <a:rPr lang="en-US" dirty="0"/>
              <a:t>Make the rate of food consumption be a function of activity. So if a player hunts for a turn they take up more food, but if they rest, they take up less food. </a:t>
            </a:r>
          </a:p>
          <a:p>
            <a:pPr marL="514350" indent="-514350">
              <a:buFont typeface="+mj-lt"/>
              <a:buAutoNum type="arabicPeriod"/>
            </a:pPr>
            <a:r>
              <a:rPr lang="en-US" dirty="0"/>
              <a:t>Create a random event that occurs randomly once a month, like a river crossing or a dysentery, that will take up a range of 1-10 food, 1-10 days and 0-1 health. </a:t>
            </a:r>
          </a:p>
        </p:txBody>
      </p:sp>
    </p:spTree>
    <p:extLst>
      <p:ext uri="{BB962C8B-B14F-4D97-AF65-F5344CB8AC3E}">
        <p14:creationId xmlns:p14="http://schemas.microsoft.com/office/powerpoint/2010/main" val="583288331"/>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2721CA-4E4E-45AA-8A2E-1C9CC0C873EF}">
  <ds:schemaRefs>
    <ds:schemaRef ds:uri="http://schemas.microsoft.com/sharepoint/v3/contenttype/forms"/>
  </ds:schemaRefs>
</ds:datastoreItem>
</file>

<file path=customXml/itemProps2.xml><?xml version="1.0" encoding="utf-8"?>
<ds:datastoreItem xmlns:ds="http://schemas.openxmlformats.org/officeDocument/2006/customXml" ds:itemID="{76F7A3A2-62C6-4746-AF55-F616F4B737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9461AD-A000-41E9-A08F-953370B4F3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831</Words>
  <Application>Microsoft Office PowerPoint</Application>
  <PresentationFormat>Widescreen</PresentationFormat>
  <Paragraphs>118</Paragraphs>
  <Slides>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Courier New</vt:lpstr>
      <vt:lpstr>Segoe UI</vt:lpstr>
      <vt:lpstr>Segoe UI Semibold</vt:lpstr>
      <vt:lpstr>Wingdings</vt:lpstr>
      <vt:lpstr>Microsoft Philanthropies TEALS</vt:lpstr>
      <vt:lpstr>Black Template</vt:lpstr>
      <vt:lpstr>Lesson: 3.05 Oregon Trail</vt:lpstr>
      <vt:lpstr>Oregon Trail</vt:lpstr>
      <vt:lpstr>Plan</vt:lpstr>
      <vt:lpstr>Project 3 Oregon Trail</vt:lpstr>
      <vt:lpstr>Details – Game Behavior</vt:lpstr>
      <vt:lpstr>Details - Implementation</vt:lpstr>
      <vt:lpstr>Scheme/Rubric</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2019-11-11T18:31:53Z</dcterms:created>
  <dcterms:modified xsi:type="dcterms:W3CDTF">2019-11-15T20:43:56Z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