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22"/>
  </p:notesMasterIdLst>
  <p:sldIdLst>
    <p:sldId id="1670" r:id="rId3"/>
    <p:sldId id="1679" r:id="rId4"/>
    <p:sldId id="1680" r:id="rId5"/>
    <p:sldId id="1701" r:id="rId6"/>
    <p:sldId id="265" r:id="rId7"/>
    <p:sldId id="266" r:id="rId8"/>
    <p:sldId id="267" r:id="rId9"/>
    <p:sldId id="268" r:id="rId10"/>
    <p:sldId id="269" r:id="rId11"/>
    <p:sldId id="270" r:id="rId12"/>
    <p:sldId id="1703" r:id="rId13"/>
    <p:sldId id="272" r:id="rId14"/>
    <p:sldId id="273" r:id="rId15"/>
    <p:sldId id="1704" r:id="rId16"/>
    <p:sldId id="1705" r:id="rId17"/>
    <p:sldId id="1706" r:id="rId18"/>
    <p:sldId id="1707" r:id="rId19"/>
    <p:sldId id="1708" r:id="rId20"/>
    <p:sldId id="1696"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82D8F8-67DC-4798-8242-62ACEB726797}" v="879" dt="2019-12-11T18:02:34.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2500" autoAdjust="0"/>
  </p:normalViewPr>
  <p:slideViewPr>
    <p:cSldViewPr snapToGrid="0">
      <p:cViewPr varScale="1">
        <p:scale>
          <a:sx n="67" d="100"/>
          <a:sy n="67" d="100"/>
        </p:scale>
        <p:origin x="85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97813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770122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20 Minutes - Continue Do Now &amp; Discussion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20 Minutes - Magic Genie Lab</a:t>
            </a:r>
          </a:p>
          <a:p>
            <a:r>
              <a:rPr lang="en-US" dirty="0">
                <a:effectLst/>
              </a:rPr>
              <a:t>10 Minutes - Debrief/Quiz Prep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d44ceca2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d44ceca2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d44ceca2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d44ceca2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d44ceca2d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d44ceca2d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d44ceca2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d44ceca2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d44ceca2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d44ceca2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d44ceca2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d44ceca2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12/11/2019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12/11/2019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53"/>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7910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1.04 Variable Input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2550" y="6334126"/>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Input Statement – </a:t>
            </a:r>
            <a:r>
              <a:rPr lang="en-US" dirty="0">
                <a:latin typeface="Consolas" panose="020B0609020204030204" pitchFamily="49" charset="0"/>
              </a:rPr>
              <a:t>int()</a:t>
            </a:r>
            <a:r>
              <a:rPr lang="en" dirty="0"/>
              <a:t> </a:t>
            </a:r>
            <a:endParaRPr dirty="0"/>
          </a:p>
        </p:txBody>
      </p:sp>
      <p:sp>
        <p:nvSpPr>
          <p:cNvPr id="160" name="Google Shape;160;p27"/>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So you have to do something called “casting”.</a:t>
            </a: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You cast a value to an integer with the </a:t>
            </a:r>
            <a:r>
              <a:rPr lang="en" sz="3200" dirty="0">
                <a:solidFill>
                  <a:srgbClr val="3B454E"/>
                </a:solidFill>
                <a:highlight>
                  <a:srgbClr val="FFFF00"/>
                </a:highlight>
              </a:rPr>
              <a:t>int()</a:t>
            </a:r>
            <a:r>
              <a:rPr lang="en" sz="3200" dirty="0">
                <a:solidFill>
                  <a:srgbClr val="3B454E"/>
                </a:solidFill>
                <a:highlight>
                  <a:srgbClr val="FFFFFF"/>
                </a:highlight>
              </a:rPr>
              <a:t> function.</a:t>
            </a: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61" name="Google Shape;161;p27" descr="sideOfSquare = int(input(&quot;How long is the side of your square? &quot;))&#10;areasOfSquare = sideOfSquare * sideOfSquare&#10;"/>
          <p:cNvPicPr preferRelativeResize="0"/>
          <p:nvPr/>
        </p:nvPicPr>
        <p:blipFill>
          <a:blip r:embed="rId3">
            <a:alphaModFix/>
          </a:blip>
          <a:stretch>
            <a:fillRect/>
          </a:stretch>
        </p:blipFill>
        <p:spPr>
          <a:xfrm>
            <a:off x="485700" y="1768434"/>
            <a:ext cx="10613701" cy="1126933"/>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78"/>
          <p:cNvSpPr txBox="1">
            <a:spLocks noGrp="1"/>
          </p:cNvSpPr>
          <p:nvPr>
            <p:ph type="title"/>
          </p:nvPr>
        </p:nvSpPr>
        <p:spPr>
          <a:xfrm>
            <a:off x="588263" y="457200"/>
            <a:ext cx="11018520" cy="677108"/>
          </a:xfrm>
          <a:prstGeom prst="rect">
            <a:avLst/>
          </a:prstGeom>
        </p:spPr>
        <p:txBody>
          <a:bodyPr/>
          <a:lstStyle>
            <a:lvl1pPr defTabSz="822959">
              <a:defRPr sz="2700">
                <a:latin typeface="Arial"/>
                <a:ea typeface="Arial"/>
                <a:cs typeface="Arial"/>
                <a:sym typeface="Arial"/>
              </a:defRPr>
            </a:lvl1pPr>
          </a:lstStyle>
          <a:p>
            <a:r>
              <a:rPr sz="4400" dirty="0">
                <a:latin typeface="+mj-lt"/>
              </a:rPr>
              <a:t>Casting</a:t>
            </a:r>
          </a:p>
        </p:txBody>
      </p:sp>
      <p:sp>
        <p:nvSpPr>
          <p:cNvPr id="224" name="Shape 80"/>
          <p:cNvSpPr txBox="1">
            <a:spLocks noGrp="1"/>
          </p:cNvSpPr>
          <p:nvPr>
            <p:ph type="body" sz="quarter" idx="10"/>
          </p:nvPr>
        </p:nvSpPr>
        <p:spPr>
          <a:xfrm>
            <a:off x="586740" y="1229051"/>
            <a:ext cx="11018520" cy="5663089"/>
          </a:xfrm>
          <a:prstGeom prst="rect">
            <a:avLst/>
          </a:prstGeom>
        </p:spPr>
        <p:txBody>
          <a:bodyPr/>
          <a:lstStyle/>
          <a:p>
            <a:pPr indent="-474544" defTabSz="1158211">
              <a:spcBef>
                <a:spcPts val="0"/>
              </a:spcBef>
              <a:buClr>
                <a:srgbClr val="000000"/>
              </a:buClr>
              <a:buSzPts val="1500"/>
              <a:defRPr sz="1520">
                <a:solidFill>
                  <a:srgbClr val="000000"/>
                </a:solidFill>
              </a:defRPr>
            </a:pPr>
            <a:r>
              <a:rPr sz="3200" dirty="0"/>
              <a:t>Converting between data types</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sym typeface="Courier"/>
              </a:rPr>
              <a:t>input() </a:t>
            </a:r>
            <a:r>
              <a:rPr sz="2400" dirty="0"/>
              <a:t>always gives us a string, sometimes we want an integer, a float, or a bool</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t>We can use a casting function to convert between the different types:</a:t>
            </a:r>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r>
              <a:rPr sz="3200" dirty="0"/>
              <a:t>When concatenating or adding (both with “+”) —&gt; Types have to match up</a:t>
            </a:r>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a:t>
            </a:r>
            <a:r>
              <a:rPr lang="en-US" sz="2400" dirty="0"/>
              <a:t>-</a:t>
            </a:r>
            <a:endParaRPr sz="2400" dirty="0"/>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‘7373’</a:t>
            </a:r>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a:t>
            </a:r>
            <a:r>
              <a:rPr sz="2400" dirty="0" err="1"/>
              <a:t>TypeErr</a:t>
            </a:r>
            <a:r>
              <a:rPr lang="en-US" sz="2400" dirty="0" err="1"/>
              <a:t>or</a:t>
            </a:r>
            <a:endParaRPr sz="2400" dirty="0"/>
          </a:p>
        </p:txBody>
      </p:sp>
      <p:graphicFrame>
        <p:nvGraphicFramePr>
          <p:cNvPr id="225" name="Table"/>
          <p:cNvGraphicFramePr/>
          <p:nvPr>
            <p:extLst>
              <p:ext uri="{D42A27DB-BD31-4B8C-83A1-F6EECF244321}">
                <p14:modId xmlns:p14="http://schemas.microsoft.com/office/powerpoint/2010/main" val="99463157"/>
              </p:ext>
            </p:extLst>
          </p:nvPr>
        </p:nvGraphicFramePr>
        <p:xfrm>
          <a:off x="2281428" y="2780527"/>
          <a:ext cx="6362256" cy="1920061"/>
        </p:xfrm>
        <a:graphic>
          <a:graphicData uri="http://schemas.openxmlformats.org/drawingml/2006/table">
            <a:tbl>
              <a:tblPr firstRow="1" bandRow="1"/>
              <a:tblGrid>
                <a:gridCol w="2120752">
                  <a:extLst>
                    <a:ext uri="{9D8B030D-6E8A-4147-A177-3AD203B41FA5}">
                      <a16:colId xmlns:a16="http://schemas.microsoft.com/office/drawing/2014/main" val="20000"/>
                    </a:ext>
                  </a:extLst>
                </a:gridCol>
                <a:gridCol w="2120752">
                  <a:extLst>
                    <a:ext uri="{9D8B030D-6E8A-4147-A177-3AD203B41FA5}">
                      <a16:colId xmlns:a16="http://schemas.microsoft.com/office/drawing/2014/main" val="20001"/>
                    </a:ext>
                  </a:extLst>
                </a:gridCol>
                <a:gridCol w="2120752">
                  <a:extLst>
                    <a:ext uri="{9D8B030D-6E8A-4147-A177-3AD203B41FA5}">
                      <a16:colId xmlns:a16="http://schemas.microsoft.com/office/drawing/2014/main" val="20002"/>
                    </a:ext>
                  </a:extLst>
                </a:gridCol>
              </a:tblGrid>
              <a:tr h="253821">
                <a:tc>
                  <a:txBody>
                    <a:bodyPr/>
                    <a:lstStyle/>
                    <a:p>
                      <a:pPr algn="l">
                        <a:defRPr sz="1800"/>
                      </a:pPr>
                      <a:r>
                        <a:rPr sz="1600" u="sng"/>
                        <a:t>Desired Type</a:t>
                      </a:r>
                    </a:p>
                  </a:txBody>
                  <a:tcPr marL="0" marR="0" marT="0" marB="0" horzOverflow="overflow">
                    <a:solidFill>
                      <a:srgbClr val="FFFFFF"/>
                    </a:solidFill>
                  </a:tcPr>
                </a:tc>
                <a:tc>
                  <a:txBody>
                    <a:bodyPr/>
                    <a:lstStyle/>
                    <a:p>
                      <a:pPr algn="l">
                        <a:defRPr sz="1800"/>
                      </a:pPr>
                      <a:r>
                        <a:rPr sz="1600" u="sng"/>
                        <a:t>Casting Function</a:t>
                      </a:r>
                    </a:p>
                  </a:txBody>
                  <a:tcPr marL="0" marR="0" marT="0" marB="0" horzOverflow="overflow">
                    <a:solidFill>
                      <a:srgbClr val="FFFFFF"/>
                    </a:solidFill>
                  </a:tcPr>
                </a:tc>
                <a:tc>
                  <a:txBody>
                    <a:bodyPr/>
                    <a:lstStyle/>
                    <a:p>
                      <a:pPr algn="l">
                        <a:defRPr sz="1800"/>
                      </a:pPr>
                      <a:r>
                        <a:rPr sz="1600" u="sng"/>
                        <a:t>Example</a:t>
                      </a:r>
                    </a:p>
                  </a:txBody>
                  <a:tcPr marL="0" marR="0" marT="0" marB="0" horzOverflow="overflow">
                    <a:solidFill>
                      <a:srgbClr val="FFFFFF"/>
                    </a:solidFill>
                  </a:tcPr>
                </a:tc>
                <a:extLst>
                  <a:ext uri="{0D108BD9-81ED-4DB2-BD59-A6C34878D82A}">
                    <a16:rowId xmlns:a16="http://schemas.microsoft.com/office/drawing/2014/main" val="10000"/>
                  </a:ext>
                </a:extLst>
              </a:tr>
              <a:tr h="416560">
                <a:tc>
                  <a:txBody>
                    <a:bodyPr/>
                    <a:lstStyle/>
                    <a:p>
                      <a:pPr algn="l" defTabSz="457200">
                        <a:lnSpc>
                          <a:spcPts val="2800"/>
                        </a:lnSpc>
                        <a:defRPr sz="1800"/>
                      </a:pPr>
                      <a:r>
                        <a:rPr sz="1600">
                          <a:latin typeface="Courier"/>
                          <a:ea typeface="Courier"/>
                          <a:cs typeface="Courier"/>
                          <a:sym typeface="Courier"/>
                        </a:rPr>
                        <a:t>Integer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int(“73”)-&gt;73</a:t>
                      </a:r>
                    </a:p>
                  </a:txBody>
                  <a:tcPr marL="0" marR="0" marT="0" marB="0" horzOverflow="overflow">
                    <a:solidFill>
                      <a:srgbClr val="FFFFFF"/>
                    </a:solidFill>
                  </a:tcPr>
                </a:tc>
                <a:extLst>
                  <a:ext uri="{0D108BD9-81ED-4DB2-BD59-A6C34878D82A}">
                    <a16:rowId xmlns:a16="http://schemas.microsoft.com/office/drawing/2014/main" val="10001"/>
                  </a:ext>
                </a:extLst>
              </a:tr>
              <a:tr h="416560">
                <a:tc>
                  <a:txBody>
                    <a:bodyPr/>
                    <a:lstStyle/>
                    <a:p>
                      <a:pPr algn="l" defTabSz="457200">
                        <a:lnSpc>
                          <a:spcPts val="2800"/>
                        </a:lnSpc>
                        <a:defRPr sz="1800"/>
                      </a:pPr>
                      <a:r>
                        <a:rPr sz="1600">
                          <a:latin typeface="Courier"/>
                          <a:ea typeface="Courier"/>
                          <a:cs typeface="Courier"/>
                          <a:sym typeface="Courier"/>
                        </a:rPr>
                        <a:t>String</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str(73)-&gt;’73’</a:t>
                      </a:r>
                    </a:p>
                  </a:txBody>
                  <a:tcPr marL="0" marR="0" marT="0" marB="0" horzOverflow="overflow">
                    <a:solidFill>
                      <a:srgbClr val="FFFFFF"/>
                    </a:solidFill>
                  </a:tcPr>
                </a:tc>
                <a:extLst>
                  <a:ext uri="{0D108BD9-81ED-4DB2-BD59-A6C34878D82A}">
                    <a16:rowId xmlns:a16="http://schemas.microsoft.com/office/drawing/2014/main" val="10002"/>
                  </a:ext>
                </a:extLst>
              </a:tr>
              <a:tr h="416560">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float(73)-&gt;73.0</a:t>
                      </a:r>
                    </a:p>
                  </a:txBody>
                  <a:tcPr marL="0" marR="0" marT="0" marB="0" horzOverflow="overflow">
                    <a:solidFill>
                      <a:srgbClr val="FFFFFF"/>
                    </a:solidFill>
                  </a:tcPr>
                </a:tc>
                <a:extLst>
                  <a:ext uri="{0D108BD9-81ED-4DB2-BD59-A6C34878D82A}">
                    <a16:rowId xmlns:a16="http://schemas.microsoft.com/office/drawing/2014/main" val="10003"/>
                  </a:ext>
                </a:extLst>
              </a:tr>
              <a:tr h="416560">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bool(73)-&gt;True</a:t>
                      </a:r>
                    </a:p>
                  </a:txBody>
                  <a:tcPr marL="0" marR="0" marT="0" marB="0" horzOverflow="overflow">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64"/>
          <p:cNvSpPr txBox="1">
            <a:spLocks noGrp="1"/>
          </p:cNvSpPr>
          <p:nvPr>
            <p:ph type="title"/>
          </p:nvPr>
        </p:nvSpPr>
        <p:spPr>
          <a:xfrm>
            <a:off x="588263" y="457200"/>
            <a:ext cx="11018520" cy="615553"/>
          </a:xfrm>
          <a:prstGeom prst="rect">
            <a:avLst/>
          </a:prstGeom>
        </p:spPr>
        <p:txBody>
          <a:bodyPr/>
          <a:lstStyle>
            <a:lvl1pPr defTabSz="786384">
              <a:defRPr sz="2580"/>
            </a:lvl1pPr>
          </a:lstStyle>
          <a:p>
            <a:r>
              <a:rPr sz="4000" dirty="0"/>
              <a:t>Swapping Variables</a:t>
            </a:r>
          </a:p>
        </p:txBody>
      </p:sp>
      <p:sp>
        <p:nvSpPr>
          <p:cNvPr id="2" name="Content Placeholder 1">
            <a:extLst>
              <a:ext uri="{FF2B5EF4-FFF2-40B4-BE49-F238E27FC236}">
                <a16:creationId xmlns:a16="http://schemas.microsoft.com/office/drawing/2014/main" id="{D6B15A1E-B22A-4A88-A9AB-2C52A2E7A5AE}"/>
              </a:ext>
            </a:extLst>
          </p:cNvPr>
          <p:cNvSpPr>
            <a:spLocks noGrp="1"/>
          </p:cNvSpPr>
          <p:nvPr>
            <p:ph sz="quarter" idx="10"/>
          </p:nvPr>
        </p:nvSpPr>
        <p:spPr>
          <a:xfrm>
            <a:off x="584200" y="1435100"/>
            <a:ext cx="11018838" cy="4050340"/>
          </a:xfrm>
        </p:spPr>
        <p:txBody>
          <a:bodyPr/>
          <a:lstStyle/>
          <a:p>
            <a:pPr marL="514350" indent="-514350">
              <a:buFont typeface="+mj-lt"/>
              <a:buAutoNum type="arabicPeriod"/>
            </a:pPr>
            <a:r>
              <a:rPr lang="en-US" dirty="0">
                <a:latin typeface="Consolas" panose="020B0609020204030204" pitchFamily="49" charset="0"/>
              </a:rPr>
              <a:t>a = "this sentence should go second"</a:t>
            </a:r>
          </a:p>
          <a:p>
            <a:pPr marL="514350" indent="-514350">
              <a:buFont typeface="+mj-lt"/>
              <a:buAutoNum type="arabicPeriod"/>
            </a:pPr>
            <a:r>
              <a:rPr lang="en-US" dirty="0">
                <a:latin typeface="Consolas" panose="020B0609020204030204" pitchFamily="49" charset="0"/>
              </a:rPr>
              <a:t>b = "this sentence should go first."  </a:t>
            </a:r>
          </a:p>
          <a:p>
            <a:pPr marL="514350" indent="-514350">
              <a:buFont typeface="+mj-lt"/>
              <a:buAutoNum type="arabicPeriod"/>
            </a:pPr>
            <a:r>
              <a:rPr lang="en-US" dirty="0">
                <a:latin typeface="Consolas" panose="020B0609020204030204" pitchFamily="49" charset="0"/>
              </a:rPr>
              <a:t># your code starts here</a:t>
            </a:r>
          </a:p>
          <a:p>
            <a:pPr marL="514350" indent="-514350">
              <a:buFont typeface="+mj-lt"/>
              <a:buAutoNum type="arabicPeriod"/>
            </a:pPr>
            <a:endParaRPr lang="en-US" dirty="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your code ends here</a:t>
            </a:r>
          </a:p>
          <a:p>
            <a:pPr marL="514350" indent="-514350">
              <a:buFont typeface="+mj-lt"/>
              <a:buAutoNum type="arabicPeriod"/>
            </a:pPr>
            <a:r>
              <a:rPr lang="en-US" dirty="0">
                <a:latin typeface="Consolas" panose="020B0609020204030204" pitchFamily="49" charset="0"/>
              </a:rPr>
              <a:t>print(a)</a:t>
            </a:r>
          </a:p>
          <a:p>
            <a:pPr marL="514350" indent="-514350">
              <a:buFont typeface="+mj-lt"/>
              <a:buAutoNum type="arabicPeriod"/>
            </a:pPr>
            <a:r>
              <a:rPr lang="en-US" dirty="0">
                <a:latin typeface="Consolas" panose="020B0609020204030204" pitchFamily="49" charset="0"/>
              </a:rPr>
              <a:t>print(b)</a:t>
            </a:r>
          </a:p>
          <a:p>
            <a:endParaRPr lang="en-US" dirty="0"/>
          </a:p>
        </p:txBody>
      </p:sp>
      <p:sp>
        <p:nvSpPr>
          <p:cNvPr id="245"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12</a:t>
            </a:fld>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64"/>
          <p:cNvSpPr txBox="1">
            <a:spLocks noGrp="1"/>
          </p:cNvSpPr>
          <p:nvPr>
            <p:ph type="title"/>
          </p:nvPr>
        </p:nvSpPr>
        <p:spPr>
          <a:xfrm>
            <a:off x="588263" y="457200"/>
            <a:ext cx="11018520" cy="553998"/>
          </a:xfrm>
          <a:prstGeom prst="rect">
            <a:avLst/>
          </a:prstGeom>
        </p:spPr>
        <p:txBody>
          <a:bodyPr/>
          <a:lstStyle>
            <a:lvl1pPr defTabSz="786384">
              <a:defRPr sz="2580"/>
            </a:lvl1pPr>
          </a:lstStyle>
          <a:p>
            <a:r>
              <a:rPr sz="3600" dirty="0"/>
              <a:t>Swapping Variables</a:t>
            </a:r>
            <a:r>
              <a:rPr lang="en-US" sz="3600" dirty="0"/>
              <a:t> – From The Do Now</a:t>
            </a:r>
            <a:endParaRPr sz="3600" dirty="0"/>
          </a:p>
        </p:txBody>
      </p:sp>
      <p:sp>
        <p:nvSpPr>
          <p:cNvPr id="2" name="Content Placeholder 1">
            <a:extLst>
              <a:ext uri="{FF2B5EF4-FFF2-40B4-BE49-F238E27FC236}">
                <a16:creationId xmlns:a16="http://schemas.microsoft.com/office/drawing/2014/main" id="{33C16E93-D4B7-458C-8322-A150B8EFCD6A}"/>
              </a:ext>
            </a:extLst>
          </p:cNvPr>
          <p:cNvSpPr>
            <a:spLocks noGrp="1"/>
          </p:cNvSpPr>
          <p:nvPr>
            <p:ph sz="quarter" idx="10"/>
          </p:nvPr>
        </p:nvSpPr>
        <p:spPr>
          <a:xfrm>
            <a:off x="584200" y="1435101"/>
            <a:ext cx="11018838" cy="4801314"/>
          </a:xfrm>
        </p:spPr>
        <p:txBody>
          <a:bodyPr/>
          <a:lstStyle/>
          <a:p>
            <a:pPr marL="514350" indent="-514350">
              <a:buFont typeface="+mj-lt"/>
              <a:buAutoNum type="arabicPeriod"/>
            </a:pPr>
            <a:r>
              <a:rPr lang="en-US" sz="2400" dirty="0">
                <a:latin typeface="Consolas" panose="020B0609020204030204" pitchFamily="49" charset="0"/>
              </a:rPr>
              <a:t>a = "this sentence should go second"</a:t>
            </a:r>
          </a:p>
          <a:p>
            <a:pPr marL="514350" indent="-514350">
              <a:buFont typeface="+mj-lt"/>
              <a:buAutoNum type="arabicPeriod"/>
            </a:pPr>
            <a:r>
              <a:rPr lang="en-US" sz="2400" dirty="0">
                <a:latin typeface="Consolas" panose="020B0609020204030204" pitchFamily="49" charset="0"/>
              </a:rPr>
              <a:t>b = "this sentence should go first."  </a:t>
            </a:r>
          </a:p>
          <a:p>
            <a:pPr marL="514350" indent="-514350">
              <a:buFont typeface="+mj-lt"/>
              <a:buAutoNum type="arabicPeriod"/>
            </a:pPr>
            <a:r>
              <a:rPr lang="en-US" sz="2400" dirty="0">
                <a:latin typeface="Consolas" panose="020B0609020204030204" pitchFamily="49" charset="0"/>
              </a:rPr>
              <a:t># your code starts here</a:t>
            </a:r>
          </a:p>
          <a:p>
            <a:pPr marL="514350" indent="-514350">
              <a:buFont typeface="+mj-lt"/>
              <a:buAutoNum type="arabicPeriod"/>
            </a:pPr>
            <a:r>
              <a:rPr lang="en-US" sz="2400" dirty="0">
                <a:latin typeface="Consolas" panose="020B0609020204030204" pitchFamily="49" charset="0"/>
              </a:rPr>
              <a:t>c = a</a:t>
            </a:r>
          </a:p>
          <a:p>
            <a:pPr marL="514350" indent="-514350">
              <a:buFont typeface="+mj-lt"/>
              <a:buAutoNum type="arabicPeriod"/>
            </a:pPr>
            <a:r>
              <a:rPr lang="en-US" sz="2400" dirty="0">
                <a:latin typeface="Consolas" panose="020B0609020204030204" pitchFamily="49" charset="0"/>
              </a:rPr>
              <a:t>a = b </a:t>
            </a:r>
          </a:p>
          <a:p>
            <a:pPr marL="514350" indent="-514350">
              <a:buFont typeface="+mj-lt"/>
              <a:buAutoNum type="arabicPeriod"/>
            </a:pPr>
            <a:r>
              <a:rPr lang="en-US" sz="2400" dirty="0">
                <a:latin typeface="Consolas" panose="020B0609020204030204" pitchFamily="49" charset="0"/>
              </a:rPr>
              <a:t>b = c</a:t>
            </a:r>
          </a:p>
          <a:p>
            <a:pPr marL="514350" indent="-514350">
              <a:buFont typeface="+mj-lt"/>
              <a:buAutoNum type="arabicPeriod"/>
            </a:pPr>
            <a:r>
              <a:rPr lang="en-US" sz="2400" dirty="0">
                <a:latin typeface="Consolas" panose="020B0609020204030204" pitchFamily="49" charset="0"/>
              </a:rPr>
              <a:t># your code ends here</a:t>
            </a:r>
          </a:p>
          <a:p>
            <a:pPr marL="514350" indent="-514350">
              <a:buFont typeface="+mj-lt"/>
              <a:buAutoNum type="arabicPeriod"/>
            </a:pPr>
            <a:r>
              <a:rPr lang="en-US" sz="2400" dirty="0">
                <a:latin typeface="Consolas" panose="020B0609020204030204" pitchFamily="49" charset="0"/>
              </a:rPr>
              <a:t>print(a)</a:t>
            </a:r>
          </a:p>
          <a:p>
            <a:pPr marL="514350" indent="-514350">
              <a:buFont typeface="+mj-lt"/>
              <a:buAutoNum type="arabicPeriod"/>
            </a:pPr>
            <a:r>
              <a:rPr lang="en-US" sz="2400" dirty="0">
                <a:latin typeface="Consolas" panose="020B0609020204030204" pitchFamily="49" charset="0"/>
              </a:rPr>
              <a:t>print(b)</a:t>
            </a:r>
          </a:p>
          <a:p>
            <a:pPr marL="514350" indent="-514350">
              <a:buFont typeface="+mj-lt"/>
              <a:buAutoNum type="arabicPeriod"/>
            </a:pPr>
            <a:endParaRPr lang="en-US" sz="2400" dirty="0">
              <a:latin typeface="Consolas" panose="020B0609020204030204" pitchFamily="49" charset="0"/>
            </a:endParaRPr>
          </a:p>
          <a:p>
            <a:pPr marL="0" indent="0">
              <a:buNone/>
            </a:pPr>
            <a:r>
              <a:rPr lang="en-US" sz="2400" dirty="0"/>
              <a:t>How would you swap a and b?</a:t>
            </a:r>
          </a:p>
        </p:txBody>
      </p:sp>
      <p:sp>
        <p:nvSpPr>
          <p:cNvPr id="252"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13</a:t>
            </a:fld>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794E-9C6C-4944-B306-C20173245E06}"/>
              </a:ext>
            </a:extLst>
          </p:cNvPr>
          <p:cNvSpPr>
            <a:spLocks noGrp="1"/>
          </p:cNvSpPr>
          <p:nvPr>
            <p:ph type="title"/>
          </p:nvPr>
        </p:nvSpPr>
        <p:spPr/>
        <p:txBody>
          <a:bodyPr/>
          <a:lstStyle/>
          <a:p>
            <a:r>
              <a:rPr lang="en-US" dirty="0"/>
              <a:t>Lab – Magic Genie</a:t>
            </a:r>
          </a:p>
        </p:txBody>
      </p:sp>
      <p:sp>
        <p:nvSpPr>
          <p:cNvPr id="3" name="Content Placeholder 2">
            <a:extLst>
              <a:ext uri="{FF2B5EF4-FFF2-40B4-BE49-F238E27FC236}">
                <a16:creationId xmlns:a16="http://schemas.microsoft.com/office/drawing/2014/main" id="{0D083B4B-D603-4218-B2ED-4017DE07CAAB}"/>
              </a:ext>
            </a:extLst>
          </p:cNvPr>
          <p:cNvSpPr>
            <a:spLocks noGrp="1"/>
          </p:cNvSpPr>
          <p:nvPr>
            <p:ph sz="quarter" idx="10"/>
          </p:nvPr>
        </p:nvSpPr>
        <p:spPr>
          <a:xfrm>
            <a:off x="584200" y="1435100"/>
            <a:ext cx="11018838" cy="1465016"/>
          </a:xfrm>
        </p:spPr>
        <p:txBody>
          <a:bodyPr/>
          <a:lstStyle/>
          <a:p>
            <a:pPr marL="0" indent="0">
              <a:buNone/>
            </a:pPr>
            <a:r>
              <a:rPr lang="en-US" dirty="0"/>
              <a:t>Project Objective</a:t>
            </a:r>
          </a:p>
          <a:p>
            <a:r>
              <a:rPr lang="en-US" dirty="0"/>
              <a:t>Use Python to interact with variables and user input</a:t>
            </a:r>
          </a:p>
          <a:p>
            <a:r>
              <a:rPr lang="en-US" dirty="0"/>
              <a:t>Create a genie program. Save the file as magic_genie.py.</a:t>
            </a:r>
          </a:p>
        </p:txBody>
      </p:sp>
    </p:spTree>
    <p:extLst>
      <p:ext uri="{BB962C8B-B14F-4D97-AF65-F5344CB8AC3E}">
        <p14:creationId xmlns:p14="http://schemas.microsoft.com/office/powerpoint/2010/main" val="40679176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7C11-8A5B-413E-B58B-8780A3625C3F}"/>
              </a:ext>
            </a:extLst>
          </p:cNvPr>
          <p:cNvSpPr>
            <a:spLocks noGrp="1"/>
          </p:cNvSpPr>
          <p:nvPr>
            <p:ph type="title"/>
          </p:nvPr>
        </p:nvSpPr>
        <p:spPr/>
        <p:txBody>
          <a:bodyPr/>
          <a:lstStyle/>
          <a:p>
            <a:r>
              <a:rPr lang="en-US" dirty="0"/>
              <a:t>Project Specifications</a:t>
            </a:r>
          </a:p>
        </p:txBody>
      </p:sp>
      <p:sp>
        <p:nvSpPr>
          <p:cNvPr id="3" name="Content Placeholder 2">
            <a:extLst>
              <a:ext uri="{FF2B5EF4-FFF2-40B4-BE49-F238E27FC236}">
                <a16:creationId xmlns:a16="http://schemas.microsoft.com/office/drawing/2014/main" id="{4E8D3040-8723-4F6D-9A8C-EB77308C8F9B}"/>
              </a:ext>
            </a:extLst>
          </p:cNvPr>
          <p:cNvSpPr>
            <a:spLocks noGrp="1"/>
          </p:cNvSpPr>
          <p:nvPr>
            <p:ph sz="quarter" idx="12"/>
          </p:nvPr>
        </p:nvSpPr>
        <p:spPr/>
        <p:txBody>
          <a:bodyPr/>
          <a:lstStyle/>
          <a:p>
            <a:pPr marL="514350" indent="-514350">
              <a:buFont typeface="+mj-lt"/>
              <a:buAutoNum type="arabicPeriod"/>
            </a:pPr>
            <a:r>
              <a:rPr lang="en-US" dirty="0"/>
              <a:t>Have the program introduce itself</a:t>
            </a:r>
          </a:p>
          <a:p>
            <a:pPr marL="514350" indent="-514350">
              <a:buFont typeface="+mj-lt"/>
              <a:buAutoNum type="arabicPeriod"/>
            </a:pPr>
            <a:r>
              <a:rPr lang="en-US" dirty="0"/>
              <a:t>Have the program ask for three separate wishes</a:t>
            </a:r>
          </a:p>
          <a:p>
            <a:pPr marL="514350" indent="-514350">
              <a:buFont typeface="+mj-lt"/>
              <a:buAutoNum type="arabicPeriod"/>
            </a:pPr>
            <a:r>
              <a:rPr lang="en-US" dirty="0"/>
              <a:t>Print all the wishes together</a:t>
            </a:r>
          </a:p>
          <a:p>
            <a:pPr marL="514350" indent="-514350">
              <a:buFont typeface="+mj-lt"/>
              <a:buAutoNum type="arabicPeriod"/>
            </a:pPr>
            <a:r>
              <a:rPr lang="en-US" dirty="0"/>
              <a:t>There are some repeated strings in this genie program. </a:t>
            </a:r>
          </a:p>
          <a:p>
            <a:pPr marL="742950" lvl="1" indent="-514350">
              <a:buFont typeface="+mj-lt"/>
              <a:buAutoNum type="arabicPeriod"/>
            </a:pPr>
            <a:r>
              <a:rPr lang="en-US" dirty="0"/>
              <a:t>Move those into variables</a:t>
            </a:r>
          </a:p>
          <a:p>
            <a:endParaRPr lang="en-US" dirty="0"/>
          </a:p>
        </p:txBody>
      </p:sp>
      <p:sp>
        <p:nvSpPr>
          <p:cNvPr id="7" name="Content Placeholder 6">
            <a:extLst>
              <a:ext uri="{FF2B5EF4-FFF2-40B4-BE49-F238E27FC236}">
                <a16:creationId xmlns:a16="http://schemas.microsoft.com/office/drawing/2014/main" id="{3FA9154A-4415-49E5-8B23-437746322A60}"/>
              </a:ext>
            </a:extLst>
          </p:cNvPr>
          <p:cNvSpPr>
            <a:spLocks noGrp="1"/>
          </p:cNvSpPr>
          <p:nvPr>
            <p:ph sz="quarter" idx="13"/>
          </p:nvPr>
        </p:nvSpPr>
        <p:spPr>
          <a:xfrm>
            <a:off x="6387083" y="2120900"/>
            <a:ext cx="5219700" cy="2019014"/>
          </a:xfrm>
        </p:spPr>
        <p:txBody>
          <a:bodyPr/>
          <a:lstStyle/>
          <a:p>
            <a:pPr>
              <a:buFont typeface="Wingdings" panose="05000000000000000000" pitchFamily="2" charset="2"/>
              <a:buChar char="Ø"/>
            </a:pPr>
            <a:r>
              <a:rPr lang="en-US" sz="1600" dirty="0">
                <a:latin typeface="Consolas" panose="020B0609020204030204" pitchFamily="49" charset="0"/>
              </a:rPr>
              <a:t>Image of Output. Here is the test</a:t>
            </a:r>
          </a:p>
          <a:p>
            <a:pPr>
              <a:buFont typeface="Wingdings" panose="05000000000000000000" pitchFamily="2" charset="2"/>
              <a:buChar char="Ø"/>
            </a:pPr>
            <a:r>
              <a:rPr lang="en-US" sz="1600" dirty="0">
                <a:latin typeface="Consolas" panose="020B0609020204030204" pitchFamily="49" charset="0"/>
              </a:rPr>
              <a:t>I am a genie. You have three wishes</a:t>
            </a:r>
          </a:p>
          <a:p>
            <a:pPr>
              <a:buFont typeface="Wingdings" panose="05000000000000000000" pitchFamily="2" charset="2"/>
              <a:buChar char="Ø"/>
            </a:pPr>
            <a:r>
              <a:rPr lang="en-US" sz="1600" dirty="0">
                <a:latin typeface="Consolas" panose="020B0609020204030204" pitchFamily="49" charset="0"/>
              </a:rPr>
              <a:t>What would you like to wish for? cats</a:t>
            </a:r>
          </a:p>
          <a:p>
            <a:pPr>
              <a:buFont typeface="Wingdings" panose="05000000000000000000" pitchFamily="2" charset="2"/>
              <a:buChar char="Ø"/>
            </a:pPr>
            <a:r>
              <a:rPr lang="en-US" sz="1600" dirty="0">
                <a:latin typeface="Consolas" panose="020B0609020204030204" pitchFamily="49" charset="0"/>
              </a:rPr>
              <a:t>What would you like to wish for? kittens</a:t>
            </a:r>
          </a:p>
          <a:p>
            <a:pPr>
              <a:buFont typeface="Wingdings" panose="05000000000000000000" pitchFamily="2" charset="2"/>
              <a:buChar char="Ø"/>
            </a:pPr>
            <a:r>
              <a:rPr lang="en-US" sz="1600" dirty="0">
                <a:latin typeface="Consolas" panose="020B0609020204030204" pitchFamily="49" charset="0"/>
              </a:rPr>
              <a:t>What would you like to wish for? more cats</a:t>
            </a:r>
          </a:p>
          <a:p>
            <a:pPr>
              <a:buFont typeface="Wingdings" panose="05000000000000000000" pitchFamily="2" charset="2"/>
              <a:buChar char="Ø"/>
            </a:pPr>
            <a:r>
              <a:rPr lang="en-US" sz="1600" dirty="0">
                <a:latin typeface="Consolas" panose="020B0609020204030204" pitchFamily="49" charset="0"/>
              </a:rPr>
              <a:t>Your wishes are cats, kittens and more cats</a:t>
            </a:r>
          </a:p>
          <a:p>
            <a:endParaRPr lang="en-US" sz="1600" dirty="0">
              <a:latin typeface="Consolas" panose="020B0609020204030204" pitchFamily="49" charset="0"/>
            </a:endParaRPr>
          </a:p>
        </p:txBody>
      </p:sp>
    </p:spTree>
    <p:extLst>
      <p:ext uri="{BB962C8B-B14F-4D97-AF65-F5344CB8AC3E}">
        <p14:creationId xmlns:p14="http://schemas.microsoft.com/office/powerpoint/2010/main" val="28885488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5026-5C47-4F40-B3CF-1A1B03E48E2F}"/>
              </a:ext>
            </a:extLst>
          </p:cNvPr>
          <p:cNvSpPr>
            <a:spLocks noGrp="1"/>
          </p:cNvSpPr>
          <p:nvPr>
            <p:ph type="title"/>
          </p:nvPr>
        </p:nvSpPr>
        <p:spPr/>
        <p:txBody>
          <a:bodyPr/>
          <a:lstStyle/>
          <a:p>
            <a:r>
              <a:rPr lang="en-US" dirty="0"/>
              <a:t>Genie Confusion</a:t>
            </a:r>
          </a:p>
        </p:txBody>
      </p:sp>
      <p:sp>
        <p:nvSpPr>
          <p:cNvPr id="3" name="Content Placeholder 2">
            <a:extLst>
              <a:ext uri="{FF2B5EF4-FFF2-40B4-BE49-F238E27FC236}">
                <a16:creationId xmlns:a16="http://schemas.microsoft.com/office/drawing/2014/main" id="{59FB8ECF-9662-427D-B56A-18200AA01319}"/>
              </a:ext>
            </a:extLst>
          </p:cNvPr>
          <p:cNvSpPr>
            <a:spLocks noGrp="1"/>
          </p:cNvSpPr>
          <p:nvPr>
            <p:ph sz="quarter" idx="12"/>
          </p:nvPr>
        </p:nvSpPr>
        <p:spPr>
          <a:xfrm>
            <a:off x="584200" y="1435100"/>
            <a:ext cx="5211763" cy="3003899"/>
          </a:xfrm>
        </p:spPr>
        <p:txBody>
          <a:bodyPr/>
          <a:lstStyle/>
          <a:p>
            <a:r>
              <a:rPr lang="en-US" dirty="0"/>
              <a:t>Now it’s time to make your genie confused. </a:t>
            </a:r>
          </a:p>
          <a:p>
            <a:r>
              <a:rPr lang="en-US" dirty="0"/>
              <a:t>Edit your code to have him </a:t>
            </a:r>
          </a:p>
          <a:p>
            <a:pPr lvl="1"/>
            <a:r>
              <a:rPr lang="en-US" dirty="0"/>
              <a:t>Print your first wish as your last wish</a:t>
            </a:r>
          </a:p>
          <a:p>
            <a:pPr lvl="1"/>
            <a:r>
              <a:rPr lang="en-US" dirty="0"/>
              <a:t>Your second wish as your first wish</a:t>
            </a:r>
          </a:p>
          <a:p>
            <a:pPr lvl="1"/>
            <a:r>
              <a:rPr lang="en-US" dirty="0"/>
              <a:t>Your third wish as your second wish.</a:t>
            </a:r>
          </a:p>
          <a:p>
            <a:pPr marL="0" indent="0">
              <a:buNone/>
            </a:pPr>
            <a:endParaRPr lang="en-US" dirty="0"/>
          </a:p>
        </p:txBody>
      </p:sp>
      <p:sp>
        <p:nvSpPr>
          <p:cNvPr id="10" name="Content Placeholder 9">
            <a:extLst>
              <a:ext uri="{FF2B5EF4-FFF2-40B4-BE49-F238E27FC236}">
                <a16:creationId xmlns:a16="http://schemas.microsoft.com/office/drawing/2014/main" id="{4B75B764-3990-4538-8680-947C7A255E09}"/>
              </a:ext>
            </a:extLst>
          </p:cNvPr>
          <p:cNvSpPr>
            <a:spLocks noGrp="1"/>
          </p:cNvSpPr>
          <p:nvPr>
            <p:ph sz="quarter" idx="13"/>
          </p:nvPr>
        </p:nvSpPr>
        <p:spPr>
          <a:xfrm>
            <a:off x="6096000" y="1483852"/>
            <a:ext cx="5219700" cy="1945148"/>
          </a:xfrm>
        </p:spPr>
        <p:txBody>
          <a:bodyPr/>
          <a:lstStyle/>
          <a:p>
            <a:pPr>
              <a:buFont typeface="Wingdings" panose="05000000000000000000" pitchFamily="2" charset="2"/>
              <a:buChar char="Ø"/>
            </a:pPr>
            <a:r>
              <a:rPr lang="en-US" sz="1600" dirty="0">
                <a:latin typeface="Consolas" panose="020B0609020204030204" pitchFamily="49" charset="0"/>
              </a:rPr>
              <a:t>I am a genie. You have three wishes</a:t>
            </a:r>
          </a:p>
          <a:p>
            <a:pPr>
              <a:buFont typeface="Wingdings" panose="05000000000000000000" pitchFamily="2" charset="2"/>
              <a:buChar char="Ø"/>
            </a:pPr>
            <a:r>
              <a:rPr lang="en-US" sz="1600" dirty="0">
                <a:latin typeface="Consolas" panose="020B0609020204030204" pitchFamily="49" charset="0"/>
              </a:rPr>
              <a:t>What would you like to wish for? cats</a:t>
            </a:r>
          </a:p>
          <a:p>
            <a:pPr>
              <a:buFont typeface="Wingdings" panose="05000000000000000000" pitchFamily="2" charset="2"/>
              <a:buChar char="Ø"/>
            </a:pPr>
            <a:r>
              <a:rPr lang="en-US" sz="1600" dirty="0">
                <a:latin typeface="Consolas" panose="020B0609020204030204" pitchFamily="49" charset="0"/>
              </a:rPr>
              <a:t>What would you like to wish for? kittens</a:t>
            </a:r>
          </a:p>
          <a:p>
            <a:pPr>
              <a:buFont typeface="Wingdings" panose="05000000000000000000" pitchFamily="2" charset="2"/>
              <a:buChar char="Ø"/>
            </a:pPr>
            <a:r>
              <a:rPr lang="en-US" sz="1600" dirty="0">
                <a:latin typeface="Consolas" panose="020B0609020204030204" pitchFamily="49" charset="0"/>
              </a:rPr>
              <a:t>What would you like to wish for? More cats</a:t>
            </a:r>
          </a:p>
          <a:p>
            <a:pPr>
              <a:buFont typeface="Wingdings" panose="05000000000000000000" pitchFamily="2" charset="2"/>
              <a:buChar char="Ø"/>
            </a:pPr>
            <a:r>
              <a:rPr lang="en-US" sz="1600" dirty="0">
                <a:latin typeface="Consolas" panose="020B0609020204030204" pitchFamily="49" charset="0"/>
              </a:rPr>
              <a:t>Your wishes are kittens, more cats and cats</a:t>
            </a:r>
          </a:p>
          <a:p>
            <a:endParaRPr lang="en-US" dirty="0"/>
          </a:p>
        </p:txBody>
      </p:sp>
    </p:spTree>
    <p:extLst>
      <p:ext uri="{BB962C8B-B14F-4D97-AF65-F5344CB8AC3E}">
        <p14:creationId xmlns:p14="http://schemas.microsoft.com/office/powerpoint/2010/main" val="2128441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072-AF8A-48E7-B700-4F1A9C3A77F2}"/>
              </a:ext>
            </a:extLst>
          </p:cNvPr>
          <p:cNvSpPr>
            <a:spLocks noGrp="1"/>
          </p:cNvSpPr>
          <p:nvPr>
            <p:ph type="title"/>
          </p:nvPr>
        </p:nvSpPr>
        <p:spPr/>
        <p:txBody>
          <a:bodyPr/>
          <a:lstStyle/>
          <a:p>
            <a:r>
              <a:rPr lang="en-US" dirty="0"/>
              <a:t>Snap! Flashback</a:t>
            </a:r>
          </a:p>
        </p:txBody>
      </p:sp>
      <p:sp>
        <p:nvSpPr>
          <p:cNvPr id="3" name="Content Placeholder 2">
            <a:extLst>
              <a:ext uri="{FF2B5EF4-FFF2-40B4-BE49-F238E27FC236}">
                <a16:creationId xmlns:a16="http://schemas.microsoft.com/office/drawing/2014/main" id="{4BBBFA9F-DCC8-4D57-BD87-B6BB5C0DF0FC}"/>
              </a:ext>
            </a:extLst>
          </p:cNvPr>
          <p:cNvSpPr>
            <a:spLocks noGrp="1"/>
          </p:cNvSpPr>
          <p:nvPr>
            <p:ph sz="quarter" idx="10"/>
          </p:nvPr>
        </p:nvSpPr>
        <p:spPr/>
        <p:txBody>
          <a:bodyPr/>
          <a:lstStyle/>
          <a:p>
            <a:r>
              <a:rPr lang="en-US" dirty="0"/>
              <a:t>Look at how you would write this code in Snap!</a:t>
            </a:r>
          </a:p>
        </p:txBody>
      </p:sp>
      <p:pic>
        <p:nvPicPr>
          <p:cNvPr id="3074" name="Picture 2" descr="Snap! Code&#10;When Green Flag is clicked&#10;Say I am a Genie. You have three wishes&#10;ask What would you like to wish for? and wait&#10;set wish1 to answer&#10;ask What would you like to wish for? and wait&#10;set wish2 to answer&#10;ask What would you like to wish for? and wait&#10;set wish3 to answer&#10;Say Join your wishes are join wish1 wish 2 join and wish 3&#10;for 2 secs">
            <a:extLst>
              <a:ext uri="{FF2B5EF4-FFF2-40B4-BE49-F238E27FC236}">
                <a16:creationId xmlns:a16="http://schemas.microsoft.com/office/drawing/2014/main" id="{16F3243F-BC5F-42B7-9D26-64F6A3051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395" y="2057400"/>
            <a:ext cx="7325542" cy="463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484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2FA7-F515-442C-A672-6D844F719E17}"/>
              </a:ext>
            </a:extLst>
          </p:cNvPr>
          <p:cNvSpPr>
            <a:spLocks noGrp="1"/>
          </p:cNvSpPr>
          <p:nvPr>
            <p:ph type="title"/>
          </p:nvPr>
        </p:nvSpPr>
        <p:spPr>
          <a:xfrm>
            <a:off x="588263" y="457200"/>
            <a:ext cx="11018520" cy="553998"/>
          </a:xfrm>
        </p:spPr>
        <p:txBody>
          <a:bodyPr/>
          <a:lstStyle/>
          <a:p>
            <a:r>
              <a:rPr lang="en-US"/>
              <a:t>Hint</a:t>
            </a:r>
            <a:endParaRPr lang="en-US" dirty="0"/>
          </a:p>
        </p:txBody>
      </p:sp>
      <p:sp>
        <p:nvSpPr>
          <p:cNvPr id="3" name="Content Placeholder 2">
            <a:extLst>
              <a:ext uri="{FF2B5EF4-FFF2-40B4-BE49-F238E27FC236}">
                <a16:creationId xmlns:a16="http://schemas.microsoft.com/office/drawing/2014/main" id="{6A604E50-6176-42F1-B623-BE6CD22F6CA5}"/>
              </a:ext>
            </a:extLst>
          </p:cNvPr>
          <p:cNvSpPr>
            <a:spLocks noGrp="1"/>
          </p:cNvSpPr>
          <p:nvPr>
            <p:ph sz="quarter" idx="10"/>
          </p:nvPr>
        </p:nvSpPr>
        <p:spPr>
          <a:xfrm>
            <a:off x="584200" y="1435100"/>
            <a:ext cx="11018838" cy="2326791"/>
          </a:xfrm>
        </p:spPr>
        <p:txBody>
          <a:bodyPr/>
          <a:lstStyle/>
          <a:p>
            <a:pPr marL="0" indent="0">
              <a:buNone/>
            </a:pPr>
            <a:r>
              <a:rPr lang="en-US" dirty="0"/>
              <a:t>Remember to add spaces you can combine </a:t>
            </a:r>
            <a:r>
              <a:rPr lang="en-US" dirty="0">
                <a:latin typeface="Consolas" panose="020B0609020204030204" pitchFamily="49" charset="0"/>
              </a:rPr>
              <a:t>" " </a:t>
            </a:r>
            <a:r>
              <a:rPr lang="en-US" dirty="0"/>
              <a:t>to the end of your string using the + operator. </a:t>
            </a:r>
          </a:p>
          <a:p>
            <a:pPr marL="0" indent="0">
              <a:buNone/>
            </a:pPr>
            <a:r>
              <a:rPr lang="en-US" dirty="0"/>
              <a:t>So </a:t>
            </a:r>
            <a:r>
              <a:rPr lang="en-US" dirty="0">
                <a:latin typeface="Consolas" panose="020B0609020204030204" pitchFamily="49" charset="0"/>
              </a:rPr>
              <a:t>print("hello" + " " + "student")</a:t>
            </a:r>
            <a:r>
              <a:rPr lang="en-US" dirty="0"/>
              <a:t> would print </a:t>
            </a:r>
            <a:r>
              <a:rPr lang="en-US" dirty="0">
                <a:latin typeface="Consolas" panose="020B0609020204030204" pitchFamily="49" charset="0"/>
              </a:rPr>
              <a:t>hello student</a:t>
            </a:r>
          </a:p>
          <a:p>
            <a:endParaRPr lang="en-US" dirty="0"/>
          </a:p>
        </p:txBody>
      </p:sp>
    </p:spTree>
    <p:extLst>
      <p:ext uri="{BB962C8B-B14F-4D97-AF65-F5344CB8AC3E}">
        <p14:creationId xmlns:p14="http://schemas.microsoft.com/office/powerpoint/2010/main" val="11814858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a:t>Exit Ticket/</a:t>
            </a:r>
            <a:r>
              <a:rPr lang="en-US" dirty="0"/>
              <a: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430887"/>
          </a:xfrm>
        </p:spPr>
        <p:txBody>
          <a:bodyPr/>
          <a:lstStyle/>
          <a:p>
            <a:r>
              <a:rPr lang="en-US" dirty="0"/>
              <a:t>In your Notebook, Write down one thing you learned today.</a:t>
            </a:r>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Variable Input</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comments, storing, mutability, variable assignment, input</a:t>
            </a:r>
          </a:p>
          <a:p>
            <a:pPr marL="342900" indent="-342900">
              <a:buFont typeface="Arial" panose="020B0604020202020204" pitchFamily="34" charset="0"/>
              <a:buChar char="•"/>
            </a:pPr>
            <a:r>
              <a:rPr lang="en-US" dirty="0"/>
              <a:t>Assign and swap variables</a:t>
            </a:r>
          </a:p>
          <a:p>
            <a:pPr marL="342900" indent="-342900">
              <a:buFont typeface="Arial" panose="020B0604020202020204" pitchFamily="34" charset="0"/>
              <a:buChar char="•"/>
            </a:pPr>
            <a:r>
              <a:rPr lang="en-US" dirty="0"/>
              <a:t>Store user input into a variable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Continue Do Now &amp; Discussion</a:t>
            </a:r>
          </a:p>
          <a:p>
            <a:r>
              <a:rPr lang="en-US" sz="1800" dirty="0"/>
              <a:t>Magic Genie Lab</a:t>
            </a:r>
          </a:p>
          <a:p>
            <a:r>
              <a:rPr lang="en-US" sz="1800" dirty="0"/>
              <a:t>Debrief/Quiz Prep</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B132-3FBD-43BD-AABF-6355FEF355AE}"/>
              </a:ext>
            </a:extLst>
          </p:cNvPr>
          <p:cNvSpPr>
            <a:spLocks noGrp="1"/>
          </p:cNvSpPr>
          <p:nvPr>
            <p:ph type="title"/>
          </p:nvPr>
        </p:nvSpPr>
        <p:spPr/>
        <p:txBody>
          <a:bodyPr/>
          <a:lstStyle/>
          <a:p>
            <a:r>
              <a:rPr lang="en-US" dirty="0"/>
              <a:t>Do Now</a:t>
            </a:r>
          </a:p>
        </p:txBody>
      </p:sp>
      <p:sp>
        <p:nvSpPr>
          <p:cNvPr id="3" name="Content Placeholder 2">
            <a:extLst>
              <a:ext uri="{FF2B5EF4-FFF2-40B4-BE49-F238E27FC236}">
                <a16:creationId xmlns:a16="http://schemas.microsoft.com/office/drawing/2014/main" id="{94D538A4-1833-4617-9069-4479D46A09DB}"/>
              </a:ext>
            </a:extLst>
          </p:cNvPr>
          <p:cNvSpPr>
            <a:spLocks noGrp="1"/>
          </p:cNvSpPr>
          <p:nvPr>
            <p:ph sz="quarter" idx="10"/>
          </p:nvPr>
        </p:nvSpPr>
        <p:spPr>
          <a:xfrm>
            <a:off x="584200" y="1435100"/>
            <a:ext cx="11018838" cy="4419671"/>
          </a:xfrm>
        </p:spPr>
        <p:txBody>
          <a:bodyPr/>
          <a:lstStyle/>
          <a:p>
            <a:pPr marL="0" indent="0">
              <a:buClr>
                <a:schemeClr val="tx1"/>
              </a:buClr>
              <a:buNone/>
            </a:pPr>
            <a:r>
              <a:rPr lang="en-US" dirty="0">
                <a:solidFill>
                  <a:srgbClr val="000000"/>
                </a:solidFill>
                <a:latin typeface="Consolas" panose="020B0609020204030204" pitchFamily="49" charset="0"/>
              </a:rPr>
              <a:t>Type the following in your Console</a:t>
            </a:r>
          </a:p>
          <a:p>
            <a:pPr marL="742950" lvl="1" indent="-514350">
              <a:buClr>
                <a:schemeClr val="tx1"/>
              </a:buClr>
              <a:buFont typeface="+mj-lt"/>
              <a:buAutoNum type="arabicPeriod"/>
            </a:pPr>
            <a:r>
              <a:rPr lang="en-US" dirty="0">
                <a:solidFill>
                  <a:srgbClr val="000000"/>
                </a:solidFill>
                <a:latin typeface="Consolas" panose="020B0609020204030204" pitchFamily="49" charset="0"/>
              </a:rPr>
              <a:t>a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is your name? "</a:t>
            </a:r>
            <a:r>
              <a:rPr lang="en-US" dirty="0">
                <a:solidFill>
                  <a:srgbClr val="000000"/>
                </a:solidFill>
                <a:latin typeface="Consolas" panose="020B0609020204030204" pitchFamily="49" charset="0"/>
              </a:rPr>
              <a:t>)</a:t>
            </a:r>
          </a:p>
          <a:p>
            <a:pPr marL="742950" lvl="1" indent="-514350">
              <a:buClr>
                <a:schemeClr val="tx1"/>
              </a:buClr>
              <a:buFont typeface="+mj-lt"/>
              <a:buAutoNum type="arabicPeriod"/>
            </a:pPr>
            <a:r>
              <a:rPr lang="en-US" dirty="0">
                <a:solidFill>
                  <a:srgbClr val="AAAAAA"/>
                </a:solidFill>
                <a:latin typeface="Consolas" panose="020B0609020204030204" pitchFamily="49" charset="0"/>
              </a:rPr>
              <a:t># a = "cats and dogs“</a:t>
            </a:r>
            <a:endParaRPr lang="en-US" dirty="0">
              <a:solidFill>
                <a:srgbClr val="000000"/>
              </a:solidFill>
              <a:latin typeface="Consolas" panose="020B0609020204030204" pitchFamily="49" charset="0"/>
            </a:endParaRPr>
          </a:p>
          <a:p>
            <a:pPr marL="742950" lvl="1" indent="-514350">
              <a:buClr>
                <a:schemeClr val="tx1"/>
              </a:buClr>
              <a:buFont typeface="+mj-lt"/>
              <a:buAutoNum type="arabicPeriod"/>
            </a:pPr>
            <a:r>
              <a:rPr lang="en-US" dirty="0">
                <a:solidFill>
                  <a:srgbClr val="AAAAAA"/>
                </a:solidFill>
                <a:latin typeface="Consolas" panose="020B0609020204030204" pitchFamily="49" charset="0"/>
              </a:rPr>
              <a:t># meow</a:t>
            </a:r>
            <a:endParaRPr lang="en-US" dirty="0">
              <a:solidFill>
                <a:srgbClr val="000000"/>
              </a:solidFill>
              <a:latin typeface="Consolas" panose="020B0609020204030204" pitchFamily="49" charset="0"/>
            </a:endParaRPr>
          </a:p>
          <a:p>
            <a:pPr marL="742950" lvl="1"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 there, "</a:t>
            </a:r>
            <a:r>
              <a:rPr lang="en-US" dirty="0">
                <a:solidFill>
                  <a:srgbClr val="000000"/>
                </a:solidFill>
                <a:latin typeface="Consolas" panose="020B0609020204030204" pitchFamily="49" charset="0"/>
              </a:rPr>
              <a:t> + a)</a:t>
            </a:r>
          </a:p>
          <a:p>
            <a:pPr marL="0" indent="0">
              <a:buClr>
                <a:schemeClr val="tx1"/>
              </a:buClr>
              <a:buNone/>
            </a:pPr>
            <a:endParaRPr lang="en-US" dirty="0">
              <a:solidFill>
                <a:srgbClr val="000000"/>
              </a:solidFill>
            </a:endParaRPr>
          </a:p>
          <a:p>
            <a:pPr marL="0" indent="0">
              <a:buClr>
                <a:schemeClr val="tx1"/>
              </a:buClr>
              <a:buNone/>
            </a:pPr>
            <a:r>
              <a:rPr lang="en-US" dirty="0">
                <a:solidFill>
                  <a:srgbClr val="000000"/>
                </a:solidFill>
              </a:rPr>
              <a:t>In Your Notebook, respond to the following</a:t>
            </a:r>
          </a:p>
          <a:p>
            <a:pPr marL="742950" lvl="1" indent="-514350">
              <a:buClr>
                <a:schemeClr val="tx1"/>
              </a:buClr>
              <a:buFont typeface="+mj-lt"/>
              <a:buAutoNum type="arabicPeriod"/>
            </a:pPr>
            <a:r>
              <a:rPr lang="en-US" dirty="0">
                <a:solidFill>
                  <a:srgbClr val="000000"/>
                </a:solidFill>
              </a:rPr>
              <a:t>Read through the code and write down what you expect the printed results to be?</a:t>
            </a:r>
          </a:p>
          <a:p>
            <a:pPr marL="742950" lvl="1" indent="-514350">
              <a:buClr>
                <a:schemeClr val="tx1"/>
              </a:buClr>
              <a:buFont typeface="+mj-lt"/>
              <a:buAutoNum type="arabicPeriod"/>
            </a:pPr>
            <a:r>
              <a:rPr lang="en-US" dirty="0">
                <a:solidFill>
                  <a:srgbClr val="000000"/>
                </a:solidFill>
              </a:rPr>
              <a:t>Run the code and write down the actual printed result?</a:t>
            </a:r>
          </a:p>
          <a:p>
            <a:pPr marL="742950" lvl="1" indent="-514350">
              <a:buClr>
                <a:schemeClr val="tx1"/>
              </a:buClr>
              <a:buFont typeface="+mj-lt"/>
              <a:buAutoNum type="arabicPeriod"/>
            </a:pPr>
            <a:r>
              <a:rPr lang="en-US" dirty="0">
                <a:solidFill>
                  <a:srgbClr val="000000"/>
                </a:solidFill>
              </a:rPr>
              <a:t>Briefly describe what the # does?</a:t>
            </a:r>
          </a:p>
          <a:p>
            <a:pPr marL="742950" lvl="1" indent="-514350">
              <a:buClr>
                <a:schemeClr val="tx1"/>
              </a:buClr>
              <a:buFont typeface="+mj-lt"/>
              <a:buAutoNum type="arabicPeriod"/>
            </a:pPr>
            <a:r>
              <a:rPr lang="en-US" dirty="0">
                <a:solidFill>
                  <a:srgbClr val="000000"/>
                </a:solidFill>
              </a:rPr>
              <a:t>Briefly describe what input does?</a:t>
            </a:r>
          </a:p>
        </p:txBody>
      </p:sp>
    </p:spTree>
    <p:extLst>
      <p:ext uri="{BB962C8B-B14F-4D97-AF65-F5344CB8AC3E}">
        <p14:creationId xmlns:p14="http://schemas.microsoft.com/office/powerpoint/2010/main" val="1311739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Title 1">
            <a:extLst>
              <a:ext uri="{FF2B5EF4-FFF2-40B4-BE49-F238E27FC236}">
                <a16:creationId xmlns:a16="http://schemas.microsoft.com/office/drawing/2014/main" id="{1BA60CA4-DC1B-42F9-B65C-958D2342A4A3}"/>
              </a:ext>
            </a:extLst>
          </p:cNvPr>
          <p:cNvSpPr>
            <a:spLocks noGrp="1"/>
          </p:cNvSpPr>
          <p:nvPr>
            <p:ph type="title"/>
          </p:nvPr>
        </p:nvSpPr>
        <p:spPr>
          <a:xfrm>
            <a:off x="588263" y="457200"/>
            <a:ext cx="11018520" cy="553998"/>
          </a:xfrm>
        </p:spPr>
        <p:txBody>
          <a:bodyPr/>
          <a:lstStyle/>
          <a:p>
            <a:r>
              <a:rPr lang="en-US" dirty="0">
                <a:solidFill>
                  <a:srgbClr val="3B454E"/>
                </a:solidFill>
                <a:highlight>
                  <a:srgbClr val="FFFFFF"/>
                </a:highlight>
              </a:rPr>
              <a:t>Discussion - What does the code do?</a:t>
            </a:r>
            <a:endParaRPr lang="en-US" dirty="0"/>
          </a:p>
        </p:txBody>
      </p:sp>
      <p:sp>
        <p:nvSpPr>
          <p:cNvPr id="124" name="Google Shape;124;p22" descr="Snap Image&#10;ask what's your name? and wait&#10;set name to answer&#10;say join Hello name ! Welcome to 8th Grade! for 2 secs."/>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25" name="Google Shape;125;p22" descr="A screenshot of a Snap! Code&#10;ask What's your name? and wait&#10;set name to answer&#10;say join Hello name !Welcome to 8th period! for 2 secs"/>
          <p:cNvPicPr preferRelativeResize="0"/>
          <p:nvPr/>
        </p:nvPicPr>
        <p:blipFill>
          <a:blip r:embed="rId3">
            <a:alphaModFix/>
          </a:blip>
          <a:stretch>
            <a:fillRect/>
          </a:stretch>
        </p:blipFill>
        <p:spPr>
          <a:xfrm>
            <a:off x="852788" y="1551846"/>
            <a:ext cx="10420050" cy="3477354"/>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Code Comment </a:t>
            </a:r>
            <a:endParaRPr/>
          </a:p>
        </p:txBody>
      </p:sp>
      <p:sp>
        <p:nvSpPr>
          <p:cNvPr id="131" name="Google Shape;131;p23"/>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What happens when I run the statement above? </a:t>
            </a:r>
            <a:endParaRPr sz="3200" dirty="0">
              <a:solidFill>
                <a:srgbClr val="3B454E"/>
              </a:solidFill>
              <a:highlight>
                <a:srgbClr val="FFFFFF"/>
              </a:highlight>
            </a:endParaRPr>
          </a:p>
          <a:p>
            <a:pPr marL="0" indent="0">
              <a:spcBef>
                <a:spcPts val="2133"/>
              </a:spcBef>
              <a:buNone/>
            </a:pPr>
            <a:r>
              <a:rPr lang="en" sz="3200" dirty="0">
                <a:solidFill>
                  <a:srgbClr val="3B454E"/>
                </a:solidFill>
                <a:highlight>
                  <a:schemeClr val="lt1"/>
                </a:highlight>
              </a:rPr>
              <a:t>A: Absolutely nothing!</a:t>
            </a:r>
            <a:endParaRPr sz="3200" dirty="0">
              <a:solidFill>
                <a:srgbClr val="3B454E"/>
              </a:solidFill>
              <a:highlight>
                <a:schemeClr val="lt1"/>
              </a:highlight>
            </a:endParaRPr>
          </a:p>
          <a:p>
            <a:pPr marL="0" indent="0">
              <a:spcBef>
                <a:spcPts val="2133"/>
              </a:spcBef>
              <a:buNone/>
            </a:pPr>
            <a:r>
              <a:rPr lang="en" sz="3200" dirty="0">
                <a:solidFill>
                  <a:srgbClr val="3B454E"/>
                </a:solidFill>
                <a:highlight>
                  <a:schemeClr val="lt1"/>
                </a:highlight>
              </a:rPr>
              <a:t>Why?</a:t>
            </a:r>
            <a:endParaRPr sz="3200" dirty="0">
              <a:solidFill>
                <a:srgbClr val="3B454E"/>
              </a:solidFill>
              <a:highlight>
                <a:schemeClr val="lt1"/>
              </a:highlight>
            </a:endParaRPr>
          </a:p>
          <a:p>
            <a:pPr marL="0" indent="0">
              <a:spcBef>
                <a:spcPts val="2133"/>
              </a:spcBef>
              <a:buNone/>
            </a:pPr>
            <a:r>
              <a:rPr lang="en" sz="3200" dirty="0">
                <a:solidFill>
                  <a:srgbClr val="3B454E"/>
                </a:solidFill>
                <a:highlight>
                  <a:srgbClr val="FFFFFF"/>
                </a:highlight>
              </a:rPr>
              <a:t>A: Because “#” makes it a comment</a:t>
            </a: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32" name="Google Shape;132;p23" descr="#supercalifragilisticexpialidocious"/>
          <p:cNvPicPr preferRelativeResize="0"/>
          <p:nvPr/>
        </p:nvPicPr>
        <p:blipFill>
          <a:blip r:embed="rId3">
            <a:alphaModFix/>
          </a:blip>
          <a:stretch>
            <a:fillRect/>
          </a:stretch>
        </p:blipFill>
        <p:spPr>
          <a:xfrm>
            <a:off x="488501" y="1891634"/>
            <a:ext cx="8911833" cy="9005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2" end="2"/>
                                            </p:txEl>
                                          </p:spTgt>
                                        </p:tgtEl>
                                        <p:attrNameLst>
                                          <p:attrName>style.visibility</p:attrName>
                                        </p:attrNameLst>
                                      </p:cBhvr>
                                      <p:to>
                                        <p:strVal val="visible"/>
                                      </p:to>
                                    </p:set>
                                    <p:animEffect transition="in" filter="fade">
                                      <p:cBhvr>
                                        <p:cTn id="7" dur="1000"/>
                                        <p:tgtEl>
                                          <p:spTgt spid="1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3" end="3"/>
                                            </p:txEl>
                                          </p:spTgt>
                                        </p:tgtEl>
                                        <p:attrNameLst>
                                          <p:attrName>style.visibility</p:attrName>
                                        </p:attrNameLst>
                                      </p:cBhvr>
                                      <p:to>
                                        <p:strVal val="visible"/>
                                      </p:to>
                                    </p:set>
                                    <p:animEffect transition="in" filter="fade">
                                      <p:cBhvr>
                                        <p:cTn id="12" dur="1000"/>
                                        <p:tgtEl>
                                          <p:spTgt spid="1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4" end="4"/>
                                            </p:txEl>
                                          </p:spTgt>
                                        </p:tgtEl>
                                        <p:attrNameLst>
                                          <p:attrName>style.visibility</p:attrName>
                                        </p:attrNameLst>
                                      </p:cBhvr>
                                      <p:to>
                                        <p:strVal val="visible"/>
                                      </p:to>
                                    </p:set>
                                    <p:animEffect transition="in" filter="fade">
                                      <p:cBhvr>
                                        <p:cTn id="17" dur="1000"/>
                                        <p:tgtEl>
                                          <p:spTgt spid="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5" end="5"/>
                                            </p:txEl>
                                          </p:spTgt>
                                        </p:tgtEl>
                                        <p:attrNameLst>
                                          <p:attrName>style.visibility</p:attrName>
                                        </p:attrNameLst>
                                      </p:cBhvr>
                                      <p:to>
                                        <p:strVal val="visible"/>
                                      </p:to>
                                    </p:set>
                                    <p:animEffect transition="in" filter="fade">
                                      <p:cBhvr>
                                        <p:cTn id="22" dur="1000"/>
                                        <p:tgtEl>
                                          <p:spTgt spid="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Input Statement </a:t>
            </a:r>
            <a:endParaRPr/>
          </a:p>
        </p:txBody>
      </p:sp>
      <p:sp>
        <p:nvSpPr>
          <p:cNvPr id="138" name="Google Shape;138;p2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What’s the input statement for? </a:t>
            </a:r>
            <a:endParaRPr sz="3200" dirty="0">
              <a:solidFill>
                <a:srgbClr val="3B454E"/>
              </a:solidFill>
              <a:highlight>
                <a:srgbClr val="FFFFFF"/>
              </a:highlight>
            </a:endParaRPr>
          </a:p>
          <a:p>
            <a:pPr marL="0" indent="0">
              <a:spcBef>
                <a:spcPts val="2133"/>
              </a:spcBef>
              <a:buNone/>
            </a:pPr>
            <a:r>
              <a:rPr lang="en" sz="3200" dirty="0">
                <a:solidFill>
                  <a:srgbClr val="3B454E"/>
                </a:solidFill>
                <a:highlight>
                  <a:schemeClr val="lt1"/>
                </a:highlight>
              </a:rPr>
              <a:t>A: Lets you input data and save it to a variable</a:t>
            </a: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39" name="Google Shape;139;p24" descr="Repl.it Screen shot&#10;Script&#10;answer = input(&quot;What's your name? &quot;)&#10;print(&quot;Good to meet you &quot;, answer)&#10;Interpreter&#10;What's your Name? Jeff&#10;Good to Meet you Jeff."/>
          <p:cNvPicPr preferRelativeResize="0"/>
          <p:nvPr/>
        </p:nvPicPr>
        <p:blipFill>
          <a:blip r:embed="rId3">
            <a:alphaModFix/>
          </a:blip>
          <a:stretch>
            <a:fillRect/>
          </a:stretch>
        </p:blipFill>
        <p:spPr>
          <a:xfrm>
            <a:off x="415600" y="2081201"/>
            <a:ext cx="11651933" cy="15639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3" end="3"/>
                                            </p:txEl>
                                          </p:spTgt>
                                        </p:tgtEl>
                                        <p:attrNameLst>
                                          <p:attrName>style.visibility</p:attrName>
                                        </p:attrNameLst>
                                      </p:cBhvr>
                                      <p:to>
                                        <p:strVal val="visible"/>
                                      </p:to>
                                    </p:set>
                                    <p:animEffect transition="in" filter="fade">
                                      <p:cBhvr>
                                        <p:cTn id="7" dur="1000"/>
                                        <p:tgtEl>
                                          <p:spTgt spid="13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4" end="4"/>
                                            </p:txEl>
                                          </p:spTgt>
                                        </p:tgtEl>
                                        <p:attrNameLst>
                                          <p:attrName>style.visibility</p:attrName>
                                        </p:attrNameLst>
                                      </p:cBhvr>
                                      <p:to>
                                        <p:strVal val="visible"/>
                                      </p:to>
                                    </p:set>
                                    <p:animEffect transition="in" filter="fade">
                                      <p:cBhvr>
                                        <p:cTn id="12" dur="1000"/>
                                        <p:tgtEl>
                                          <p:spTgt spid="13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fade">
                                      <p:cBhvr>
                                        <p:cTn id="1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Input Statement - </a:t>
            </a:r>
            <a:r>
              <a:rPr lang="en-US" dirty="0"/>
              <a:t>String</a:t>
            </a:r>
            <a:r>
              <a:rPr lang="en" dirty="0"/>
              <a:t> </a:t>
            </a:r>
            <a:endParaRPr dirty="0"/>
          </a:p>
        </p:txBody>
      </p:sp>
      <p:sp>
        <p:nvSpPr>
          <p:cNvPr id="145" name="Google Shape;145;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BTW, what’s the data type of value saved to answer?</a:t>
            </a: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A: It’s a string.  The input statement always returns a string.</a:t>
            </a: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spcAft>
                <a:spcPts val="2133"/>
              </a:spcAft>
              <a:buNone/>
            </a:pPr>
            <a:endParaRPr sz="3200"/>
          </a:p>
        </p:txBody>
      </p:sp>
      <p:pic>
        <p:nvPicPr>
          <p:cNvPr id="5" name="Google Shape;139;p24" descr="Repl.it Screen shot&#10;Script&#10;answer = input(&quot;What's your name? &quot;)&#10;print(&quot;Good to meet you &quot;, answer)&#10;Interpreter&#10;What's your Name? Jeff&#10;Good to Meet you Jeff.">
            <a:extLst>
              <a:ext uri="{FF2B5EF4-FFF2-40B4-BE49-F238E27FC236}">
                <a16:creationId xmlns:a16="http://schemas.microsoft.com/office/drawing/2014/main" id="{023D2D11-D0AD-4B69-8D82-9926FC96B7D5}"/>
              </a:ext>
            </a:extLst>
          </p:cNvPr>
          <p:cNvPicPr preferRelativeResize="0"/>
          <p:nvPr/>
        </p:nvPicPr>
        <p:blipFill>
          <a:blip r:embed="rId3">
            <a:alphaModFix/>
          </a:blip>
          <a:stretch>
            <a:fillRect/>
          </a:stretch>
        </p:blipFill>
        <p:spPr>
          <a:xfrm>
            <a:off x="415600" y="2081201"/>
            <a:ext cx="11651933" cy="15639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3" end="3"/>
                                            </p:txEl>
                                          </p:spTgt>
                                        </p:tgtEl>
                                        <p:attrNameLst>
                                          <p:attrName>style.visibility</p:attrName>
                                        </p:attrNameLst>
                                      </p:cBhvr>
                                      <p:to>
                                        <p:strVal val="visible"/>
                                      </p:to>
                                    </p:set>
                                    <p:animEffect transition="in" filter="fade">
                                      <p:cBhvr>
                                        <p:cTn id="7" dur="1000"/>
                                        <p:tgtEl>
                                          <p:spTgt spid="14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4" end="4"/>
                                            </p:txEl>
                                          </p:spTgt>
                                        </p:tgtEl>
                                        <p:attrNameLst>
                                          <p:attrName>style.visibility</p:attrName>
                                        </p:attrNameLst>
                                      </p:cBhvr>
                                      <p:to>
                                        <p:strVal val="visible"/>
                                      </p:to>
                                    </p:set>
                                    <p:animEffect transition="in" filter="fade">
                                      <p:cBhvr>
                                        <p:cTn id="12" dur="1000"/>
                                        <p:tgtEl>
                                          <p:spTgt spid="1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Input Statement - </a:t>
            </a:r>
            <a:r>
              <a:rPr lang="en-US" dirty="0"/>
              <a:t>Error</a:t>
            </a:r>
            <a:r>
              <a:rPr lang="en" dirty="0"/>
              <a:t> </a:t>
            </a:r>
            <a:endParaRPr dirty="0"/>
          </a:p>
        </p:txBody>
      </p:sp>
      <p:sp>
        <p:nvSpPr>
          <p:cNvPr id="152" name="Google Shape;152;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What will happen when I run this code?</a:t>
            </a: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A: It will give me an error!</a:t>
            </a:r>
            <a:endParaRPr sz="3200">
              <a:solidFill>
                <a:srgbClr val="3B454E"/>
              </a:solidFill>
              <a:highlight>
                <a:srgbClr val="FFFFFF"/>
              </a:highlight>
            </a:endParaRPr>
          </a:p>
          <a:p>
            <a:pPr marL="0" indent="0">
              <a:spcBef>
                <a:spcPts val="2133"/>
              </a:spcBef>
              <a:spcAft>
                <a:spcPts val="2133"/>
              </a:spcAft>
              <a:buNone/>
            </a:pPr>
            <a:endParaRPr sz="3200"/>
          </a:p>
        </p:txBody>
      </p:sp>
      <p:pic>
        <p:nvPicPr>
          <p:cNvPr id="153" name="Google Shape;153;p26" descr="sideOfSquare = input(&quot;How long is the side of your square? &quot;)&#10;areasOfSquare = sideOfSquare * sideOfSquare&#10;"/>
          <p:cNvPicPr preferRelativeResize="0"/>
          <p:nvPr/>
        </p:nvPicPr>
        <p:blipFill>
          <a:blip r:embed="rId3">
            <a:alphaModFix/>
          </a:blip>
          <a:stretch>
            <a:fillRect/>
          </a:stretch>
        </p:blipFill>
        <p:spPr>
          <a:xfrm>
            <a:off x="415600" y="1816501"/>
            <a:ext cx="9810933" cy="1216233"/>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2" end="2"/>
                                            </p:txEl>
                                          </p:spTgt>
                                        </p:tgtEl>
                                        <p:attrNameLst>
                                          <p:attrName>style.visibility</p:attrName>
                                        </p:attrNameLst>
                                      </p:cBhvr>
                                      <p:to>
                                        <p:strVal val="visible"/>
                                      </p:to>
                                    </p:set>
                                    <p:animEffect transition="in" filter="fade">
                                      <p:cBhvr>
                                        <p:cTn id="7" dur="1000"/>
                                        <p:tgtEl>
                                          <p:spTgt spid="15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3" end="3"/>
                                            </p:txEl>
                                          </p:spTgt>
                                        </p:tgtEl>
                                        <p:attrNameLst>
                                          <p:attrName>style.visibility</p:attrName>
                                        </p:attrNameLst>
                                      </p:cBhvr>
                                      <p:to>
                                        <p:strVal val="visible"/>
                                      </p:to>
                                    </p:set>
                                    <p:animEffect transition="in" filter="fade">
                                      <p:cBhvr>
                                        <p:cTn id="12" dur="1000"/>
                                        <p:tgtEl>
                                          <p:spTgt spid="1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742FDF-E049-43C6-AAC2-B877FF7FA333}"/>
</file>

<file path=customXml/itemProps2.xml><?xml version="1.0" encoding="utf-8"?>
<ds:datastoreItem xmlns:ds="http://schemas.openxmlformats.org/officeDocument/2006/customXml" ds:itemID="{DA49DF1D-3F2D-4672-ADAB-BD645858C130}"/>
</file>

<file path=customXml/itemProps3.xml><?xml version="1.0" encoding="utf-8"?>
<ds:datastoreItem xmlns:ds="http://schemas.openxmlformats.org/officeDocument/2006/customXml" ds:itemID="{94743EC3-8A7E-45D2-A44F-F7BEB467BC59}"/>
</file>

<file path=docProps/app.xml><?xml version="1.0" encoding="utf-8"?>
<Properties xmlns="http://schemas.openxmlformats.org/officeDocument/2006/extended-properties" xmlns:vt="http://schemas.openxmlformats.org/officeDocument/2006/docPropsVTypes">
  <Template>Microsoft Philanthropies TEALS</Template>
  <TotalTime>0</TotalTime>
  <Words>800</Words>
  <Application>Microsoft Office PowerPoint</Application>
  <PresentationFormat>Widescreen</PresentationFormat>
  <Paragraphs>153</Paragraphs>
  <Slides>19</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Consolas</vt:lpstr>
      <vt:lpstr>Courier</vt:lpstr>
      <vt:lpstr>Segoe UI</vt:lpstr>
      <vt:lpstr>Segoe UI Semibold</vt:lpstr>
      <vt:lpstr>Wingdings</vt:lpstr>
      <vt:lpstr>Microsoft Philanthropies TEALS</vt:lpstr>
      <vt:lpstr>Black Template</vt:lpstr>
      <vt:lpstr>Lesson: 1.04 Variable Input</vt:lpstr>
      <vt:lpstr>Variable Input</vt:lpstr>
      <vt:lpstr>Plan</vt:lpstr>
      <vt:lpstr>Do Now</vt:lpstr>
      <vt:lpstr>Discussion - What does the code do?</vt:lpstr>
      <vt:lpstr>Code Comment </vt:lpstr>
      <vt:lpstr>Input Statement </vt:lpstr>
      <vt:lpstr>Input Statement - String </vt:lpstr>
      <vt:lpstr>Input Statement - Error </vt:lpstr>
      <vt:lpstr>Input Statement – int() </vt:lpstr>
      <vt:lpstr>Casting</vt:lpstr>
      <vt:lpstr>Swapping Variables</vt:lpstr>
      <vt:lpstr>Swapping Variables – From The Do Now</vt:lpstr>
      <vt:lpstr>Lab – Magic Genie</vt:lpstr>
      <vt:lpstr>Project Specifications</vt:lpstr>
      <vt:lpstr>Genie Confusion</vt:lpstr>
      <vt:lpstr>Snap! Flashback</vt:lpstr>
      <vt:lpstr>Hint</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2019-12-11T18:00:22Z</dcterms:created>
  <dcterms:modified xsi:type="dcterms:W3CDTF">2019-12-11T18:02:39Z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