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20"/>
  </p:notesMasterIdLst>
  <p:sldIdLst>
    <p:sldId id="1661" r:id="rId6"/>
    <p:sldId id="256" r:id="rId7"/>
    <p:sldId id="258" r:id="rId8"/>
    <p:sldId id="259" r:id="rId9"/>
    <p:sldId id="1679" r:id="rId10"/>
    <p:sldId id="1681" r:id="rId11"/>
    <p:sldId id="1680" r:id="rId12"/>
    <p:sldId id="1683" r:id="rId13"/>
    <p:sldId id="1684" r:id="rId14"/>
    <p:sldId id="1670" r:id="rId15"/>
    <p:sldId id="1671" r:id="rId16"/>
    <p:sldId id="1682" r:id="rId17"/>
    <p:sldId id="1677" r:id="rId18"/>
    <p:sldId id="1678" r:id="rId1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A958C9-32F1-4D5E-9676-931830966D6E}" v="3" dt="2020-01-15T21:40:13.2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645" autoAdjust="0"/>
  </p:normalViewPr>
  <p:slideViewPr>
    <p:cSldViewPr snapToGrid="0">
      <p:cViewPr varScale="1">
        <p:scale>
          <a:sx n="88" d="100"/>
          <a:sy n="88" d="100"/>
        </p:scale>
        <p:origin x="14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1/15/2020 3:30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719686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538809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is a assignment operator </a:t>
            </a:r>
          </a:p>
          <a:p>
            <a:endParaRPr lang="en-US" dirty="0"/>
          </a:p>
          <a:p>
            <a:r>
              <a:rPr lang="en-US" dirty="0"/>
              <a:t>== is a comparison operator </a:t>
            </a:r>
          </a:p>
          <a:p>
            <a:endParaRPr lang="en-US" dirty="0"/>
          </a:p>
          <a:p>
            <a:r>
              <a:rPr lang="en-US" dirty="0"/>
              <a:t>Poll students how many Boolean expressions are used? </a:t>
            </a:r>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899888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965077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3812150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is a assignment operator </a:t>
            </a:r>
          </a:p>
          <a:p>
            <a:endParaRPr lang="en-US" dirty="0"/>
          </a:p>
          <a:p>
            <a:r>
              <a:rPr lang="en-US" dirty="0"/>
              <a:t>== is a comparison operator </a:t>
            </a:r>
          </a:p>
          <a:p>
            <a:endParaRPr lang="en-US" dirty="0"/>
          </a:p>
          <a:p>
            <a:r>
              <a:rPr lang="en-US" dirty="0"/>
              <a:t>Poll students how many Boolean expressions are used? </a:t>
            </a:r>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1003158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2306509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5187796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1/15/2020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1/15/2020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2.02: Booleans &amp; Expressions</a:t>
            </a:r>
            <a:endParaRPr lang="en-US" dirty="0"/>
          </a:p>
        </p:txBody>
      </p:sp>
      <p:sp>
        <p:nvSpPr>
          <p:cNvPr id="5" name="Text Placeholder 4"/>
          <p:cNvSpPr>
            <a:spLocks noGrp="1"/>
          </p:cNvSpPr>
          <p:nvPr>
            <p:ph type="body" sz="quarter" idx="12"/>
          </p:nvPr>
        </p:nvSpPr>
        <p:spPr>
          <a:xfrm>
            <a:off x="584200" y="3962400"/>
            <a:ext cx="9144000" cy="1015663"/>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02536" y="6372049"/>
            <a:ext cx="3105150" cy="390525"/>
          </a:xfrm>
          <a:prstGeom prst="rect">
            <a:avLst/>
          </a:prstGeom>
        </p:spPr>
      </p:pic>
    </p:spTree>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3B3939C2-51CF-4050-81BE-7AD8FCB19CE0}"/>
              </a:ext>
            </a:extLst>
          </p:cNvPr>
          <p:cNvSpPr txBox="1">
            <a:spLocks/>
          </p:cNvSpPr>
          <p:nvPr/>
        </p:nvSpPr>
        <p:spPr>
          <a:xfrm>
            <a:off x="0" y="218229"/>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dirty="0"/>
              <a:t>Lab 2.02</a:t>
            </a:r>
          </a:p>
        </p:txBody>
      </p:sp>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a:xfrm>
            <a:off x="218150" y="804646"/>
            <a:ext cx="11018520" cy="553998"/>
          </a:xfrm>
          <a:prstGeom prst="rect">
            <a:avLst/>
          </a:prstGeom>
        </p:spPr>
        <p:txBody>
          <a:bodyPr wrap="square" anchor="t">
            <a:normAutofit fontScale="90000"/>
          </a:bodyPr>
          <a:lstStyle/>
          <a:p>
            <a:r>
              <a:rPr lang="en-US" dirty="0"/>
              <a:t>Predict if each of the following examples will produce True or False output. Check your answers in interactive mode.</a:t>
            </a:r>
          </a:p>
        </p:txBody>
      </p:sp>
      <p:sp>
        <p:nvSpPr>
          <p:cNvPr id="14" name="TextBox 13">
            <a:extLst>
              <a:ext uri="{FF2B5EF4-FFF2-40B4-BE49-F238E27FC236}">
                <a16:creationId xmlns:a16="http://schemas.microsoft.com/office/drawing/2014/main" id="{4A517D23-1078-4157-907E-686E9AAA17A1}"/>
              </a:ext>
            </a:extLst>
          </p:cNvPr>
          <p:cNvSpPr txBox="1"/>
          <p:nvPr/>
        </p:nvSpPr>
        <p:spPr>
          <a:xfrm>
            <a:off x="218150" y="2166294"/>
            <a:ext cx="1487587" cy="369332"/>
          </a:xfrm>
          <a:prstGeom prst="rect">
            <a:avLst/>
          </a:prstGeom>
          <a:noFill/>
        </p:spPr>
        <p:txBody>
          <a:bodyPr wrap="none" lIns="0" tIns="0" rIns="0" bIns="0" rtlCol="0">
            <a:spAutoFit/>
          </a:bodyPr>
          <a:lstStyle/>
          <a:p>
            <a:pPr algn="l"/>
            <a:r>
              <a:rPr lang="en-US" sz="2400" b="1" dirty="0">
                <a:gradFill>
                  <a:gsLst>
                    <a:gs pos="2917">
                      <a:schemeClr val="tx1"/>
                    </a:gs>
                    <a:gs pos="30000">
                      <a:schemeClr val="tx1"/>
                    </a:gs>
                  </a:gsLst>
                  <a:lin ang="5400000" scaled="0"/>
                </a:gradFill>
              </a:rPr>
              <a:t>Example 1</a:t>
            </a:r>
          </a:p>
        </p:txBody>
      </p:sp>
      <p:sp>
        <p:nvSpPr>
          <p:cNvPr id="10" name="Rectangle 9">
            <a:extLst>
              <a:ext uri="{FF2B5EF4-FFF2-40B4-BE49-F238E27FC236}">
                <a16:creationId xmlns:a16="http://schemas.microsoft.com/office/drawing/2014/main" id="{590BE128-6A1E-4D22-BAFA-62469CEF4DDB}"/>
              </a:ext>
            </a:extLst>
          </p:cNvPr>
          <p:cNvSpPr/>
          <p:nvPr/>
        </p:nvSpPr>
        <p:spPr>
          <a:xfrm>
            <a:off x="-435429" y="2497915"/>
            <a:ext cx="6096000" cy="1200329"/>
          </a:xfrm>
          <a:prstGeom prst="rect">
            <a:avLst/>
          </a:prstGeom>
        </p:spPr>
        <p:txBody>
          <a:bodyPr>
            <a:spAutoFit/>
          </a:bodyPr>
          <a:lstStyle/>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 = 100</a:t>
            </a:r>
          </a:p>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b = ‘science’ </a:t>
            </a:r>
          </a:p>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 &gt; 75 and b == ‘science’</a:t>
            </a:r>
          </a:p>
        </p:txBody>
      </p:sp>
      <p:sp>
        <p:nvSpPr>
          <p:cNvPr id="15" name="TextBox 14">
            <a:extLst>
              <a:ext uri="{FF2B5EF4-FFF2-40B4-BE49-F238E27FC236}">
                <a16:creationId xmlns:a16="http://schemas.microsoft.com/office/drawing/2014/main" id="{4F9C62E8-DB3E-4F76-9A36-0CAB68D3D2C7}"/>
              </a:ext>
            </a:extLst>
          </p:cNvPr>
          <p:cNvSpPr txBox="1"/>
          <p:nvPr/>
        </p:nvSpPr>
        <p:spPr>
          <a:xfrm>
            <a:off x="218149" y="4261314"/>
            <a:ext cx="1487587" cy="369332"/>
          </a:xfrm>
          <a:prstGeom prst="rect">
            <a:avLst/>
          </a:prstGeom>
          <a:noFill/>
        </p:spPr>
        <p:txBody>
          <a:bodyPr wrap="none" lIns="0" tIns="0" rIns="0" bIns="0" rtlCol="0">
            <a:spAutoFit/>
          </a:bodyPr>
          <a:lstStyle/>
          <a:p>
            <a:pPr algn="l"/>
            <a:r>
              <a:rPr lang="en-US" sz="2400" b="1" dirty="0">
                <a:gradFill>
                  <a:gsLst>
                    <a:gs pos="2917">
                      <a:schemeClr val="tx1"/>
                    </a:gs>
                    <a:gs pos="30000">
                      <a:schemeClr val="tx1"/>
                    </a:gs>
                  </a:gsLst>
                  <a:lin ang="5400000" scaled="0"/>
                </a:gradFill>
              </a:rPr>
              <a:t>Example 2</a:t>
            </a:r>
          </a:p>
        </p:txBody>
      </p:sp>
      <p:sp>
        <p:nvSpPr>
          <p:cNvPr id="11" name="Rectangle 10">
            <a:extLst>
              <a:ext uri="{FF2B5EF4-FFF2-40B4-BE49-F238E27FC236}">
                <a16:creationId xmlns:a16="http://schemas.microsoft.com/office/drawing/2014/main" id="{38552253-3180-4F49-9BF0-52D3C7A81507}"/>
              </a:ext>
            </a:extLst>
          </p:cNvPr>
          <p:cNvSpPr/>
          <p:nvPr/>
        </p:nvSpPr>
        <p:spPr>
          <a:xfrm>
            <a:off x="-435429" y="4612643"/>
            <a:ext cx="6096000" cy="1200329"/>
          </a:xfrm>
          <a:prstGeom prst="rect">
            <a:avLst/>
          </a:prstGeom>
        </p:spPr>
        <p:txBody>
          <a:bodyPr>
            <a:spAutoFit/>
          </a:bodyPr>
          <a:lstStyle/>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 = 100</a:t>
            </a:r>
          </a:p>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b = ‘science’ </a:t>
            </a:r>
          </a:p>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 &gt; 75 and b != ‘science’</a:t>
            </a:r>
          </a:p>
        </p:txBody>
      </p:sp>
      <p:sp>
        <p:nvSpPr>
          <p:cNvPr id="16" name="TextBox 15">
            <a:extLst>
              <a:ext uri="{FF2B5EF4-FFF2-40B4-BE49-F238E27FC236}">
                <a16:creationId xmlns:a16="http://schemas.microsoft.com/office/drawing/2014/main" id="{8B59830E-1DC8-45A4-9F83-752B9A1EEABD}"/>
              </a:ext>
            </a:extLst>
          </p:cNvPr>
          <p:cNvSpPr txBox="1"/>
          <p:nvPr/>
        </p:nvSpPr>
        <p:spPr>
          <a:xfrm>
            <a:off x="5787637" y="2128583"/>
            <a:ext cx="1487587" cy="369332"/>
          </a:xfrm>
          <a:prstGeom prst="rect">
            <a:avLst/>
          </a:prstGeom>
          <a:noFill/>
        </p:spPr>
        <p:txBody>
          <a:bodyPr wrap="none" lIns="0" tIns="0" rIns="0" bIns="0" rtlCol="0">
            <a:spAutoFit/>
          </a:bodyPr>
          <a:lstStyle/>
          <a:p>
            <a:pPr algn="l"/>
            <a:r>
              <a:rPr lang="en-US" sz="2400" b="1" dirty="0">
                <a:gradFill>
                  <a:gsLst>
                    <a:gs pos="2917">
                      <a:schemeClr val="tx1"/>
                    </a:gs>
                    <a:gs pos="30000">
                      <a:schemeClr val="tx1"/>
                    </a:gs>
                  </a:gsLst>
                  <a:lin ang="5400000" scaled="0"/>
                </a:gradFill>
              </a:rPr>
              <a:t>Example 3</a:t>
            </a:r>
          </a:p>
        </p:txBody>
      </p:sp>
      <p:sp>
        <p:nvSpPr>
          <p:cNvPr id="12" name="Rectangle 11">
            <a:extLst>
              <a:ext uri="{FF2B5EF4-FFF2-40B4-BE49-F238E27FC236}">
                <a16:creationId xmlns:a16="http://schemas.microsoft.com/office/drawing/2014/main" id="{88F72B0F-68CE-437F-8EF0-94B77EC13DB3}"/>
              </a:ext>
            </a:extLst>
          </p:cNvPr>
          <p:cNvSpPr/>
          <p:nvPr/>
        </p:nvSpPr>
        <p:spPr>
          <a:xfrm>
            <a:off x="5140670" y="2524773"/>
            <a:ext cx="6096000" cy="1200329"/>
          </a:xfrm>
          <a:prstGeom prst="rect">
            <a:avLst/>
          </a:prstGeom>
        </p:spPr>
        <p:txBody>
          <a:bodyPr>
            <a:spAutoFit/>
          </a:bodyPr>
          <a:lstStyle/>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 = 100</a:t>
            </a:r>
          </a:p>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b = ‘science’ </a:t>
            </a:r>
          </a:p>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 &gt; 75 or b != ‘science’</a:t>
            </a:r>
          </a:p>
        </p:txBody>
      </p:sp>
      <p:sp>
        <p:nvSpPr>
          <p:cNvPr id="17" name="TextBox 16">
            <a:extLst>
              <a:ext uri="{FF2B5EF4-FFF2-40B4-BE49-F238E27FC236}">
                <a16:creationId xmlns:a16="http://schemas.microsoft.com/office/drawing/2014/main" id="{B25E5392-B707-4E3B-BE11-4391C5F01945}"/>
              </a:ext>
            </a:extLst>
          </p:cNvPr>
          <p:cNvSpPr txBox="1"/>
          <p:nvPr/>
        </p:nvSpPr>
        <p:spPr>
          <a:xfrm>
            <a:off x="5787637" y="4261314"/>
            <a:ext cx="1487587" cy="369332"/>
          </a:xfrm>
          <a:prstGeom prst="rect">
            <a:avLst/>
          </a:prstGeom>
          <a:noFill/>
        </p:spPr>
        <p:txBody>
          <a:bodyPr wrap="none" lIns="0" tIns="0" rIns="0" bIns="0" rtlCol="0">
            <a:spAutoFit/>
          </a:bodyPr>
          <a:lstStyle/>
          <a:p>
            <a:pPr algn="l"/>
            <a:r>
              <a:rPr lang="en-US" sz="2400" b="1" dirty="0">
                <a:gradFill>
                  <a:gsLst>
                    <a:gs pos="2917">
                      <a:schemeClr val="tx1"/>
                    </a:gs>
                    <a:gs pos="30000">
                      <a:schemeClr val="tx1"/>
                    </a:gs>
                  </a:gsLst>
                  <a:lin ang="5400000" scaled="0"/>
                </a:gradFill>
              </a:rPr>
              <a:t>Example 4</a:t>
            </a:r>
          </a:p>
        </p:txBody>
      </p:sp>
      <p:sp>
        <p:nvSpPr>
          <p:cNvPr id="13" name="Rectangle 12">
            <a:extLst>
              <a:ext uri="{FF2B5EF4-FFF2-40B4-BE49-F238E27FC236}">
                <a16:creationId xmlns:a16="http://schemas.microsoft.com/office/drawing/2014/main" id="{B046536E-338B-4BBB-BA15-1B98465E3E4F}"/>
              </a:ext>
            </a:extLst>
          </p:cNvPr>
          <p:cNvSpPr/>
          <p:nvPr/>
        </p:nvSpPr>
        <p:spPr>
          <a:xfrm>
            <a:off x="5138057" y="4611859"/>
            <a:ext cx="7053943" cy="1569660"/>
          </a:xfrm>
          <a:prstGeom prst="rect">
            <a:avLst/>
          </a:prstGeom>
        </p:spPr>
        <p:txBody>
          <a:bodyPr wrap="square">
            <a:spAutoFit/>
          </a:bodyPr>
          <a:lstStyle/>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 = 100</a:t>
            </a:r>
          </a:p>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b = ‘science’</a:t>
            </a:r>
          </a:p>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c = True </a:t>
            </a:r>
          </a:p>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not c and a &gt; 75 and b == ‘science’</a:t>
            </a:r>
          </a:p>
        </p:txBody>
      </p:sp>
    </p:spTree>
    <p:extLst>
      <p:ext uri="{BB962C8B-B14F-4D97-AF65-F5344CB8AC3E}">
        <p14:creationId xmlns:p14="http://schemas.microsoft.com/office/powerpoint/2010/main" val="1337910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EF75E9-0611-4D7A-BEC5-B2AF0A8FF563}"/>
              </a:ext>
            </a:extLst>
          </p:cNvPr>
          <p:cNvSpPr txBox="1">
            <a:spLocks/>
          </p:cNvSpPr>
          <p:nvPr/>
        </p:nvSpPr>
        <p:spPr>
          <a:xfrm>
            <a:off x="89240" y="228600"/>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dirty="0"/>
              <a:t>Lab 2.02 President </a:t>
            </a:r>
          </a:p>
        </p:txBody>
      </p:sp>
      <p:sp>
        <p:nvSpPr>
          <p:cNvPr id="5" name="Title 1">
            <a:extLst>
              <a:ext uri="{FF2B5EF4-FFF2-40B4-BE49-F238E27FC236}">
                <a16:creationId xmlns:a16="http://schemas.microsoft.com/office/drawing/2014/main" id="{4240A2D6-0AA7-4AE4-8449-9E8DCBEE0405}"/>
              </a:ext>
            </a:extLst>
          </p:cNvPr>
          <p:cNvSpPr>
            <a:spLocks noGrp="1"/>
          </p:cNvSpPr>
          <p:nvPr>
            <p:ph type="title"/>
          </p:nvPr>
        </p:nvSpPr>
        <p:spPr>
          <a:xfrm>
            <a:off x="370549" y="1484818"/>
            <a:ext cx="11018520" cy="553998"/>
          </a:xfrm>
          <a:prstGeom prst="rect">
            <a:avLst/>
          </a:prstGeom>
        </p:spPr>
        <p:txBody>
          <a:bodyPr wrap="square" anchor="t">
            <a:normAutofit fontScale="90000"/>
          </a:bodyPr>
          <a:lstStyle/>
          <a:p>
            <a:r>
              <a:rPr lang="en-US" dirty="0"/>
              <a:t>In your Console</a:t>
            </a:r>
            <a:br>
              <a:rPr lang="en-US" dirty="0"/>
            </a:br>
            <a:endParaRPr lang="en-US" dirty="0"/>
          </a:p>
        </p:txBody>
      </p:sp>
      <p:sp>
        <p:nvSpPr>
          <p:cNvPr id="7" name="Text Placeholder 6">
            <a:extLst>
              <a:ext uri="{FF2B5EF4-FFF2-40B4-BE49-F238E27FC236}">
                <a16:creationId xmlns:a16="http://schemas.microsoft.com/office/drawing/2014/main" id="{7B04A7AC-0F16-4C21-A13A-3BA90DA87F5E}"/>
              </a:ext>
            </a:extLst>
          </p:cNvPr>
          <p:cNvSpPr>
            <a:spLocks noGrp="1"/>
          </p:cNvSpPr>
          <p:nvPr>
            <p:ph type="body" sz="quarter" idx="10"/>
          </p:nvPr>
        </p:nvSpPr>
        <p:spPr>
          <a:xfrm>
            <a:off x="673476" y="2141944"/>
            <a:ext cx="11018520" cy="3139321"/>
          </a:xfrm>
        </p:spPr>
        <p:txBody>
          <a:bodyPr/>
          <a:lstStyle/>
          <a:p>
            <a:pPr marL="514350" indent="-514350">
              <a:buFont typeface="+mj-lt"/>
              <a:buAutoNum type="arabicPeriod"/>
            </a:pPr>
            <a:r>
              <a:rPr lang="en-US" dirty="0"/>
              <a:t>Create a program “Can I be President” it will check if the user meets the minimum requirements for becoming the President of the United States. Have the user input the information needed.</a:t>
            </a:r>
          </a:p>
          <a:p>
            <a:pPr lvl="1"/>
            <a:r>
              <a:rPr lang="en-US" dirty="0"/>
              <a:t>Requirements to be president</a:t>
            </a:r>
          </a:p>
          <a:p>
            <a:pPr marL="571500" lvl="1" indent="-342900">
              <a:buFont typeface="Arial" panose="020B0604020202020204" pitchFamily="34" charset="0"/>
              <a:buChar char="•"/>
            </a:pPr>
            <a:r>
              <a:rPr lang="en-US" dirty="0"/>
              <a:t>Older than 35</a:t>
            </a:r>
          </a:p>
          <a:p>
            <a:pPr marL="571500" lvl="1" indent="-342900">
              <a:buFont typeface="Arial" panose="020B0604020202020204" pitchFamily="34" charset="0"/>
              <a:buChar char="•"/>
            </a:pPr>
            <a:r>
              <a:rPr lang="en-US" dirty="0"/>
              <a:t>Resident of US for 14 Years</a:t>
            </a:r>
          </a:p>
          <a:p>
            <a:pPr marL="571500" lvl="1" indent="-342900">
              <a:buFont typeface="Arial" panose="020B0604020202020204" pitchFamily="34" charset="0"/>
              <a:buChar char="•"/>
            </a:pPr>
            <a:r>
              <a:rPr lang="en-US" dirty="0"/>
              <a:t>Natural born citizen</a:t>
            </a:r>
          </a:p>
          <a:p>
            <a:pPr marL="571500" lvl="1" indent="-342900">
              <a:buFont typeface="Arial" panose="020B0604020202020204" pitchFamily="34" charset="0"/>
              <a:buChar char="•"/>
            </a:pPr>
            <a:r>
              <a:rPr lang="en-US" dirty="0"/>
              <a:t>Print True if they can and False if they can not be president</a:t>
            </a:r>
          </a:p>
        </p:txBody>
      </p:sp>
    </p:spTree>
    <p:extLst>
      <p:ext uri="{BB962C8B-B14F-4D97-AF65-F5344CB8AC3E}">
        <p14:creationId xmlns:p14="http://schemas.microsoft.com/office/powerpoint/2010/main" val="209164000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EF75E9-0611-4D7A-BEC5-B2AF0A8FF563}"/>
              </a:ext>
            </a:extLst>
          </p:cNvPr>
          <p:cNvSpPr txBox="1">
            <a:spLocks/>
          </p:cNvSpPr>
          <p:nvPr/>
        </p:nvSpPr>
        <p:spPr>
          <a:xfrm>
            <a:off x="89240" y="228600"/>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dirty="0"/>
              <a:t>Lab 2.02 Rollercoaster </a:t>
            </a:r>
          </a:p>
        </p:txBody>
      </p:sp>
      <p:sp>
        <p:nvSpPr>
          <p:cNvPr id="5" name="Title 1">
            <a:extLst>
              <a:ext uri="{FF2B5EF4-FFF2-40B4-BE49-F238E27FC236}">
                <a16:creationId xmlns:a16="http://schemas.microsoft.com/office/drawing/2014/main" id="{4240A2D6-0AA7-4AE4-8449-9E8DCBEE0405}"/>
              </a:ext>
            </a:extLst>
          </p:cNvPr>
          <p:cNvSpPr>
            <a:spLocks noGrp="1"/>
          </p:cNvSpPr>
          <p:nvPr>
            <p:ph type="title"/>
          </p:nvPr>
        </p:nvSpPr>
        <p:spPr>
          <a:xfrm>
            <a:off x="370549" y="1484818"/>
            <a:ext cx="11018520" cy="553998"/>
          </a:xfrm>
          <a:prstGeom prst="rect">
            <a:avLst/>
          </a:prstGeom>
        </p:spPr>
        <p:txBody>
          <a:bodyPr wrap="square" anchor="t">
            <a:normAutofit fontScale="90000"/>
          </a:bodyPr>
          <a:lstStyle/>
          <a:p>
            <a:r>
              <a:rPr lang="en-US" dirty="0"/>
              <a:t>In your Console</a:t>
            </a:r>
            <a:br>
              <a:rPr lang="en-US" dirty="0"/>
            </a:br>
            <a:endParaRPr lang="en-US" dirty="0"/>
          </a:p>
        </p:txBody>
      </p:sp>
      <p:sp>
        <p:nvSpPr>
          <p:cNvPr id="7" name="Text Placeholder 6">
            <a:extLst>
              <a:ext uri="{FF2B5EF4-FFF2-40B4-BE49-F238E27FC236}">
                <a16:creationId xmlns:a16="http://schemas.microsoft.com/office/drawing/2014/main" id="{7B04A7AC-0F16-4C21-A13A-3BA90DA87F5E}"/>
              </a:ext>
            </a:extLst>
          </p:cNvPr>
          <p:cNvSpPr>
            <a:spLocks noGrp="1"/>
          </p:cNvSpPr>
          <p:nvPr>
            <p:ph type="body" sz="quarter" idx="10"/>
          </p:nvPr>
        </p:nvSpPr>
        <p:spPr>
          <a:xfrm>
            <a:off x="673476" y="2141944"/>
            <a:ext cx="11018520" cy="3139321"/>
          </a:xfrm>
        </p:spPr>
        <p:txBody>
          <a:bodyPr/>
          <a:lstStyle/>
          <a:p>
            <a:pPr marL="514350" indent="-514350">
              <a:buFont typeface="+mj-lt"/>
              <a:buAutoNum type="arabicPeriod"/>
            </a:pPr>
            <a:r>
              <a:rPr lang="en-US" dirty="0"/>
              <a:t>Create a program “Can I ride the roller coaster” it will check if the user meets the minimum requirements to ride the roller coaster Have the user input the information needed.</a:t>
            </a:r>
          </a:p>
          <a:p>
            <a:pPr lvl="1"/>
            <a:r>
              <a:rPr lang="en-US" dirty="0"/>
              <a:t>Requirements to be president</a:t>
            </a:r>
          </a:p>
          <a:p>
            <a:pPr marL="571500" lvl="1" indent="-342900">
              <a:buFont typeface="Arial" panose="020B0604020202020204" pitchFamily="34" charset="0"/>
              <a:buChar char="•"/>
            </a:pPr>
            <a:r>
              <a:rPr lang="en-US" dirty="0"/>
              <a:t>Height over 50 inches – loophole if they are older than 18</a:t>
            </a:r>
          </a:p>
          <a:p>
            <a:pPr marL="571500" lvl="1" indent="-342900">
              <a:buFont typeface="Arial" panose="020B0604020202020204" pitchFamily="34" charset="0"/>
              <a:buChar char="•"/>
            </a:pPr>
            <a:r>
              <a:rPr lang="en-US" dirty="0"/>
              <a:t>Each ride costs 4 quarters </a:t>
            </a:r>
          </a:p>
          <a:p>
            <a:pPr marL="571500" lvl="1" indent="-342900">
              <a:buFont typeface="Arial" panose="020B0604020202020204" pitchFamily="34" charset="0"/>
              <a:buChar char="•"/>
            </a:pPr>
            <a:r>
              <a:rPr lang="en-US" dirty="0"/>
              <a:t>There is a frequent rider pass, which makes the rides only cost 2 quarters </a:t>
            </a:r>
          </a:p>
          <a:p>
            <a:pPr marL="571500" lvl="1" indent="-342900">
              <a:buFont typeface="Arial" panose="020B0604020202020204" pitchFamily="34" charset="0"/>
              <a:buChar char="•"/>
            </a:pPr>
            <a:r>
              <a:rPr lang="en-US" dirty="0"/>
              <a:t>Print True if they can and False if they can ride </a:t>
            </a:r>
            <a:r>
              <a:rPr lang="en-US"/>
              <a:t>the rollercoaster </a:t>
            </a:r>
            <a:endParaRPr lang="en-US" dirty="0"/>
          </a:p>
        </p:txBody>
      </p:sp>
    </p:spTree>
    <p:extLst>
      <p:ext uri="{BB962C8B-B14F-4D97-AF65-F5344CB8AC3E}">
        <p14:creationId xmlns:p14="http://schemas.microsoft.com/office/powerpoint/2010/main" val="375748146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E1B5-1452-4A92-8CF5-809E79E067E0}"/>
              </a:ext>
            </a:extLst>
          </p:cNvPr>
          <p:cNvSpPr>
            <a:spLocks noGrp="1"/>
          </p:cNvSpPr>
          <p:nvPr>
            <p:ph type="title"/>
          </p:nvPr>
        </p:nvSpPr>
        <p:spPr/>
        <p:txBody>
          <a:bodyPr/>
          <a:lstStyle/>
          <a:p>
            <a:r>
              <a:rPr lang="en-US" dirty="0"/>
              <a:t>Bonus</a:t>
            </a:r>
          </a:p>
        </p:txBody>
      </p:sp>
      <p:sp>
        <p:nvSpPr>
          <p:cNvPr id="3" name="Content Placeholder 2">
            <a:extLst>
              <a:ext uri="{FF2B5EF4-FFF2-40B4-BE49-F238E27FC236}">
                <a16:creationId xmlns:a16="http://schemas.microsoft.com/office/drawing/2014/main" id="{F77C96B6-191D-45C2-B09C-B84D40ABB5B8}"/>
              </a:ext>
            </a:extLst>
          </p:cNvPr>
          <p:cNvSpPr>
            <a:spLocks noGrp="1"/>
          </p:cNvSpPr>
          <p:nvPr>
            <p:ph sz="quarter" idx="10"/>
          </p:nvPr>
        </p:nvSpPr>
        <p:spPr>
          <a:xfrm>
            <a:off x="584200" y="1435100"/>
            <a:ext cx="11018838" cy="3360920"/>
          </a:xfrm>
        </p:spPr>
        <p:txBody>
          <a:bodyPr/>
          <a:lstStyle/>
          <a:p>
            <a:pPr marL="0" indent="0">
              <a:buNone/>
            </a:pPr>
            <a:r>
              <a:rPr lang="en-US" dirty="0"/>
              <a:t>Are the following expressions equivalent? Research </a:t>
            </a:r>
            <a:r>
              <a:rPr lang="en-US" dirty="0" err="1"/>
              <a:t>DeMorgan’s</a:t>
            </a:r>
            <a:r>
              <a:rPr lang="en-US" dirty="0"/>
              <a:t> Laws and write why you think they are the same or why they are not the same</a:t>
            </a:r>
          </a:p>
          <a:p>
            <a:pPr marL="0" indent="0">
              <a:buNone/>
            </a:pPr>
            <a:endParaRPr lang="en-US" dirty="0"/>
          </a:p>
          <a:p>
            <a:r>
              <a:rPr lang="en-US" dirty="0">
                <a:solidFill>
                  <a:srgbClr val="0000FF"/>
                </a:solidFill>
              </a:rPr>
              <a:t>not(x or y) == not x and not y </a:t>
            </a:r>
          </a:p>
          <a:p>
            <a:endParaRPr lang="en-US" dirty="0">
              <a:solidFill>
                <a:srgbClr val="0000FF"/>
              </a:solidFill>
            </a:endParaRPr>
          </a:p>
          <a:p>
            <a:r>
              <a:rPr lang="en-US" dirty="0">
                <a:solidFill>
                  <a:srgbClr val="0000FF"/>
                </a:solidFill>
              </a:rPr>
              <a:t>not(x and y) == not x or not y</a:t>
            </a:r>
          </a:p>
        </p:txBody>
      </p:sp>
    </p:spTree>
    <p:extLst>
      <p:ext uri="{BB962C8B-B14F-4D97-AF65-F5344CB8AC3E}">
        <p14:creationId xmlns:p14="http://schemas.microsoft.com/office/powerpoint/2010/main" val="5824978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430887"/>
          </a:xfrm>
        </p:spPr>
        <p:txBody>
          <a:bodyPr/>
          <a:lstStyle/>
          <a:p>
            <a:r>
              <a:rPr lang="en-US" dirty="0"/>
              <a:t>In your </a:t>
            </a:r>
            <a:r>
              <a:rPr lang="en-US"/>
              <a:t>notebook, Write </a:t>
            </a:r>
            <a:r>
              <a:rPr lang="en-US" dirty="0"/>
              <a:t>down two things you </a:t>
            </a:r>
            <a:r>
              <a:rPr lang="en-US"/>
              <a:t>learned today.</a:t>
            </a:r>
            <a:endParaRPr lang="en-US" dirty="0"/>
          </a:p>
        </p:txBody>
      </p:sp>
    </p:spTree>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C87BAD-7C0C-4CCE-A8E1-1CA98374BE5F}"/>
              </a:ext>
            </a:extLst>
          </p:cNvPr>
          <p:cNvSpPr>
            <a:spLocks noGrp="1"/>
          </p:cNvSpPr>
          <p:nvPr>
            <p:ph type="title"/>
          </p:nvPr>
        </p:nvSpPr>
        <p:spPr/>
        <p:txBody>
          <a:bodyPr/>
          <a:lstStyle/>
          <a:p>
            <a:r>
              <a:rPr lang="en-US" dirty="0">
                <a:cs typeface="Segoe UI"/>
              </a:rPr>
              <a:t>Booleans &amp; Expressions</a:t>
            </a:r>
            <a:endParaRPr lang="en-US" dirty="0"/>
          </a:p>
        </p:txBody>
      </p:sp>
      <p:sp>
        <p:nvSpPr>
          <p:cNvPr id="5" name="Text Placeholder 4">
            <a:extLst>
              <a:ext uri="{FF2B5EF4-FFF2-40B4-BE49-F238E27FC236}">
                <a16:creationId xmlns:a16="http://schemas.microsoft.com/office/drawing/2014/main" id="{CF38BE80-8D98-4541-ACA0-74922D879A6A}"/>
              </a:ext>
            </a:extLst>
          </p:cNvPr>
          <p:cNvSpPr>
            <a:spLocks noGrp="1"/>
          </p:cNvSpPr>
          <p:nvPr>
            <p:ph sz="quarter" idx="10"/>
          </p:nvPr>
        </p:nvSpPr>
        <p:spPr>
          <a:xfrm>
            <a:off x="584200" y="1435100"/>
            <a:ext cx="11018838" cy="1982081"/>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Booleans, expressions, composition, True, False</a:t>
            </a:r>
          </a:p>
          <a:p>
            <a:pPr marL="342900" indent="-342900">
              <a:buFont typeface="Arial" panose="020B0604020202020204" pitchFamily="34" charset="0"/>
              <a:buChar char="•"/>
            </a:pPr>
            <a:r>
              <a:rPr lang="en-US" dirty="0"/>
              <a:t>Evaluate a Boolean expression</a:t>
            </a:r>
          </a:p>
          <a:p>
            <a:pPr marL="342900" indent="-342900">
              <a:buFont typeface="Arial" panose="020B0604020202020204" pitchFamily="34" charset="0"/>
              <a:buChar char="•"/>
            </a:pPr>
            <a:r>
              <a:rPr lang="en-US" dirty="0"/>
              <a:t>Compose Boolean expressions using </a:t>
            </a:r>
            <a:r>
              <a:rPr lang="en-US" b="1" dirty="0">
                <a:solidFill>
                  <a:srgbClr val="0070C0"/>
                </a:solidFill>
              </a:rPr>
              <a:t>and</a:t>
            </a:r>
            <a:r>
              <a:rPr lang="en-US" b="1" dirty="0"/>
              <a:t>,</a:t>
            </a:r>
            <a:r>
              <a:rPr lang="en-US" b="1" dirty="0">
                <a:solidFill>
                  <a:srgbClr val="0070C0"/>
                </a:solidFill>
              </a:rPr>
              <a:t> or</a:t>
            </a:r>
            <a:r>
              <a:rPr lang="en-US" b="1" dirty="0"/>
              <a:t>,</a:t>
            </a:r>
            <a:r>
              <a:rPr lang="en-US" b="1" dirty="0">
                <a:solidFill>
                  <a:srgbClr val="0070C0"/>
                </a:solidFill>
              </a:rPr>
              <a:t> not</a:t>
            </a:r>
            <a:r>
              <a:rPr lang="en-US" b="1" dirty="0"/>
              <a:t>,</a:t>
            </a:r>
            <a:r>
              <a:rPr lang="en-US" b="1" dirty="0">
                <a:solidFill>
                  <a:srgbClr val="0070C0"/>
                </a:solidFill>
              </a:rPr>
              <a:t> &lt;</a:t>
            </a:r>
            <a:r>
              <a:rPr lang="en-US" b="1" dirty="0"/>
              <a:t>,</a:t>
            </a:r>
            <a:r>
              <a:rPr lang="en-US" b="1" dirty="0">
                <a:solidFill>
                  <a:srgbClr val="0070C0"/>
                </a:solidFill>
              </a:rPr>
              <a:t> &gt;</a:t>
            </a:r>
            <a:r>
              <a:rPr lang="en-US" b="1" dirty="0"/>
              <a:t>,</a:t>
            </a:r>
            <a:r>
              <a:rPr lang="en-US" b="1" dirty="0">
                <a:solidFill>
                  <a:srgbClr val="0070C0"/>
                </a:solidFill>
              </a:rPr>
              <a:t> </a:t>
            </a:r>
            <a:r>
              <a:rPr lang="en-US" b="1" dirty="0"/>
              <a:t>and</a:t>
            </a:r>
            <a:r>
              <a:rPr lang="en-US" b="1" dirty="0">
                <a:solidFill>
                  <a:srgbClr val="0070C0"/>
                </a:solidFill>
              </a:rPr>
              <a:t> ==</a:t>
            </a:r>
            <a:endParaRPr lang="en-US" b="1" dirty="0"/>
          </a:p>
        </p:txBody>
      </p:sp>
    </p:spTree>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dirty="0"/>
              <a:t>Today’s Plan</a:t>
            </a:r>
            <a:br>
              <a:rPr lang="en-US" dirty="0"/>
            </a:br>
            <a:endParaRPr lang="en-US" dirty="0"/>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757678"/>
          </a:xfrm>
        </p:spPr>
        <p:txBody>
          <a:bodyPr/>
          <a:lstStyle/>
          <a:p>
            <a:r>
              <a:rPr lang="en-US" dirty="0"/>
              <a:t>Do Now</a:t>
            </a:r>
          </a:p>
          <a:p>
            <a:r>
              <a:rPr lang="en-US" dirty="0"/>
              <a:t>Lesson</a:t>
            </a:r>
          </a:p>
          <a:p>
            <a:r>
              <a:rPr lang="en-US" dirty="0"/>
              <a:t>Lab</a:t>
            </a:r>
          </a:p>
          <a:p>
            <a:r>
              <a:rPr lang="en-US" dirty="0"/>
              <a:t>Debrief </a:t>
            </a:r>
          </a:p>
          <a:p>
            <a:endParaRPr lang="en-US" dirty="0"/>
          </a:p>
        </p:txBody>
      </p:sp>
    </p:spTree>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Do Now - Part 1</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199" y="809462"/>
            <a:ext cx="11379201" cy="6352508"/>
          </a:xfrm>
        </p:spPr>
        <p:txBody>
          <a:bodyPr/>
          <a:lstStyle/>
          <a:p>
            <a:r>
              <a:rPr lang="en-US" sz="2400" dirty="0">
                <a:latin typeface="Consolas" panose="020B0609020204030204" pitchFamily="49" charset="0"/>
              </a:rPr>
              <a:t>Write down in your notebook ONE thing you learned yesterday class?</a:t>
            </a:r>
          </a:p>
          <a:p>
            <a:r>
              <a:rPr lang="en-US" sz="2400" dirty="0"/>
              <a:t>Open up Repl.it Type each line of the following code into the interactive editor:</a:t>
            </a:r>
          </a:p>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5 &lt; 3</a:t>
            </a:r>
          </a:p>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5 &gt; 3</a:t>
            </a:r>
          </a:p>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type(5 &lt; 3)</a:t>
            </a:r>
          </a:p>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type(5 &gt; 3)</a:t>
            </a:r>
          </a:p>
          <a:p>
            <a:pPr marL="974725" indent="-342900">
              <a:spcBef>
                <a:spcPts val="0"/>
              </a:spcBef>
              <a:buClr>
                <a:srgbClr val="C57A15"/>
              </a:buClr>
              <a:buFont typeface="Consolas" panose="020B0609020204030204" pitchFamily="49" charset="0"/>
              <a:buChar char="&gt;"/>
            </a:pPr>
            <a:r>
              <a:rPr lang="en-US" sz="24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my_fav_animal</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 “cats”</a:t>
            </a:r>
          </a:p>
          <a:p>
            <a:pPr marL="974725" indent="-342900">
              <a:spcBef>
                <a:spcPts val="0"/>
              </a:spcBef>
              <a:buClr>
                <a:srgbClr val="C57A15"/>
              </a:buClr>
              <a:buFont typeface="Consolas" panose="020B0609020204030204" pitchFamily="49" charset="0"/>
              <a:buChar char="&gt;"/>
            </a:pPr>
            <a:r>
              <a:rPr lang="en-US" sz="24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user_fav_animal</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 input(“What is your fav animal? “) </a:t>
            </a:r>
          </a:p>
          <a:p>
            <a:pPr marL="974725" indent="-342900">
              <a:spcBef>
                <a:spcPts val="0"/>
              </a:spcBef>
              <a:buClr>
                <a:srgbClr val="C57A15"/>
              </a:buClr>
              <a:buFont typeface="Consolas" panose="020B0609020204030204" pitchFamily="49" charset="0"/>
              <a:buChar char="&gt;"/>
            </a:pPr>
            <a:r>
              <a:rPr lang="en-US" sz="24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my_fav_animal</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 </a:t>
            </a:r>
            <a:r>
              <a:rPr lang="en-US" sz="24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user_fav_animal</a:t>
            </a: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r>
              <a:rPr lang="en-US" sz="2400" b="1" dirty="0">
                <a:latin typeface="Consolas" panose="020B0609020204030204" pitchFamily="49" charset="0"/>
                <a:ea typeface="Calibri" panose="020F0502020204030204" pitchFamily="34" charset="0"/>
                <a:cs typeface="Times New Roman" panose="02020603050405020304" pitchFamily="18" charset="0"/>
              </a:rPr>
              <a:t>In your notebook, answer the following</a:t>
            </a:r>
          </a:p>
          <a:p>
            <a:r>
              <a:rPr lang="en-US" sz="2400" dirty="0">
                <a:latin typeface="Consolas" panose="020B0609020204030204" pitchFamily="49" charset="0"/>
              </a:rPr>
              <a:t>What does </a:t>
            </a:r>
            <a:r>
              <a:rPr lang="en-US" sz="2400" b="1" dirty="0">
                <a:solidFill>
                  <a:srgbClr val="0000FF"/>
                </a:solidFill>
                <a:latin typeface="Consolas" panose="020B0609020204030204" pitchFamily="49" charset="0"/>
              </a:rPr>
              <a:t>5 &lt; 3 </a:t>
            </a:r>
            <a:r>
              <a:rPr lang="en-US" sz="2400" dirty="0">
                <a:latin typeface="Consolas" panose="020B0609020204030204" pitchFamily="49" charset="0"/>
              </a:rPr>
              <a:t>evaluate to?</a:t>
            </a:r>
          </a:p>
          <a:p>
            <a:r>
              <a:rPr lang="en-US" sz="2400" dirty="0">
                <a:latin typeface="Consolas" panose="020B0609020204030204" pitchFamily="49" charset="0"/>
              </a:rPr>
              <a:t>What is the type of </a:t>
            </a:r>
            <a:r>
              <a:rPr lang="en-US" sz="2400" b="1" dirty="0">
                <a:solidFill>
                  <a:srgbClr val="0000FF"/>
                </a:solidFill>
                <a:latin typeface="Consolas" panose="020B0609020204030204" pitchFamily="49" charset="0"/>
              </a:rPr>
              <a:t>5 &lt; 3</a:t>
            </a:r>
            <a:r>
              <a:rPr lang="en-US" sz="2400" dirty="0">
                <a:latin typeface="Consolas" panose="020B0609020204030204" pitchFamily="49" charset="0"/>
              </a:rPr>
              <a:t>? What does that stand for?</a:t>
            </a:r>
          </a:p>
          <a:p>
            <a:r>
              <a:rPr lang="en-US" sz="2400" dirty="0">
                <a:latin typeface="Consolas" panose="020B0609020204030204" pitchFamily="49" charset="0"/>
              </a:rPr>
              <a:t>What is the difference between </a:t>
            </a:r>
            <a:r>
              <a:rPr lang="en-US" sz="2400" b="1" dirty="0">
                <a:solidFill>
                  <a:srgbClr val="0000FF"/>
                </a:solidFill>
                <a:latin typeface="Consolas" panose="020B0609020204030204" pitchFamily="49" charset="0"/>
              </a:rPr>
              <a:t>==</a:t>
            </a:r>
            <a:r>
              <a:rPr lang="en-US" sz="2400" dirty="0">
                <a:latin typeface="Consolas" panose="020B0609020204030204" pitchFamily="49" charset="0"/>
              </a:rPr>
              <a:t> and </a:t>
            </a:r>
            <a:r>
              <a:rPr lang="en-US" sz="2400" b="1" dirty="0">
                <a:solidFill>
                  <a:srgbClr val="0000FF"/>
                </a:solidFill>
                <a:latin typeface="Consolas" panose="020B0609020204030204" pitchFamily="49" charset="0"/>
              </a:rPr>
              <a:t>= </a:t>
            </a:r>
            <a:r>
              <a:rPr lang="en-US" sz="2400" dirty="0">
                <a:latin typeface="Consolas" panose="020B0609020204030204" pitchFamily="49" charset="0"/>
              </a:rPr>
              <a:t>?</a:t>
            </a:r>
            <a:r>
              <a:rPr lang="en-US" sz="2400" b="1" dirty="0">
                <a:latin typeface="Consolas" panose="020B0609020204030204" pitchFamily="49" charset="0"/>
              </a:rPr>
              <a:t> </a:t>
            </a:r>
          </a:p>
          <a:p>
            <a:r>
              <a:rPr lang="en-US" sz="2400" dirty="0">
                <a:latin typeface="Consolas" panose="020B0609020204030204" pitchFamily="49" charset="0"/>
              </a:rPr>
              <a:t>What data type do you think</a:t>
            </a:r>
            <a:r>
              <a:rPr lang="en-US" sz="2400" b="1" dirty="0">
                <a:latin typeface="Consolas" panose="020B0609020204030204" pitchFamily="49" charset="0"/>
              </a:rPr>
              <a:t> </a:t>
            </a:r>
            <a:r>
              <a:rPr lang="en-US" sz="24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my_fav_animal</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 </a:t>
            </a:r>
            <a:r>
              <a:rPr lang="en-US" sz="24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user_fav_animal</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latin typeface="Consolas" panose="020B0609020204030204" pitchFamily="49" charset="0"/>
                <a:ea typeface="Times New Roman" panose="02020603050405020304" pitchFamily="18" charset="0"/>
                <a:cs typeface="Times New Roman" panose="02020603050405020304" pitchFamily="18" charset="0"/>
              </a:rPr>
              <a:t>is?</a:t>
            </a:r>
          </a:p>
          <a:p>
            <a:endParaRPr lang="en-US" sz="2400" dirty="0">
              <a:latin typeface="Consolas" panose="020B0609020204030204" pitchFamily="49" charset="0"/>
            </a:endParaRPr>
          </a:p>
        </p:txBody>
      </p:sp>
    </p:spTree>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Do Now - Part 2</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187210" y="796290"/>
            <a:ext cx="11928589" cy="4284250"/>
          </a:xfrm>
        </p:spPr>
        <p:txBody>
          <a:bodyPr/>
          <a:lstStyle/>
          <a:p>
            <a:r>
              <a:rPr lang="en-US" sz="2400" dirty="0"/>
              <a:t>Type each line of the following code into the interactive editor:</a:t>
            </a:r>
          </a:p>
          <a:p>
            <a:pPr marL="974725" indent="-342900">
              <a:spcBef>
                <a:spcPts val="0"/>
              </a:spcBef>
              <a:buClr>
                <a:srgbClr val="C57A15"/>
              </a:buClr>
              <a:buFont typeface="Consolas" panose="020B0609020204030204" pitchFamily="49" charset="0"/>
              <a:buChar char="&gt;"/>
            </a:pPr>
            <a:r>
              <a:rPr lang="en-US" sz="24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months_with_driving_permit</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 6</a:t>
            </a:r>
          </a:p>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Age = 16</a:t>
            </a:r>
          </a:p>
          <a:p>
            <a:pPr marL="974725" indent="-342900">
              <a:spcBef>
                <a:spcPts val="0"/>
              </a:spcBef>
              <a:buClr>
                <a:srgbClr val="C57A15"/>
              </a:buClr>
              <a:buFont typeface="Consolas" panose="020B0609020204030204" pitchFamily="49" charset="0"/>
              <a:buChar char="&gt;"/>
            </a:pPr>
            <a:r>
              <a:rPr lang="en-US" sz="24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can_get_license</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 </a:t>
            </a:r>
            <a:r>
              <a:rPr lang="en-US" sz="24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months_with_driving_permit</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&gt;=6 and age &gt;= 16</a:t>
            </a:r>
          </a:p>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can_get_license</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p>
          <a:p>
            <a:pPr marL="631825" indent="0">
              <a:spcBef>
                <a:spcPts val="0"/>
              </a:spcBef>
              <a:buClr>
                <a:schemeClr val="accent4"/>
              </a:buClr>
              <a:buNone/>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chemeClr val="accent4"/>
              </a:buClr>
              <a:buNone/>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chemeClr val="accent4"/>
              </a:buClr>
              <a:buNone/>
            </a:pPr>
            <a:r>
              <a:rPr lang="en-US" sz="2400" b="1" dirty="0">
                <a:latin typeface="Consolas" panose="020B0609020204030204" pitchFamily="49" charset="0"/>
                <a:ea typeface="Calibri" panose="020F0502020204030204" pitchFamily="34" charset="0"/>
                <a:cs typeface="Times New Roman" panose="02020603050405020304" pitchFamily="18" charset="0"/>
              </a:rPr>
              <a:t>In your notebook, answer the following</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r>
              <a:rPr lang="en-US" sz="2400" dirty="0">
                <a:latin typeface="Consolas" panose="020B0609020204030204" pitchFamily="49" charset="0"/>
              </a:rPr>
              <a:t>What does </a:t>
            </a:r>
            <a:r>
              <a:rPr lang="en-US" sz="2400" b="1" dirty="0">
                <a:solidFill>
                  <a:srgbClr val="0000FF"/>
                </a:solidFill>
                <a:latin typeface="Consolas" panose="020B0609020204030204" pitchFamily="49" charset="0"/>
              </a:rPr>
              <a:t>and </a:t>
            </a:r>
            <a:r>
              <a:rPr lang="en-US" sz="2400" dirty="0">
                <a:latin typeface="Consolas" panose="020B0609020204030204" pitchFamily="49" charset="0"/>
              </a:rPr>
              <a:t>do here? </a:t>
            </a:r>
          </a:p>
          <a:p>
            <a:r>
              <a:rPr lang="en-US" sz="2400" dirty="0">
                <a:latin typeface="Consolas" panose="020B0609020204030204" pitchFamily="49" charset="0"/>
              </a:rPr>
              <a:t>What type do you think </a:t>
            </a:r>
            <a:r>
              <a:rPr lang="en-US" sz="2400" b="1" dirty="0" err="1">
                <a:solidFill>
                  <a:srgbClr val="0000FF"/>
                </a:solidFill>
                <a:latin typeface="Consolas" panose="020B0609020204030204" pitchFamily="49" charset="0"/>
              </a:rPr>
              <a:t>can_get_license</a:t>
            </a:r>
            <a:r>
              <a:rPr lang="en-US" sz="2400" b="1" dirty="0">
                <a:solidFill>
                  <a:srgbClr val="0000FF"/>
                </a:solidFill>
                <a:latin typeface="Consolas" panose="020B0609020204030204" pitchFamily="49" charset="0"/>
              </a:rPr>
              <a:t> is</a:t>
            </a:r>
            <a:r>
              <a:rPr lang="en-US" sz="2400" dirty="0">
                <a:latin typeface="Consolas" panose="020B0609020204030204" pitchFamily="49" charset="0"/>
              </a:rPr>
              <a:t>?</a:t>
            </a:r>
          </a:p>
          <a:p>
            <a:endParaRPr lang="en-US" sz="2400" dirty="0">
              <a:latin typeface="Consolas" panose="020B0609020204030204" pitchFamily="49" charset="0"/>
            </a:endParaRPr>
          </a:p>
        </p:txBody>
      </p:sp>
    </p:spTree>
    <p:extLst>
      <p:ext uri="{BB962C8B-B14F-4D97-AF65-F5344CB8AC3E}">
        <p14:creationId xmlns:p14="http://schemas.microsoft.com/office/powerpoint/2010/main" val="67093528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Lesson 2.02 - Part 1</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187210" y="796290"/>
            <a:ext cx="11928589" cy="3397853"/>
          </a:xfrm>
        </p:spPr>
        <p:txBody>
          <a:bodyPr/>
          <a:lstStyle/>
          <a:p>
            <a:r>
              <a:rPr lang="en-US" sz="2400" dirty="0"/>
              <a:t>Boolean expression: is an expression that evaluates to either True or False</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r>
              <a:rPr lang="en-US" sz="2400" dirty="0">
                <a:latin typeface="Consolas" panose="020B0609020204030204" pitchFamily="49" charset="0"/>
              </a:rPr>
              <a:t>What is the difference between </a:t>
            </a:r>
            <a:r>
              <a:rPr lang="en-US" sz="2400" b="1" dirty="0">
                <a:solidFill>
                  <a:srgbClr val="0000FF"/>
                </a:solidFill>
                <a:latin typeface="Consolas" panose="020B0609020204030204" pitchFamily="49" charset="0"/>
              </a:rPr>
              <a:t>= </a:t>
            </a:r>
            <a:r>
              <a:rPr lang="en-US" sz="2400" dirty="0">
                <a:latin typeface="Consolas" panose="020B0609020204030204" pitchFamily="49" charset="0"/>
              </a:rPr>
              <a:t>and</a:t>
            </a:r>
            <a:r>
              <a:rPr lang="en-US" sz="2400" b="1" dirty="0">
                <a:solidFill>
                  <a:srgbClr val="0000FF"/>
                </a:solidFill>
                <a:latin typeface="Consolas" panose="020B0609020204030204" pitchFamily="49" charset="0"/>
              </a:rPr>
              <a:t> == </a:t>
            </a:r>
            <a:r>
              <a:rPr lang="en-US" sz="2400" dirty="0">
                <a:latin typeface="Consolas" panose="020B0609020204030204" pitchFamily="49" charset="0"/>
              </a:rPr>
              <a:t>? </a:t>
            </a:r>
          </a:p>
          <a:p>
            <a:endParaRPr lang="en-US" sz="2400" dirty="0">
              <a:latin typeface="Consolas" panose="020B0609020204030204" pitchFamily="49" charset="0"/>
            </a:endParaRPr>
          </a:p>
          <a:p>
            <a:r>
              <a:rPr lang="en-US" sz="2400" dirty="0">
                <a:latin typeface="Consolas" panose="020B0609020204030204" pitchFamily="49" charset="0"/>
              </a:rPr>
              <a:t>Who remembers and, or, AND not</a:t>
            </a:r>
          </a:p>
          <a:p>
            <a:endParaRPr lang="en-US" sz="2400" dirty="0">
              <a:latin typeface="Consolas" panose="020B0609020204030204" pitchFamily="49" charset="0"/>
            </a:endParaRPr>
          </a:p>
          <a:p>
            <a:endParaRPr lang="en-US" sz="2400" dirty="0">
              <a:latin typeface="Consolas" panose="020B0609020204030204" pitchFamily="49" charset="0"/>
            </a:endParaRPr>
          </a:p>
          <a:p>
            <a:endParaRPr lang="en-US" sz="2400" dirty="0">
              <a:latin typeface="Consolas" panose="020B0609020204030204" pitchFamily="49" charset="0"/>
            </a:endParaRPr>
          </a:p>
        </p:txBody>
      </p:sp>
    </p:spTree>
    <p:extLst>
      <p:ext uri="{BB962C8B-B14F-4D97-AF65-F5344CB8AC3E}">
        <p14:creationId xmlns:p14="http://schemas.microsoft.com/office/powerpoint/2010/main" val="221775257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Do Now - Part 3</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187210" y="796290"/>
            <a:ext cx="11928589" cy="4358116"/>
          </a:xfrm>
        </p:spPr>
        <p:txBody>
          <a:bodyPr/>
          <a:lstStyle/>
          <a:p>
            <a:r>
              <a:rPr lang="en-US" sz="2400" dirty="0"/>
              <a:t>Type each line of the following code into the interactive editor:</a:t>
            </a:r>
          </a:p>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animal = ‘mouse’</a:t>
            </a:r>
          </a:p>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animal == ‘cat’ or ‘dog’</a:t>
            </a:r>
          </a:p>
          <a:p>
            <a:pPr marL="974725" indent="-342900">
              <a:spcBef>
                <a:spcPts val="0"/>
              </a:spcBef>
              <a:buClr>
                <a:srgbClr val="C57A15"/>
              </a:buClr>
              <a:buFont typeface="Consolas" panose="020B0609020204030204" pitchFamily="49" charset="0"/>
              <a:buChar char="&gt;"/>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974725" indent="-342900">
              <a:spcBef>
                <a:spcPts val="0"/>
              </a:spcBef>
              <a:buClr>
                <a:srgbClr val="C57A15"/>
              </a:buClr>
              <a:buFont typeface="Consolas" panose="020B0609020204030204" pitchFamily="49" charset="0"/>
              <a:buChar char="&gt;"/>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974725" indent="-342900">
              <a:spcBef>
                <a:spcPts val="0"/>
              </a:spcBef>
              <a:buClr>
                <a:srgbClr val="C57A15"/>
              </a:buClr>
              <a:buFont typeface="Consolas" panose="020B0609020204030204" pitchFamily="49" charset="0"/>
              <a:buChar char="&gt;"/>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chemeClr val="accent4"/>
              </a:buClr>
              <a:buNone/>
            </a:pPr>
            <a:r>
              <a:rPr lang="en-US" sz="2400" b="1" dirty="0">
                <a:latin typeface="Consolas" panose="020B0609020204030204" pitchFamily="49" charset="0"/>
                <a:ea typeface="Calibri" panose="020F0502020204030204" pitchFamily="34" charset="0"/>
                <a:cs typeface="Times New Roman" panose="02020603050405020304" pitchFamily="18" charset="0"/>
              </a:rPr>
              <a:t>In your notebook, answer the following</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r>
              <a:rPr lang="en-US" sz="2400" dirty="0">
                <a:latin typeface="Consolas" panose="020B0609020204030204" pitchFamily="49" charset="0"/>
              </a:rPr>
              <a:t>What does </a:t>
            </a:r>
            <a:r>
              <a:rPr lang="en-US" sz="2400" b="1" dirty="0">
                <a:solidFill>
                  <a:srgbClr val="0000FF"/>
                </a:solidFill>
                <a:latin typeface="Consolas" panose="020B0609020204030204" pitchFamily="49" charset="0"/>
              </a:rPr>
              <a:t>= </a:t>
            </a:r>
            <a:r>
              <a:rPr lang="en-US" sz="2400" dirty="0">
                <a:latin typeface="Consolas" panose="020B0609020204030204" pitchFamily="49" charset="0"/>
              </a:rPr>
              <a:t>and</a:t>
            </a:r>
            <a:r>
              <a:rPr lang="en-US" sz="2400" b="1" dirty="0">
                <a:solidFill>
                  <a:srgbClr val="0000FF"/>
                </a:solidFill>
                <a:latin typeface="Consolas" panose="020B0609020204030204" pitchFamily="49" charset="0"/>
              </a:rPr>
              <a:t> == </a:t>
            </a:r>
            <a:r>
              <a:rPr lang="en-US" sz="2400" dirty="0">
                <a:latin typeface="Consolas" panose="020B0609020204030204" pitchFamily="49" charset="0"/>
              </a:rPr>
              <a:t>do here? </a:t>
            </a:r>
          </a:p>
          <a:p>
            <a:r>
              <a:rPr lang="en-US" sz="2400" dirty="0">
                <a:latin typeface="Consolas" panose="020B0609020204030204" pitchFamily="49" charset="0"/>
              </a:rPr>
              <a:t>What is the difference the two statements here?</a:t>
            </a:r>
          </a:p>
          <a:p>
            <a:r>
              <a:rPr lang="en-US" sz="2400" dirty="0">
                <a:latin typeface="Consolas" panose="020B0609020204030204" pitchFamily="49" charset="0"/>
              </a:rPr>
              <a:t>What is the difference between part 3 and part 4?</a:t>
            </a:r>
          </a:p>
          <a:p>
            <a:endParaRPr lang="en-US" sz="2400" dirty="0">
              <a:latin typeface="Consolas" panose="020B0609020204030204" pitchFamily="49" charset="0"/>
            </a:endParaRPr>
          </a:p>
        </p:txBody>
      </p:sp>
    </p:spTree>
    <p:extLst>
      <p:ext uri="{BB962C8B-B14F-4D97-AF65-F5344CB8AC3E}">
        <p14:creationId xmlns:p14="http://schemas.microsoft.com/office/powerpoint/2010/main" val="186909115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Do Now - Part 4</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187210" y="796290"/>
            <a:ext cx="11928589" cy="4358116"/>
          </a:xfrm>
        </p:spPr>
        <p:txBody>
          <a:bodyPr/>
          <a:lstStyle/>
          <a:p>
            <a:r>
              <a:rPr lang="en-US" sz="2400" dirty="0"/>
              <a:t>Type each line of the following code into the interactive editor:</a:t>
            </a:r>
          </a:p>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animal = ‘mouse’</a:t>
            </a:r>
          </a:p>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animal == ‘cat’ or animal == ‘dog’</a:t>
            </a:r>
          </a:p>
          <a:p>
            <a:pPr marL="974725" indent="-342900">
              <a:spcBef>
                <a:spcPts val="0"/>
              </a:spcBef>
              <a:buClr>
                <a:srgbClr val="C57A15"/>
              </a:buClr>
              <a:buFont typeface="Consolas" panose="020B0609020204030204" pitchFamily="49" charset="0"/>
              <a:buChar char="&gt;"/>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974725" indent="-342900">
              <a:spcBef>
                <a:spcPts val="0"/>
              </a:spcBef>
              <a:buClr>
                <a:srgbClr val="C57A15"/>
              </a:buClr>
              <a:buFont typeface="Consolas" panose="020B0609020204030204" pitchFamily="49" charset="0"/>
              <a:buChar char="&gt;"/>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974725" indent="-342900">
              <a:spcBef>
                <a:spcPts val="0"/>
              </a:spcBef>
              <a:buClr>
                <a:srgbClr val="C57A15"/>
              </a:buClr>
              <a:buFont typeface="Consolas" panose="020B0609020204030204" pitchFamily="49" charset="0"/>
              <a:buChar char="&gt;"/>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chemeClr val="accent4"/>
              </a:buClr>
              <a:buNone/>
            </a:pPr>
            <a:r>
              <a:rPr lang="en-US" sz="2400" b="1" dirty="0">
                <a:latin typeface="Consolas" panose="020B0609020204030204" pitchFamily="49" charset="0"/>
                <a:ea typeface="Calibri" panose="020F0502020204030204" pitchFamily="34" charset="0"/>
                <a:cs typeface="Times New Roman" panose="02020603050405020304" pitchFamily="18" charset="0"/>
              </a:rPr>
              <a:t>In your notebook, answer the following</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r>
              <a:rPr lang="en-US" sz="2400" dirty="0">
                <a:latin typeface="Consolas" panose="020B0609020204030204" pitchFamily="49" charset="0"/>
              </a:rPr>
              <a:t>What does </a:t>
            </a:r>
            <a:r>
              <a:rPr lang="en-US" sz="2400" b="1" dirty="0">
                <a:solidFill>
                  <a:srgbClr val="0000FF"/>
                </a:solidFill>
                <a:latin typeface="Consolas" panose="020B0609020204030204" pitchFamily="49" charset="0"/>
              </a:rPr>
              <a:t>= </a:t>
            </a:r>
            <a:r>
              <a:rPr lang="en-US" sz="2400" dirty="0">
                <a:latin typeface="Consolas" panose="020B0609020204030204" pitchFamily="49" charset="0"/>
              </a:rPr>
              <a:t>and</a:t>
            </a:r>
            <a:r>
              <a:rPr lang="en-US" sz="2400" b="1" dirty="0">
                <a:solidFill>
                  <a:srgbClr val="0000FF"/>
                </a:solidFill>
                <a:latin typeface="Consolas" panose="020B0609020204030204" pitchFamily="49" charset="0"/>
              </a:rPr>
              <a:t> == </a:t>
            </a:r>
            <a:r>
              <a:rPr lang="en-US" sz="2400" dirty="0">
                <a:latin typeface="Consolas" panose="020B0609020204030204" pitchFamily="49" charset="0"/>
              </a:rPr>
              <a:t>do here? </a:t>
            </a:r>
          </a:p>
          <a:p>
            <a:r>
              <a:rPr lang="en-US" sz="2400" dirty="0">
                <a:latin typeface="Consolas" panose="020B0609020204030204" pitchFamily="49" charset="0"/>
              </a:rPr>
              <a:t>What is the difference the two statements here?</a:t>
            </a:r>
          </a:p>
          <a:p>
            <a:r>
              <a:rPr lang="en-US" sz="2400" dirty="0">
                <a:latin typeface="Consolas" panose="020B0609020204030204" pitchFamily="49" charset="0"/>
              </a:rPr>
              <a:t>What is the difference between part 3 and part 4?</a:t>
            </a:r>
          </a:p>
          <a:p>
            <a:endParaRPr lang="en-US" sz="2400" dirty="0">
              <a:latin typeface="Consolas" panose="020B0609020204030204" pitchFamily="49" charset="0"/>
            </a:endParaRPr>
          </a:p>
        </p:txBody>
      </p:sp>
    </p:spTree>
    <p:extLst>
      <p:ext uri="{BB962C8B-B14F-4D97-AF65-F5344CB8AC3E}">
        <p14:creationId xmlns:p14="http://schemas.microsoft.com/office/powerpoint/2010/main" val="169682438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Lesson 2.02 part 2</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187210" y="796290"/>
            <a:ext cx="11928589" cy="3914918"/>
          </a:xfrm>
        </p:spPr>
        <p:txBody>
          <a:bodyPr/>
          <a:lstStyle/>
          <a:p>
            <a:r>
              <a:rPr lang="en-US" sz="2400" dirty="0">
                <a:latin typeface="Consolas" panose="020B0609020204030204" pitchFamily="49" charset="0"/>
                <a:ea typeface="Calibri" panose="020F0502020204030204" pitchFamily="34" charset="0"/>
                <a:cs typeface="Times New Roman" panose="02020603050405020304" pitchFamily="18" charset="0"/>
              </a:rPr>
              <a:t>A composition is using an expression as part of a larger expression, or a statement as part of a larger statement. You can use parentheses to compose expressions as well</a:t>
            </a:r>
          </a:p>
          <a:p>
            <a:pPr marL="631825" indent="0">
              <a:spcBef>
                <a:spcPts val="0"/>
              </a:spcBef>
              <a:buClr>
                <a:srgbClr val="C57A15"/>
              </a:buClr>
              <a:buNone/>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r>
              <a:rPr lang="en-US" sz="2400" dirty="0">
                <a:latin typeface="Consolas" panose="020B0609020204030204" pitchFamily="49" charset="0"/>
              </a:rPr>
              <a:t>In Python if you want certain things to be evaluated together use parentheses, it also helps with code readability. </a:t>
            </a:r>
          </a:p>
          <a:p>
            <a:endParaRPr lang="en-US" sz="2400" dirty="0">
              <a:latin typeface="Consolas" panose="020B0609020204030204" pitchFamily="49" charset="0"/>
            </a:endParaRPr>
          </a:p>
          <a:p>
            <a:endParaRPr lang="en-US" sz="2400" dirty="0">
              <a:latin typeface="Consolas" panose="020B0609020204030204" pitchFamily="49" charset="0"/>
            </a:endParaRPr>
          </a:p>
        </p:txBody>
      </p:sp>
    </p:spTree>
    <p:extLst>
      <p:ext uri="{BB962C8B-B14F-4D97-AF65-F5344CB8AC3E}">
        <p14:creationId xmlns:p14="http://schemas.microsoft.com/office/powerpoint/2010/main" val="218339411"/>
      </p:ext>
    </p:extLst>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853210F-7114-4D0B-997A-65F389D3BF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E636E2-BEF0-40BD-819F-D2637E1EF1B6}">
  <ds:schemaRefs>
    <ds:schemaRef ds:uri="http://schemas.microsoft.com/sharepoint/v3/contenttype/forms"/>
  </ds:schemaRefs>
</ds:datastoreItem>
</file>

<file path=customXml/itemProps3.xml><?xml version="1.0" encoding="utf-8"?>
<ds:datastoreItem xmlns:ds="http://schemas.openxmlformats.org/officeDocument/2006/customXml" ds:itemID="{785CE80C-C069-4E7E-90FB-56A2D741D80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926</Words>
  <Application>Microsoft Office PowerPoint</Application>
  <PresentationFormat>Widescreen</PresentationFormat>
  <Paragraphs>141</Paragraphs>
  <Slides>14</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Calibri</vt:lpstr>
      <vt:lpstr>Consolas</vt:lpstr>
      <vt:lpstr>Segoe UI</vt:lpstr>
      <vt:lpstr>Segoe UI Semibold</vt:lpstr>
      <vt:lpstr>Wingdings</vt:lpstr>
      <vt:lpstr>Microsoft Philanthropies TEALS</vt:lpstr>
      <vt:lpstr>Black Template</vt:lpstr>
      <vt:lpstr>Lesson 2.02: Booleans &amp; Expressions</vt:lpstr>
      <vt:lpstr>Booleans &amp; Expressions</vt:lpstr>
      <vt:lpstr>Today’s Plan </vt:lpstr>
      <vt:lpstr>Do Now - Part 1</vt:lpstr>
      <vt:lpstr>Do Now - Part 2</vt:lpstr>
      <vt:lpstr>Lesson 2.02 - Part 1</vt:lpstr>
      <vt:lpstr>Do Now - Part 3</vt:lpstr>
      <vt:lpstr>Do Now - Part 4</vt:lpstr>
      <vt:lpstr>Lesson 2.02 part 2</vt:lpstr>
      <vt:lpstr>Predict if each of the following examples will produce True or False output. Check your answers in interactive mode.</vt:lpstr>
      <vt:lpstr>In your Console </vt:lpstr>
      <vt:lpstr>In your Console </vt:lpstr>
      <vt:lpstr>Bonus</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2.02 Booleans &amp; Expressions</dc:title>
  <dc:creator/>
  <cp:lastModifiedBy/>
  <cp:revision>4</cp:revision>
  <dcterms:created xsi:type="dcterms:W3CDTF">2019-12-20T16:56:59Z</dcterms:created>
  <dcterms:modified xsi:type="dcterms:W3CDTF">2020-01-15T21:44:21Z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ies>
</file>