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61" r:id="rId6"/>
    <p:sldId id="256" r:id="rId7"/>
    <p:sldId id="258" r:id="rId8"/>
    <p:sldId id="259" r:id="rId9"/>
    <p:sldId id="1686" r:id="rId10"/>
    <p:sldId id="1687" r:id="rId11"/>
    <p:sldId id="1688" r:id="rId12"/>
    <p:sldId id="1689" r:id="rId13"/>
    <p:sldId id="1690" r:id="rId14"/>
    <p:sldId id="1679" r:id="rId15"/>
    <p:sldId id="1683" r:id="rId16"/>
    <p:sldId id="1678"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75063-1365-449C-B457-5E68D1C7EFCF}" v="6" dt="2020-01-15T22:38:40.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8" d="100"/>
          <a:sy n="88" d="100"/>
        </p:scale>
        <p:origin x="14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1/15/2020 4:33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06105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01791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696561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to go over the difference between the two numbers, so 2 – 1 = 1, so only one item will be returned </a:t>
            </a:r>
          </a:p>
          <a:p>
            <a:endParaRPr lang="en-US" dirty="0"/>
          </a:p>
          <a:p>
            <a:r>
              <a:rPr lang="en-US" dirty="0"/>
              <a:t>Go over the in operation, do an example with the students using and then have them do one on their own</a:t>
            </a:r>
          </a:p>
          <a:p>
            <a:endParaRPr lang="en-US" dirty="0"/>
          </a:p>
          <a:p>
            <a:r>
              <a:rPr lang="en-US" dirty="0"/>
              <a:t>Together create a tic-tac-toe board with students </a:t>
            </a:r>
            <a:r>
              <a:rPr lang="en-US"/>
              <a:t>in class</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6381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511798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2.05: Lists 2</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2.05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2585323"/>
          </a:xfrm>
        </p:spPr>
        <p:txBody>
          <a:bodyPr/>
          <a:lstStyle/>
          <a:p>
            <a:r>
              <a:rPr lang="en-US" sz="2400" dirty="0"/>
              <a:t>Follow the flow of execution in the following programs and predict what will happen for each one in your notebook</a:t>
            </a:r>
          </a:p>
          <a:p>
            <a:endParaRPr lang="en-US" dirty="0">
              <a:latin typeface="Consolas" panose="020B0609020204030204" pitchFamily="49" charset="0"/>
            </a:endParaRPr>
          </a:p>
          <a:p>
            <a:endParaRPr lang="en-US" dirty="0">
              <a:latin typeface="Consolas" panose="020B0609020204030204" pitchFamily="49"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
        <p:nvSpPr>
          <p:cNvPr id="2" name="Rectangle 1">
            <a:extLst>
              <a:ext uri="{FF2B5EF4-FFF2-40B4-BE49-F238E27FC236}">
                <a16:creationId xmlns:a16="http://schemas.microsoft.com/office/drawing/2014/main" id="{FC802FF5-F548-44DF-B418-B0C52116CBCB}"/>
              </a:ext>
            </a:extLst>
          </p:cNvPr>
          <p:cNvSpPr/>
          <p:nvPr/>
        </p:nvSpPr>
        <p:spPr>
          <a:xfrm>
            <a:off x="55504" y="4671833"/>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E469A01D-0E55-45AA-AE84-5BA40DC71C8A}"/>
              </a:ext>
            </a:extLst>
          </p:cNvPr>
          <p:cNvSpPr/>
          <p:nvPr/>
        </p:nvSpPr>
        <p:spPr>
          <a:xfrm>
            <a:off x="0" y="245828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1:4</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9DF242E-E78D-48DD-BF2B-250C6F961EDC}"/>
              </a:ext>
            </a:extLst>
          </p:cNvPr>
          <p:cNvSpPr/>
          <p:nvPr/>
        </p:nvSpPr>
        <p:spPr>
          <a:xfrm>
            <a:off x="5696471" y="2461556"/>
            <a:ext cx="6096000" cy="1200329"/>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remote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endParaRPr lang="en-US" sz="18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6A9E7FF-B884-4451-AD1A-C94F0AD14341}"/>
              </a:ext>
            </a:extLst>
          </p:cNvPr>
          <p:cNvSpPr/>
          <p:nvPr/>
        </p:nvSpPr>
        <p:spPr>
          <a:xfrm>
            <a:off x="5696471" y="4671833"/>
            <a:ext cx="6096000" cy="1200329"/>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endParaRPr lang="en-US" sz="18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C5B0ECD-F942-4636-B9E2-54A8FE3CC5AC}"/>
              </a:ext>
            </a:extLst>
          </p:cNvPr>
          <p:cNvSpPr txBox="1"/>
          <p:nvPr/>
        </p:nvSpPr>
        <p:spPr>
          <a:xfrm>
            <a:off x="533399" y="2105560"/>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9" name="TextBox 8">
            <a:extLst>
              <a:ext uri="{FF2B5EF4-FFF2-40B4-BE49-F238E27FC236}">
                <a16:creationId xmlns:a16="http://schemas.microsoft.com/office/drawing/2014/main" id="{151566A5-93D4-407D-9B6E-477167F5E7C7}"/>
              </a:ext>
            </a:extLst>
          </p:cNvPr>
          <p:cNvSpPr txBox="1"/>
          <p:nvPr/>
        </p:nvSpPr>
        <p:spPr>
          <a:xfrm>
            <a:off x="533399" y="436405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0" name="TextBox 9">
            <a:extLst>
              <a:ext uri="{FF2B5EF4-FFF2-40B4-BE49-F238E27FC236}">
                <a16:creationId xmlns:a16="http://schemas.microsoft.com/office/drawing/2014/main" id="{582C24FB-A5FB-4074-8D7F-CEC5849DB7CB}"/>
              </a:ext>
            </a:extLst>
          </p:cNvPr>
          <p:cNvSpPr txBox="1"/>
          <p:nvPr/>
        </p:nvSpPr>
        <p:spPr>
          <a:xfrm>
            <a:off x="6096000" y="210445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1" name="TextBox 10">
            <a:extLst>
              <a:ext uri="{FF2B5EF4-FFF2-40B4-BE49-F238E27FC236}">
                <a16:creationId xmlns:a16="http://schemas.microsoft.com/office/drawing/2014/main" id="{40AA867A-46FC-4E48-9CE9-1E7A67BF4D1B}"/>
              </a:ext>
            </a:extLst>
          </p:cNvPr>
          <p:cNvSpPr txBox="1"/>
          <p:nvPr/>
        </p:nvSpPr>
        <p:spPr>
          <a:xfrm>
            <a:off x="6096000" y="436405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Tree>
    <p:extLst>
      <p:ext uri="{BB962C8B-B14F-4D97-AF65-F5344CB8AC3E}">
        <p14:creationId xmlns:p14="http://schemas.microsoft.com/office/powerpoint/2010/main" val="6709352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 Creating Tic-Tac-Toe using a single list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5170646"/>
          </a:xfrm>
        </p:spPr>
        <p:txBody>
          <a:bodyPr/>
          <a:lstStyle/>
          <a:p>
            <a:r>
              <a:rPr lang="en-US" sz="2400" dirty="0"/>
              <a:t>Create this game again using lists and indexes. Updated rules are below</a:t>
            </a:r>
            <a:endParaRPr lang="en-US" dirty="0">
              <a:latin typeface="Consolas" panose="020B0609020204030204" pitchFamily="49" charset="0"/>
            </a:endParaRP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The user will pick a location on the board according to the number</a:t>
            </a: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Depending on the position that the user inputs, update the position of the board to be an “X” to reflect that</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Print the updated board out, but do not worry about making it look pretty</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Only need to implement one turn of the game</a:t>
            </a:r>
          </a:p>
        </p:txBody>
      </p:sp>
      <p:sp>
        <p:nvSpPr>
          <p:cNvPr id="9" name="TextBox 8">
            <a:extLst>
              <a:ext uri="{FF2B5EF4-FFF2-40B4-BE49-F238E27FC236}">
                <a16:creationId xmlns:a16="http://schemas.microsoft.com/office/drawing/2014/main" id="{EC4E95DB-A5A2-4C44-B435-3DCF12275648}"/>
              </a:ext>
            </a:extLst>
          </p:cNvPr>
          <p:cNvSpPr txBox="1"/>
          <p:nvPr/>
        </p:nvSpPr>
        <p:spPr>
          <a:xfrm flipH="1">
            <a:off x="3457289" y="1890117"/>
            <a:ext cx="1665514" cy="153888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  1  |  2  |  3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4  |  5  |  6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7  |  8  |  9</a:t>
            </a:r>
          </a:p>
        </p:txBody>
      </p:sp>
    </p:spTree>
    <p:extLst>
      <p:ext uri="{BB962C8B-B14F-4D97-AF65-F5344CB8AC3E}">
        <p14:creationId xmlns:p14="http://schemas.microsoft.com/office/powerpoint/2010/main" val="20714562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Lists 2</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index, slice, append, pop, remove</a:t>
            </a:r>
            <a:endParaRPr lang="en-US" dirty="0"/>
          </a:p>
          <a:p>
            <a:pPr marL="342900" indent="-342900">
              <a:buFont typeface="Arial" panose="020B0604020202020204" pitchFamily="34" charset="0"/>
              <a:buChar char="•"/>
            </a:pPr>
            <a:r>
              <a:rPr lang="en-US" dirty="0"/>
              <a:t>Slice a list</a:t>
            </a:r>
          </a:p>
          <a:p>
            <a:pPr marL="342900" indent="-342900">
              <a:buFont typeface="Arial" panose="020B0604020202020204" pitchFamily="34" charset="0"/>
              <a:buChar char="•"/>
            </a:pPr>
            <a:r>
              <a:rPr lang="en-US" dirty="0"/>
              <a:t>Add and remove elements from a list</a:t>
            </a:r>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2.05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653582"/>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happens to </a:t>
            </a:r>
            <a:r>
              <a:rPr lang="en-US" sz="2400" dirty="0" err="1">
                <a:latin typeface="Consolas" panose="020B0609020204030204" pitchFamily="49" charset="0"/>
              </a:rPr>
              <a:t>a_list</a:t>
            </a:r>
            <a:r>
              <a:rPr lang="en-US" sz="2400" dirty="0">
                <a:latin typeface="Consolas" panose="020B0609020204030204" pitchFamily="49" charset="0"/>
              </a:rPr>
              <a:t>?</a:t>
            </a:r>
          </a:p>
          <a:p>
            <a:r>
              <a:rPr lang="en-US" sz="2400" dirty="0">
                <a:latin typeface="Consolas" panose="020B0609020204030204" pitchFamily="49" charset="0"/>
              </a:rPr>
              <a:t>What is in </a:t>
            </a:r>
            <a:r>
              <a:rPr lang="en-US" sz="2400" dirty="0" err="1">
                <a:latin typeface="Consolas" panose="020B0609020204030204" pitchFamily="49" charset="0"/>
              </a:rPr>
              <a:t>b_list</a:t>
            </a:r>
            <a:r>
              <a:rPr lang="en-US" sz="2400" dirty="0">
                <a:latin typeface="Consolas" panose="020B0609020204030204" pitchFamily="49" charset="0"/>
              </a:rPr>
              <a:t>? </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2.05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284250"/>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remove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does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remove </a:t>
            </a:r>
            <a:r>
              <a:rPr lang="en-US" sz="2400" dirty="0">
                <a:latin typeface="Consolas" panose="020B0609020204030204" pitchFamily="49" charset="0"/>
                <a:ea typeface="Times New Roman" panose="02020603050405020304" pitchFamily="18" charset="0"/>
                <a:cs typeface="Times New Roman" panose="02020603050405020304" pitchFamily="18" charset="0"/>
              </a:rPr>
              <a:t>do?</a:t>
            </a:r>
            <a:r>
              <a:rPr lang="en-US" sz="2400" dirty="0">
                <a:latin typeface="Consolas" panose="020B0609020204030204" pitchFamily="49" charset="0"/>
              </a:rPr>
              <a:t> </a:t>
            </a:r>
          </a:p>
          <a:p>
            <a:r>
              <a:rPr lang="en-US" sz="2400" dirty="0">
                <a:latin typeface="Consolas" panose="020B0609020204030204" pitchFamily="49" charset="0"/>
              </a:rPr>
              <a:t>What is the length of </a:t>
            </a:r>
            <a:r>
              <a:rPr lang="en-US" sz="2400" dirty="0" err="1">
                <a:latin typeface="Consolas" panose="020B0609020204030204" pitchFamily="49" charset="0"/>
              </a:rPr>
              <a:t>a_list</a:t>
            </a:r>
            <a:r>
              <a:rPr lang="en-US" sz="2400" dirty="0">
                <a:latin typeface="Consolas" panose="020B0609020204030204" pitchFamily="49" charset="0"/>
              </a:rPr>
              <a:t> after the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remove</a:t>
            </a:r>
            <a:r>
              <a:rPr lang="en-US" sz="2400" dirty="0">
                <a:latin typeface="Consolas" panose="020B0609020204030204" pitchFamily="49" charset="0"/>
              </a:rPr>
              <a:t>? </a:t>
            </a:r>
          </a:p>
        </p:txBody>
      </p:sp>
    </p:spTree>
    <p:extLst>
      <p:ext uri="{BB962C8B-B14F-4D97-AF65-F5344CB8AC3E}">
        <p14:creationId xmlns:p14="http://schemas.microsoft.com/office/powerpoint/2010/main" val="4276659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2.05 – example 3</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284250"/>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does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 </a:t>
            </a:r>
            <a:r>
              <a:rPr lang="en-US" sz="2400" dirty="0">
                <a:latin typeface="Consolas" panose="020B0609020204030204" pitchFamily="49" charset="0"/>
                <a:ea typeface="Times New Roman" panose="02020603050405020304" pitchFamily="18" charset="0"/>
                <a:cs typeface="Times New Roman" panose="02020603050405020304" pitchFamily="18" charset="0"/>
              </a:rPr>
              <a:t>do?</a:t>
            </a:r>
            <a:r>
              <a:rPr lang="en-US" sz="2400" dirty="0">
                <a:latin typeface="Consolas" panose="020B0609020204030204" pitchFamily="49" charset="0"/>
              </a:rPr>
              <a:t> </a:t>
            </a:r>
          </a:p>
          <a:p>
            <a:r>
              <a:rPr lang="en-US" sz="2400" dirty="0">
                <a:latin typeface="Consolas" panose="020B0609020204030204" pitchFamily="49" charset="0"/>
              </a:rPr>
              <a:t>What is the difference between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remove </a:t>
            </a:r>
            <a:r>
              <a:rPr lang="en-US" sz="2400" dirty="0">
                <a:latin typeface="Consolas" panose="020B0609020204030204" pitchFamily="49" charset="0"/>
                <a:ea typeface="Times New Roman" panose="02020603050405020304" pitchFamily="18" charset="0"/>
                <a:cs typeface="Times New Roman" panose="02020603050405020304" pitchFamily="18" charset="0"/>
              </a:rPr>
              <a:t>and</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pop</a:t>
            </a:r>
            <a:r>
              <a:rPr lang="en-US" sz="2400" dirty="0">
                <a:latin typeface="Consolas" panose="020B0609020204030204" pitchFamily="49" charset="0"/>
              </a:rPr>
              <a:t>? </a:t>
            </a:r>
          </a:p>
        </p:txBody>
      </p:sp>
    </p:spTree>
    <p:extLst>
      <p:ext uri="{BB962C8B-B14F-4D97-AF65-F5344CB8AC3E}">
        <p14:creationId xmlns:p14="http://schemas.microsoft.com/office/powerpoint/2010/main" val="8638535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2.05 – example 4</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653582"/>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’Third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happens to </a:t>
            </a:r>
            <a:r>
              <a:rPr lang="en-US" sz="2400" dirty="0" err="1">
                <a:latin typeface="Consolas" panose="020B0609020204030204" pitchFamily="49"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r>
              <a:rPr lang="en-US" sz="2400" dirty="0">
                <a:latin typeface="Consolas" panose="020B0609020204030204" pitchFamily="49" charset="0"/>
                <a:cs typeface="Times New Roman" panose="02020603050405020304" pitchFamily="18" charset="0"/>
              </a:rPr>
              <a:t>What is in </a:t>
            </a:r>
            <a:r>
              <a:rPr lang="en-US" sz="2400" dirty="0" err="1">
                <a:latin typeface="Consolas" panose="020B0609020204030204" pitchFamily="49" charset="0"/>
                <a:cs typeface="Times New Roman" panose="02020603050405020304" pitchFamily="18" charset="0"/>
              </a:rPr>
              <a:t>b_list</a:t>
            </a:r>
            <a:endParaRPr lang="en-US" sz="2400" dirty="0">
              <a:latin typeface="Consolas" panose="020B0609020204030204" pitchFamily="49" charset="0"/>
            </a:endParaRPr>
          </a:p>
        </p:txBody>
      </p:sp>
    </p:spTree>
    <p:extLst>
      <p:ext uri="{BB962C8B-B14F-4D97-AF65-F5344CB8AC3E}">
        <p14:creationId xmlns:p14="http://schemas.microsoft.com/office/powerpoint/2010/main" val="36165258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2.05 – example 5</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5022914"/>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append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does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append </a:t>
            </a:r>
            <a:r>
              <a:rPr lang="en-US" sz="2400" dirty="0">
                <a:latin typeface="Consolas" panose="020B0609020204030204" pitchFamily="49" charset="0"/>
                <a:ea typeface="Times New Roman" panose="02020603050405020304" pitchFamily="18" charset="0"/>
                <a:cs typeface="Times New Roman" panose="02020603050405020304" pitchFamily="18" charset="0"/>
              </a:rPr>
              <a:t>do?</a:t>
            </a:r>
            <a:r>
              <a:rPr lang="en-US" sz="2400" dirty="0">
                <a:latin typeface="Consolas" panose="020B0609020204030204" pitchFamily="49" charset="0"/>
              </a:rPr>
              <a:t> </a:t>
            </a:r>
          </a:p>
          <a:p>
            <a:r>
              <a:rPr lang="en-US" sz="2400" dirty="0">
                <a:latin typeface="Consolas" panose="020B0609020204030204" pitchFamily="49" charset="0"/>
              </a:rPr>
              <a:t>What would be the length after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append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ndParaRPr>
          </a:p>
        </p:txBody>
      </p:sp>
    </p:spTree>
    <p:extLst>
      <p:ext uri="{BB962C8B-B14F-4D97-AF65-F5344CB8AC3E}">
        <p14:creationId xmlns:p14="http://schemas.microsoft.com/office/powerpoint/2010/main" val="12787377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 2.05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7903702"/>
          </a:xfrm>
        </p:spPr>
        <p:txBody>
          <a:bodyPr/>
          <a:lstStyle/>
          <a:p>
            <a:r>
              <a:rPr lang="en-US" sz="2400" dirty="0">
                <a:latin typeface="Consolas" panose="020B0609020204030204" pitchFamily="49" charset="0"/>
              </a:rPr>
              <a:t>Slicing: a list operation that gives back a list starting from the index to the left of the colon and going up to the index to the right of the colon</a:t>
            </a:r>
          </a:p>
          <a:p>
            <a:endParaRPr lang="en-US" sz="2400" dirty="0">
              <a:latin typeface="Consolas" panose="020B0609020204030204" pitchFamily="49" charset="0"/>
            </a:endParaRPr>
          </a:p>
          <a:p>
            <a:r>
              <a:rPr lang="en-US" sz="2400" dirty="0">
                <a:latin typeface="Consolas" panose="020B0609020204030204" pitchFamily="49" charset="0"/>
              </a:rPr>
              <a:t>What does the following code print? </a:t>
            </a:r>
          </a:p>
          <a:p>
            <a:endParaRPr lang="en-US" sz="2400" dirty="0">
              <a:latin typeface="Consolas" panose="020B0609020204030204" pitchFamily="49"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[1:2])</a:t>
            </a:r>
          </a:p>
          <a:p>
            <a:endParaRPr lang="en-US" sz="2400" dirty="0">
              <a:latin typeface="Consolas" panose="020B0609020204030204" pitchFamily="49" charset="0"/>
            </a:endParaRPr>
          </a:p>
          <a:p>
            <a:endParaRPr lang="en-US" sz="2400" dirty="0">
              <a:latin typeface="Consolas" panose="020B0609020204030204" pitchFamily="49" charset="0"/>
            </a:endParaRPr>
          </a:p>
          <a:p>
            <a:r>
              <a:rPr lang="en-US" sz="2400" dirty="0">
                <a:latin typeface="Consolas" panose="020B0609020204030204" pitchFamily="49" charset="0"/>
              </a:rPr>
              <a:t>What is the difference between </a:t>
            </a:r>
            <a:r>
              <a:rPr lang="en-US" sz="2400" dirty="0">
                <a:solidFill>
                  <a:srgbClr val="7030A0"/>
                </a:solidFill>
                <a:latin typeface="Consolas" panose="020B0609020204030204" pitchFamily="49" charset="0"/>
              </a:rPr>
              <a:t>remove</a:t>
            </a:r>
            <a:r>
              <a:rPr lang="en-US" sz="2400" dirty="0">
                <a:latin typeface="Consolas" panose="020B0609020204030204" pitchFamily="49" charset="0"/>
              </a:rPr>
              <a:t> and </a:t>
            </a:r>
            <a:r>
              <a:rPr lang="en-US" sz="2400" dirty="0">
                <a:solidFill>
                  <a:srgbClr val="7030A0"/>
                </a:solidFill>
                <a:latin typeface="Consolas" panose="020B0609020204030204" pitchFamily="49" charset="0"/>
              </a:rPr>
              <a:t>pop</a:t>
            </a:r>
            <a:r>
              <a:rPr lang="en-US" sz="2400" dirty="0">
                <a:latin typeface="Consolas" panose="020B0609020204030204" pitchFamily="49" charset="0"/>
              </a:rPr>
              <a:t>?</a:t>
            </a:r>
          </a:p>
          <a:p>
            <a:r>
              <a:rPr lang="en-US" sz="2400" dirty="0">
                <a:latin typeface="Consolas" panose="020B0609020204030204" pitchFamily="49" charset="0"/>
              </a:rPr>
              <a:t>What does </a:t>
            </a:r>
            <a:r>
              <a:rPr lang="en-US" sz="2400" dirty="0">
                <a:solidFill>
                  <a:srgbClr val="7030A0"/>
                </a:solidFill>
                <a:latin typeface="Consolas" panose="020B0609020204030204" pitchFamily="49" charset="0"/>
              </a:rPr>
              <a:t>append</a:t>
            </a:r>
            <a:r>
              <a:rPr lang="en-US" sz="2400" dirty="0">
                <a:latin typeface="Consolas" panose="020B0609020204030204" pitchFamily="49" charset="0"/>
              </a:rPr>
              <a:t> do to a list? </a:t>
            </a:r>
          </a:p>
          <a:p>
            <a:endParaRPr lang="en-US" sz="2400" dirty="0">
              <a:latin typeface="Consolas" panose="020B0609020204030204" pitchFamily="49" charset="0"/>
            </a:endParaRPr>
          </a:p>
          <a:p>
            <a:pPr marL="631825" indent="0">
              <a:spcBef>
                <a:spcPts val="0"/>
              </a:spcBef>
              <a:buClr>
                <a:srgbClr val="C57A15"/>
              </a:buClr>
              <a:buNone/>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a:p>
            <a:endParaRPr lang="en-US" sz="2400" dirty="0">
              <a:latin typeface="Consolas" panose="020B0609020204030204" pitchFamily="49"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3961574896"/>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00A10BD-A6C6-4A28-8C33-96E5131C36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Widescreen</PresentationFormat>
  <Paragraphs>150</Paragraphs>
  <Slides>12</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2.05: Lists 2</vt:lpstr>
      <vt:lpstr>Lists 2</vt:lpstr>
      <vt:lpstr>Today’s Plan </vt:lpstr>
      <vt:lpstr>Do Now 2.05 – example 1</vt:lpstr>
      <vt:lpstr>Do Now 2.05 – example 2</vt:lpstr>
      <vt:lpstr>Do Now 2.05 – example 3</vt:lpstr>
      <vt:lpstr>Do Now 2.05 – example 4</vt:lpstr>
      <vt:lpstr>Do Now 2.05 – example 5</vt:lpstr>
      <vt:lpstr>Lesson 2.05  </vt:lpstr>
      <vt:lpstr>Lab 2.05 </vt:lpstr>
      <vt:lpstr>Lab – Creating Tic-Tac-Toe using a single list</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2020-01-15T22:40:03Z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