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257" r:id="rId9"/>
    <p:sldId id="258" r:id="rId10"/>
    <p:sldId id="259" r:id="rId11"/>
    <p:sldId id="260" r:id="rId12"/>
    <p:sldId id="261" r:id="rId13"/>
    <p:sldId id="262" r:id="rId14"/>
    <p:sldId id="1697"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F76A4-B0DD-4308-AA7A-44DA3D882709}" v="123" dt="2019-11-12T20:23:2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0165" autoAdjust="0"/>
  </p:normalViewPr>
  <p:slideViewPr>
    <p:cSldViewPr snapToGrid="0">
      <p:cViewPr varScale="1">
        <p:scale>
          <a:sx n="68" d="100"/>
          <a:sy n="68" d="100"/>
        </p:scale>
        <p:origin x="219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loop traverses the list and updates each element. </a:t>
            </a:r>
            <a:r>
              <a:rPr lang="en-US" sz="1200" kern="1200" dirty="0" err="1">
                <a:solidFill>
                  <a:schemeClr val="tx1"/>
                </a:solidFill>
                <a:latin typeface="+mn-lt"/>
                <a:ea typeface="+mn-ea"/>
                <a:cs typeface="+mn-cs"/>
              </a:rPr>
              <a:t>len</a:t>
            </a:r>
            <a:r>
              <a:rPr lang="en-US" sz="1200" kern="1200" dirty="0">
                <a:solidFill>
                  <a:schemeClr val="tx1"/>
                </a:solidFill>
                <a:latin typeface="+mn-lt"/>
                <a:ea typeface="+mn-ea"/>
                <a:cs typeface="+mn-cs"/>
              </a:rPr>
              <a:t> returns the number of elements in the list.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 range returns a list of indices from 0 to n−1, where </a:t>
            </a:r>
            <a:r>
              <a:rPr lang="en-US" sz="1200" kern="1200" dirty="0" err="1">
                <a:solidFill>
                  <a:schemeClr val="tx1"/>
                </a:solidFill>
                <a:latin typeface="+mn-lt"/>
                <a:ea typeface="+mn-ea"/>
                <a:cs typeface="+mn-cs"/>
              </a:rPr>
              <a:t>n</a:t>
            </a:r>
            <a:r>
              <a:rPr lang="en-US" sz="1200" kern="1200" dirty="0">
                <a:solidFill>
                  <a:schemeClr val="tx1"/>
                </a:solidFill>
                <a:latin typeface="+mn-lt"/>
                <a:ea typeface="+mn-ea"/>
                <a:cs typeface="+mn-cs"/>
              </a:rPr>
              <a:t> is the length of the list.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 Each time through the loop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gets the index of the next element.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assignment statement in the body uses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to read the old value of the element and to assign the new value.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We expect the return value True, but we get an </a:t>
            </a:r>
            <a:r>
              <a:rPr lang="en-US" sz="1200" kern="1200" dirty="0" err="1">
                <a:solidFill>
                  <a:schemeClr val="tx1"/>
                </a:solidFill>
                <a:latin typeface="+mn-lt"/>
                <a:ea typeface="+mn-ea"/>
                <a:cs typeface="+mn-cs"/>
              </a:rPr>
              <a:t>IndexError</a:t>
            </a:r>
            <a:r>
              <a:rPr lang="en-US" sz="1200" kern="1200" dirty="0">
                <a:solidFill>
                  <a:schemeClr val="tx1"/>
                </a:solidFill>
                <a:latin typeface="+mn-lt"/>
                <a:ea typeface="+mn-ea"/>
                <a:cs typeface="+mn-cs"/>
              </a:rPr>
              <a:t>:  print the values of the indices immediately before the line where the error appears (right after while statement).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he index of the last character is 3, so the initial value for </a:t>
            </a:r>
            <a:r>
              <a:rPr lang="en-US" sz="1200" kern="1200" dirty="0" err="1">
                <a:solidFill>
                  <a:schemeClr val="tx1"/>
                </a:solidFill>
                <a:latin typeface="+mn-lt"/>
                <a:ea typeface="+mn-ea"/>
                <a:cs typeface="+mn-cs"/>
              </a:rPr>
              <a:t>j</a:t>
            </a:r>
            <a:r>
              <a:rPr lang="en-US" sz="1200" kern="1200" dirty="0">
                <a:solidFill>
                  <a:schemeClr val="tx1"/>
                </a:solidFill>
                <a:latin typeface="+mn-lt"/>
                <a:ea typeface="+mn-ea"/>
                <a:cs typeface="+mn-cs"/>
              </a:rPr>
              <a:t> should be len(word2)-1.   (first error)</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We need j = 0, so while j &gt;= 0  (second error)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contract goes here</a:t>
            </a:r>
          </a:p>
          <a:p>
            <a:r>
              <a:rPr lang="en-US" dirty="0"/>
              <a:t>def </a:t>
            </a:r>
            <a:r>
              <a:rPr lang="en-US" dirty="0" err="1"/>
              <a:t>fruit_pluralizer(list_of_strings</a:t>
            </a:r>
            <a:r>
              <a:rPr lang="en-US" dirty="0"/>
              <a:t>):</a:t>
            </a:r>
          </a:p>
          <a:p>
            <a:r>
              <a:rPr lang="en-US" dirty="0"/>
              <a:t>    # your code goes here</a:t>
            </a:r>
          </a:p>
          <a:p>
            <a:r>
              <a:rPr lang="en-US" dirty="0" err="1"/>
              <a:t>fruit_list</a:t>
            </a:r>
            <a:r>
              <a:rPr lang="en-US" dirty="0"/>
              <a:t> = ['apple', 'berry', 'melon']</a:t>
            </a:r>
          </a:p>
          <a:p>
            <a:r>
              <a:rPr lang="en-US" dirty="0" err="1"/>
              <a:t>print("Single</a:t>
            </a:r>
            <a:r>
              <a:rPr lang="en-US" dirty="0"/>
              <a:t> Fruit: " + </a:t>
            </a:r>
            <a:r>
              <a:rPr lang="en-US" dirty="0" err="1"/>
              <a:t>str(fruit_list</a:t>
            </a:r>
            <a:r>
              <a:rPr lang="en-US" dirty="0"/>
              <a:t>))</a:t>
            </a:r>
          </a:p>
          <a:p>
            <a:r>
              <a:rPr lang="en-US" dirty="0" err="1"/>
              <a:t>fruit_pluralizer(fruit_list</a:t>
            </a:r>
            <a:r>
              <a:rPr lang="en-US" dirty="0"/>
              <a:t>)</a:t>
            </a:r>
          </a:p>
          <a:p>
            <a:r>
              <a:rPr lang="en-US" dirty="0" err="1"/>
              <a:t>print("No</a:t>
            </a:r>
            <a:r>
              <a:rPr lang="en-US" dirty="0"/>
              <a:t> longer single Fruit: " + </a:t>
            </a:r>
            <a:r>
              <a:rPr lang="en-US" dirty="0" err="1"/>
              <a:t>str(fruit_list</a:t>
            </a:r>
            <a:r>
              <a:rPr lang="en-US" dirty="0"/>
              <a:t>))</a:t>
            </a:r>
          </a:p>
          <a:p>
            <a:r>
              <a:rPr lang="en-US" dirty="0"/>
              <a:t># examples go here</a:t>
            </a:r>
          </a:p>
        </p:txBody>
      </p:sp>
      <p:sp>
        <p:nvSpPr>
          <p:cNvPr id="4" name="Slide Number Placeholder 3"/>
          <p:cNvSpPr>
            <a:spLocks noGrp="1"/>
          </p:cNvSpPr>
          <p:nvPr>
            <p:ph type="sldNum" sz="quarter" idx="10"/>
          </p:nvPr>
        </p:nvSpPr>
        <p:spPr/>
        <p:txBody>
          <a:bodyPr/>
          <a:lstStyle/>
          <a:p>
            <a:fld id="{33AA91FB-2452-2747-9BA8-E8C1DD5949BA}"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Hint To </a:t>
            </a:r>
            <a:r>
              <a:rPr lang="en-US" sz="1200" kern="1200" dirty="0">
                <a:solidFill>
                  <a:schemeClr val="tx1"/>
                </a:solidFill>
                <a:latin typeface="+mn-lt"/>
                <a:ea typeface="+mn-ea"/>
                <a:cs typeface="+mn-cs"/>
              </a:rPr>
              <a:t>get the last element: (</a:t>
            </a:r>
            <a:r>
              <a:rPr lang="en-US" sz="1200" kern="1200" dirty="0" err="1">
                <a:solidFill>
                  <a:schemeClr val="tx1"/>
                </a:solidFill>
                <a:latin typeface="+mn-lt"/>
                <a:ea typeface="+mn-ea"/>
                <a:cs typeface="+mn-cs"/>
              </a:rPr>
              <a:t>len(my_list</a:t>
            </a:r>
            <a:r>
              <a:rPr lang="en-US" sz="1200" kern="1200" dirty="0">
                <a:solidFill>
                  <a:schemeClr val="tx1"/>
                </a:solidFill>
                <a:latin typeface="+mn-lt"/>
                <a:ea typeface="+mn-ea"/>
                <a:cs typeface="+mn-cs"/>
              </a:rPr>
              <a:t>) -1) - 0</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To get the second to last element: (len(my_list)-1 ) - 1 To get the third to last element: (len(my_list)-1) - 2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about any issues the students had with the lab today. Discuss how lists are mutable, so you don't have to return a new value. Instead, the list is just updated as the loop runs. </a:t>
            </a:r>
            <a:endParaRPr lang="en-US" b="1"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ideo" Target="https://www.youtube.com/embed/_y3PqL4lIzw?start=182&amp;feature=oembed" TargetMode="Externa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4.02: For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2"/>
          </p:nvPr>
        </p:nvSpPr>
        <p:spPr/>
        <p:txBody>
          <a:bodyPr/>
          <a:lstStyle/>
          <a:p>
            <a:pPr marL="0" indent="0">
              <a:buNone/>
            </a:pPr>
            <a:r>
              <a:rPr lang="en-US" b="1" dirty="0"/>
              <a:t>In your Notebook,</a:t>
            </a:r>
          </a:p>
          <a:p>
            <a:r>
              <a:rPr lang="en-US" dirty="0"/>
              <a:t>Write down an example of how you could use a for loop in a computer program.</a:t>
            </a:r>
          </a:p>
          <a:p>
            <a:pPr marL="0" indent="0">
              <a:buNone/>
            </a:pPr>
            <a:endParaRPr lang="en-US" b="1" dirty="0"/>
          </a:p>
          <a:p>
            <a:pPr marL="0" indent="0">
              <a:buNone/>
            </a:pPr>
            <a:r>
              <a:rPr lang="en-US" b="1" dirty="0"/>
              <a:t>Discussion</a:t>
            </a:r>
          </a:p>
          <a:p>
            <a:pPr marL="0" indent="0">
              <a:buNone/>
            </a:pPr>
            <a:r>
              <a:rPr lang="en-US" dirty="0"/>
              <a:t>What are some issues you had in today’s lab?</a:t>
            </a:r>
          </a:p>
          <a:p>
            <a:pPr marL="0" indent="0">
              <a:buNone/>
            </a:pPr>
            <a:r>
              <a:rPr lang="en-US" dirty="0"/>
              <a:t>Instructor - Lists are Mutable</a:t>
            </a:r>
          </a:p>
        </p:txBody>
      </p:sp>
      <p:pic>
        <p:nvPicPr>
          <p:cNvPr id="4" name="Online Media 3" title="A Python list is Mutable">
            <a:hlinkClick r:id="" action="ppaction://media"/>
            <a:extLst>
              <a:ext uri="{FF2B5EF4-FFF2-40B4-BE49-F238E27FC236}">
                <a16:creationId xmlns:a16="http://schemas.microsoft.com/office/drawing/2014/main" id="{30E9CB76-0E63-4F65-A81E-2D516ED6C283}"/>
              </a:ext>
            </a:extLst>
          </p:cNvPr>
          <p:cNvPicPr>
            <a:picLocks noGrp="1" noRot="1" noChangeAspect="1"/>
          </p:cNvPicPr>
          <p:nvPr>
            <p:ph sz="quarter" idx="13"/>
            <a:videoFile r:link="rId1"/>
          </p:nvPr>
        </p:nvPicPr>
        <p:blipFill>
          <a:blip r:embed="rId4"/>
          <a:stretch>
            <a:fillRect/>
          </a:stretch>
        </p:blipFill>
        <p:spPr>
          <a:xfrm>
            <a:off x="6260958" y="1808905"/>
            <a:ext cx="5758781" cy="324019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1661993"/>
          </a:xfrm>
        </p:spPr>
        <p:txBody>
          <a:bodyPr/>
          <a:lstStyle/>
          <a:p>
            <a:r>
              <a:rPr lang="en-US" dirty="0"/>
              <a:t>Looping Basics</a:t>
            </a:r>
            <a:br>
              <a:rPr lang="en-US" b="1" dirty="0"/>
            </a:br>
            <a:br>
              <a:rPr lang="en-US" b="1" dirty="0"/>
            </a:b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for loop, item, iteration, scope</a:t>
            </a:r>
          </a:p>
          <a:p>
            <a:pPr marL="342900" indent="-342900">
              <a:buFont typeface="Arial" panose="020B0604020202020204" pitchFamily="34" charset="0"/>
              <a:buChar char="•"/>
            </a:pPr>
            <a:r>
              <a:rPr lang="en-US" dirty="0"/>
              <a:t>Recall looping in Snap! and reapply the concept in Python Loop through (traverse) the items in a list</a:t>
            </a:r>
          </a:p>
          <a:p>
            <a:pPr marL="342900" indent="-342900">
              <a:buFont typeface="Arial" panose="020B0604020202020204" pitchFamily="34" charset="0"/>
              <a:buChar char="•"/>
            </a:pPr>
            <a:r>
              <a:rPr lang="en-US" dirty="0"/>
              <a:t>Be aware of the scope of variables during iteration </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Now</a:t>
            </a:r>
          </a:p>
        </p:txBody>
      </p:sp>
      <p:sp>
        <p:nvSpPr>
          <p:cNvPr id="3" name="Content Placeholder 2"/>
          <p:cNvSpPr>
            <a:spLocks noGrp="1"/>
          </p:cNvSpPr>
          <p:nvPr>
            <p:ph sz="quarter" idx="10"/>
          </p:nvPr>
        </p:nvSpPr>
        <p:spPr>
          <a:xfrm>
            <a:off x="584200" y="1435100"/>
            <a:ext cx="11018838" cy="3844823"/>
          </a:xfrm>
        </p:spPr>
        <p:txBody>
          <a:bodyPr>
            <a:normAutofit/>
          </a:bodyPr>
          <a:lstStyle/>
          <a:p>
            <a:pPr marL="0" indent="0">
              <a:buNone/>
            </a:pPr>
            <a:r>
              <a:rPr lang="en-US" dirty="0"/>
              <a:t>Copy and run the following code into the interpreter. </a:t>
            </a:r>
          </a:p>
          <a:p>
            <a:pPr marL="285750" indent="-514350">
              <a:spcBef>
                <a:spcPts val="0"/>
              </a:spcBef>
              <a:buClr>
                <a:schemeClr val="tx1"/>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10</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Write down what the </a:t>
            </a:r>
            <a:r>
              <a:rPr lang="en-US" dirty="0">
                <a:latin typeface="Consolas" panose="020B0609020204030204" pitchFamily="49" charset="0"/>
                <a:ea typeface="Courier" charset="0"/>
                <a:cs typeface="Courier" charset="0"/>
              </a:rPr>
              <a:t>range</a:t>
            </a:r>
            <a:r>
              <a:rPr lang="en-US" dirty="0"/>
              <a:t> function does</a:t>
            </a:r>
            <a:r>
              <a:rPr lang="en-US"/>
              <a:t>. </a:t>
            </a:r>
          </a:p>
          <a:p>
            <a:pPr marL="0" indent="0">
              <a:buNone/>
            </a:pPr>
            <a:endParaRPr lang="en-US" dirty="0"/>
          </a:p>
          <a:p>
            <a:pPr marL="0" indent="0">
              <a:buNone/>
            </a:pPr>
            <a:r>
              <a:rPr lang="en-US" dirty="0"/>
              <a:t>Use the </a:t>
            </a:r>
            <a:r>
              <a:rPr lang="en-US" dirty="0">
                <a:latin typeface="Consolas" panose="020B0609020204030204" pitchFamily="49" charset="0"/>
                <a:ea typeface="Courier" charset="0"/>
                <a:cs typeface="Courier" charset="0"/>
              </a:rPr>
              <a:t>range()</a:t>
            </a:r>
            <a:r>
              <a:rPr lang="en-US" i="1" dirty="0">
                <a:latin typeface="Courier" charset="0"/>
                <a:ea typeface="Courier" charset="0"/>
                <a:cs typeface="Courier" charset="0"/>
              </a:rPr>
              <a:t> </a:t>
            </a:r>
            <a:r>
              <a:rPr lang="en-US" dirty="0"/>
              <a:t>and </a:t>
            </a:r>
            <a:r>
              <a:rPr lang="en-US" dirty="0" err="1">
                <a:latin typeface="Consolas" panose="020B0609020204030204" pitchFamily="49" charset="0"/>
                <a:ea typeface="Courier" charset="0"/>
                <a:cs typeface="Courier" charset="0"/>
              </a:rPr>
              <a:t>len</a:t>
            </a:r>
            <a:r>
              <a:rPr lang="en-US" dirty="0">
                <a:latin typeface="Consolas" panose="020B0609020204030204" pitchFamily="49" charset="0"/>
                <a:ea typeface="Courier" charset="0"/>
                <a:cs typeface="Courier" charset="0"/>
              </a:rPr>
              <a:t>()</a:t>
            </a:r>
            <a:r>
              <a:rPr lang="en-US" dirty="0"/>
              <a:t> functions to make a </a:t>
            </a:r>
            <a:r>
              <a:rPr lang="en-US" dirty="0">
                <a:latin typeface="Consolas" panose="020B0609020204030204" pitchFamily="49" charset="0"/>
                <a:ea typeface="Courier" charset="0"/>
                <a:cs typeface="Courier" charset="0"/>
              </a:rPr>
              <a:t>for</a:t>
            </a:r>
            <a:r>
              <a:rPr lang="en-US" dirty="0"/>
              <a:t> loop that loops through a . </a:t>
            </a:r>
          </a:p>
          <a:p>
            <a:pPr marL="285750" indent="-514350">
              <a:spcBef>
                <a:spcPts val="0"/>
              </a:spcBef>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'apples'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'oranges'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'pears'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'grapes'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olas" panose="020B0609020204030204" pitchFamily="49" charset="0"/>
              </a:rPr>
              <a:t>Range</a:t>
            </a:r>
            <a:r>
              <a:rPr lang="en-US" dirty="0"/>
              <a:t> and Indices </a:t>
            </a:r>
            <a:r>
              <a:rPr lang="en-US" dirty="0">
                <a:latin typeface="Consolas" panose="020B0609020204030204" pitchFamily="49" charset="0"/>
                <a:ea typeface="Courier" charset="0"/>
                <a:cs typeface="Courier" charset="0"/>
              </a:rPr>
              <a:t>[]</a:t>
            </a:r>
          </a:p>
        </p:txBody>
      </p:sp>
      <p:sp>
        <p:nvSpPr>
          <p:cNvPr id="3" name="Content Placeholder 2"/>
          <p:cNvSpPr>
            <a:spLocks noGrp="1"/>
          </p:cNvSpPr>
          <p:nvPr>
            <p:ph sz="quarter" idx="10"/>
          </p:nvPr>
        </p:nvSpPr>
        <p:spPr/>
        <p:txBody>
          <a:bodyPr>
            <a:normAutofit/>
          </a:bodyPr>
          <a:lstStyle/>
          <a:p>
            <a:r>
              <a:rPr lang="en-US" dirty="0"/>
              <a:t>Most common way to traverse the elements of a list is with a </a:t>
            </a:r>
            <a:r>
              <a:rPr lang="en-US" dirty="0">
                <a:latin typeface="Consolas" panose="020B0609020204030204" pitchFamily="49" charset="0"/>
              </a:rPr>
              <a:t>for</a:t>
            </a:r>
            <a:r>
              <a:rPr lang="en-US" dirty="0"/>
              <a:t> loop. </a:t>
            </a:r>
          </a:p>
          <a:p>
            <a:r>
              <a:rPr lang="en-US" dirty="0"/>
              <a:t>To write or update the elements, use indices. </a:t>
            </a:r>
          </a:p>
          <a:p>
            <a:r>
              <a:rPr lang="en-US" dirty="0"/>
              <a:t>A common way to do that is to combine the functions </a:t>
            </a:r>
            <a:r>
              <a:rPr lang="en-US" dirty="0">
                <a:latin typeface="Consolas" panose="020B0609020204030204" pitchFamily="49" charset="0"/>
              </a:rPr>
              <a:t>range</a:t>
            </a:r>
            <a:r>
              <a:rPr lang="en-US" dirty="0"/>
              <a:t> and </a:t>
            </a:r>
            <a:r>
              <a:rPr lang="en-US" dirty="0" err="1">
                <a:latin typeface="Consolas" panose="020B0609020204030204" pitchFamily="49" charset="0"/>
              </a:rPr>
              <a:t>len</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85750" indent="-514350">
              <a:spcBef>
                <a:spcPts val="0"/>
              </a:spcBef>
              <a:buClr>
                <a:schemeClr val="tx1"/>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(numbers)):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numbers[</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numbers[</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Debugging</a:t>
            </a:r>
          </a:p>
        </p:txBody>
      </p:sp>
      <p:sp>
        <p:nvSpPr>
          <p:cNvPr id="3" name="Content Placeholder 2"/>
          <p:cNvSpPr>
            <a:spLocks noGrp="1"/>
          </p:cNvSpPr>
          <p:nvPr>
            <p:ph sz="quarter" idx="10"/>
          </p:nvPr>
        </p:nvSpPr>
        <p:spPr/>
        <p:txBody>
          <a:bodyPr>
            <a:normAutofit/>
          </a:bodyPr>
          <a:lstStyle/>
          <a:p>
            <a:r>
              <a:rPr lang="en-US" sz="3200" dirty="0"/>
              <a:t>Tricky to get the beginning and end of the traversal correct. </a:t>
            </a:r>
          </a:p>
          <a:p>
            <a:r>
              <a:rPr lang="en-US" sz="3200" dirty="0"/>
              <a:t>Here is a function that is supposed to compare two words and return True if one of the words is the reverse of the other, but it contains two errors: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Contains Two Errors</a:t>
            </a:r>
          </a:p>
        </p:txBody>
      </p:sp>
      <p:sp>
        <p:nvSpPr>
          <p:cNvPr id="4" name="TextBox 3"/>
          <p:cNvSpPr txBox="1"/>
          <p:nvPr/>
        </p:nvSpPr>
        <p:spPr>
          <a:xfrm>
            <a:off x="988142" y="1336799"/>
            <a:ext cx="9837174" cy="5262979"/>
          </a:xfrm>
          <a:prstGeom prst="rect">
            <a:avLst/>
          </a:prstGeom>
          <a:noFill/>
        </p:spPr>
        <p:txBody>
          <a:bodyPr wrap="square" rtlCol="0">
            <a:spAutoFit/>
          </a:bodyPr>
          <a:lstStyle/>
          <a:p>
            <a:pPr marL="514350" indent="-514350">
              <a:buClr>
                <a:schemeClr val="tx1"/>
              </a:buClr>
              <a:buFont typeface="+mj-lt"/>
              <a:buAutoNum type="arabicPeriod"/>
            </a:pP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is_reverse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(word1, word2):</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(word1) != </a:t>
            </a:r>
            <a:r>
              <a:rPr lang="en-US" sz="2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(word2):</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False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 </a:t>
            </a:r>
            <a:r>
              <a:rPr lang="en-US" sz="2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(word2)</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&gt; </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word1[</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word2[j]:</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False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 j</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is_reverse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'pots'</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'stop'</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 </a:t>
            </a:r>
            <a:r>
              <a:rPr lang="en-US" dirty="0" err="1">
                <a:latin typeface="Consolas" panose="020B0609020204030204" pitchFamily="49" charset="0"/>
              </a:rPr>
              <a:t>fruit_pluralizer</a:t>
            </a:r>
            <a:endParaRPr lang="en-US" dirty="0">
              <a:latin typeface="Consolas" panose="020B0609020204030204" pitchFamily="49" charset="0"/>
            </a:endParaRPr>
          </a:p>
        </p:txBody>
      </p:sp>
      <p:sp>
        <p:nvSpPr>
          <p:cNvPr id="3" name="Content Placeholder 2"/>
          <p:cNvSpPr>
            <a:spLocks noGrp="1"/>
          </p:cNvSpPr>
          <p:nvPr>
            <p:ph sz="quarter" idx="10"/>
          </p:nvPr>
        </p:nvSpPr>
        <p:spPr>
          <a:xfrm>
            <a:off x="586581" y="1169629"/>
            <a:ext cx="11018838" cy="5231171"/>
          </a:xfrm>
        </p:spPr>
        <p:txBody>
          <a:bodyPr>
            <a:noAutofit/>
          </a:bodyPr>
          <a:lstStyle/>
          <a:p>
            <a:pPr marL="0" indent="0">
              <a:buNone/>
            </a:pPr>
            <a:r>
              <a:rPr lang="en-US" sz="2400" b="1" dirty="0"/>
              <a:t>Function</a:t>
            </a:r>
          </a:p>
          <a:p>
            <a:pPr marL="457200" indent="-457200">
              <a:buFont typeface="+mj-lt"/>
              <a:buAutoNum type="arabicPeriod"/>
            </a:pPr>
            <a:r>
              <a:rPr lang="en-US" sz="2400" dirty="0"/>
              <a:t>Write a function </a:t>
            </a:r>
            <a:r>
              <a:rPr lang="en-US" sz="2400" dirty="0" err="1">
                <a:latin typeface="Consolas" panose="020B0609020204030204" pitchFamily="49" charset="0"/>
              </a:rPr>
              <a:t>pluralize_words</a:t>
            </a:r>
            <a:endParaRPr lang="en-US" sz="2400" dirty="0"/>
          </a:p>
          <a:p>
            <a:pPr marL="457200" indent="-457200">
              <a:buFont typeface="+mj-lt"/>
              <a:buAutoNum type="arabicPeriod"/>
            </a:pPr>
            <a:r>
              <a:rPr lang="en-US" sz="2400" dirty="0"/>
              <a:t>takes in a list of words and updates the values to make each one plural. </a:t>
            </a:r>
          </a:p>
          <a:p>
            <a:pPr marL="457200" indent="-457200">
              <a:buFont typeface="+mj-lt"/>
              <a:buAutoNum type="arabicPeriod"/>
            </a:pPr>
            <a:r>
              <a:rPr lang="en-US" sz="2400" dirty="0"/>
              <a:t>Due to plurals in English having several special </a:t>
            </a:r>
            <a:r>
              <a:rPr lang="en-US" sz="2400" dirty="0" err="1"/>
              <a:t>cases,This</a:t>
            </a:r>
            <a:r>
              <a:rPr lang="en-US" sz="2400" dirty="0"/>
              <a:t> lab we'll use a simple rule:</a:t>
            </a:r>
          </a:p>
          <a:p>
            <a:pPr lvl="1"/>
            <a:r>
              <a:rPr lang="en-US" dirty="0"/>
              <a:t>if the word ends in a 'y' remove the 'y' and add '</a:t>
            </a:r>
            <a:r>
              <a:rPr lang="en-US" dirty="0" err="1"/>
              <a:t>ies</a:t>
            </a:r>
            <a:r>
              <a:rPr lang="en-US" dirty="0"/>
              <a:t>'; otherwise add an ‘s’.</a:t>
            </a:r>
          </a:p>
          <a:p>
            <a:pPr marL="0" indent="0">
              <a:buNone/>
            </a:pPr>
            <a:r>
              <a:rPr lang="en-US" sz="2400" b="1" dirty="0"/>
              <a:t>Function Contract</a:t>
            </a:r>
          </a:p>
          <a:p>
            <a:pPr marL="457200" indent="-457200">
              <a:buFont typeface="+mj-lt"/>
              <a:buAutoNum type="arabicPeriod"/>
            </a:pPr>
            <a:r>
              <a:rPr lang="en-US" sz="2400" dirty="0"/>
              <a:t>Create the function contract for </a:t>
            </a:r>
            <a:r>
              <a:rPr lang="en-US" sz="2400" dirty="0" err="1">
                <a:latin typeface="Consolas" panose="020B0609020204030204" pitchFamily="49" charset="0"/>
              </a:rPr>
              <a:t>fruit_pluralizer</a:t>
            </a:r>
            <a:r>
              <a:rPr lang="en-US" sz="2400" dirty="0"/>
              <a:t>.</a:t>
            </a:r>
          </a:p>
          <a:p>
            <a:pPr marL="457200" indent="-457200">
              <a:buFont typeface="+mj-lt"/>
              <a:buAutoNum type="arabicPeriod"/>
            </a:pPr>
            <a:r>
              <a:rPr lang="en-US" sz="2400" dirty="0"/>
              <a:t>Provide a few examples that confirm </a:t>
            </a:r>
            <a:r>
              <a:rPr lang="en-US" sz="2400" dirty="0" err="1">
                <a:latin typeface="Consolas" panose="020B0609020204030204" pitchFamily="49" charset="0"/>
              </a:rPr>
              <a:t>fruit_pluralizer</a:t>
            </a:r>
            <a:r>
              <a:rPr lang="en-US" sz="2400" dirty="0">
                <a:latin typeface="Consolas" panose="020B0609020204030204" pitchFamily="49" charset="0"/>
              </a:rPr>
              <a:t> </a:t>
            </a:r>
            <a:r>
              <a:rPr lang="en-US" sz="2400" dirty="0"/>
              <a:t>works as expected: </a:t>
            </a:r>
          </a:p>
          <a:p>
            <a:pPr lvl="1"/>
            <a:r>
              <a:rPr lang="en-US" sz="1800" dirty="0"/>
              <a:t>Include examples with 'berry’ </a:t>
            </a:r>
          </a:p>
          <a:p>
            <a:pPr lvl="1"/>
            <a:r>
              <a:rPr lang="en-US" sz="1800" dirty="0"/>
              <a:t>What if the list is empty? </a:t>
            </a:r>
          </a:p>
          <a:p>
            <a:pPr lvl="1"/>
            <a:r>
              <a:rPr lang="en-US" sz="1800" dirty="0"/>
              <a:t>What if the fruit ends in 's’?</a:t>
            </a:r>
          </a:p>
          <a:p>
            <a:pPr marL="0" indent="0">
              <a:buNone/>
            </a:pPr>
            <a:r>
              <a:rPr lang="en-US" sz="2400" b="1" dirty="0"/>
              <a:t>Tip: Remember that you can index into the string and get the length of a string. Use that to get the last letter of each word. </a:t>
            </a:r>
          </a:p>
          <a:p>
            <a:pPr>
              <a:buFont typeface="Wingdings" charset="2"/>
              <a:buChar char="ü"/>
            </a:pPr>
            <a:endParaRPr lang="en-US" sz="200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latin typeface="Consolas" panose="020B0609020204030204" pitchFamily="49" charset="0"/>
              </a:rPr>
              <a:t>my_reverse</a:t>
            </a:r>
            <a:endParaRPr lang="en-US" dirty="0">
              <a:latin typeface="Consolas" panose="020B0609020204030204" pitchFamily="49" charset="0"/>
            </a:endParaRPr>
          </a:p>
        </p:txBody>
      </p:sp>
      <p:sp>
        <p:nvSpPr>
          <p:cNvPr id="3" name="Content Placeholder 2"/>
          <p:cNvSpPr>
            <a:spLocks noGrp="1"/>
          </p:cNvSpPr>
          <p:nvPr>
            <p:ph sz="quarter" idx="10"/>
          </p:nvPr>
        </p:nvSpPr>
        <p:spPr/>
        <p:txBody>
          <a:bodyPr>
            <a:normAutofit fontScale="62500" lnSpcReduction="20000"/>
          </a:bodyPr>
          <a:lstStyle/>
          <a:p>
            <a:pPr marL="742950" indent="-742950">
              <a:buFont typeface="+mj-lt"/>
              <a:buAutoNum type="arabicPeriod"/>
            </a:pPr>
            <a:r>
              <a:rPr lang="en-US" sz="3800" dirty="0"/>
              <a:t>Function </a:t>
            </a:r>
            <a:r>
              <a:rPr lang="en-US" sz="3800" dirty="0" err="1">
                <a:latin typeface="Consolas" panose="020B0609020204030204" pitchFamily="49" charset="0"/>
              </a:rPr>
              <a:t>my_reverse</a:t>
            </a:r>
            <a:r>
              <a:rPr lang="en-US" sz="3800" dirty="0"/>
              <a:t>, which will return a reversed string</a:t>
            </a:r>
          </a:p>
          <a:p>
            <a:pPr marL="742950" indent="-742950">
              <a:buFont typeface="+mj-lt"/>
              <a:buAutoNum type="arabicPeriod"/>
            </a:pPr>
            <a:r>
              <a:rPr lang="en-US" sz="3800" dirty="0"/>
              <a:t>Create the function contract for </a:t>
            </a:r>
            <a:r>
              <a:rPr lang="en-US" sz="3800" dirty="0" err="1">
                <a:latin typeface="Consolas" panose="020B0609020204030204" pitchFamily="49" charset="0"/>
              </a:rPr>
              <a:t>my_reverse</a:t>
            </a:r>
            <a:r>
              <a:rPr lang="en-US" sz="3800" dirty="0">
                <a:latin typeface="Consolas" panose="020B0609020204030204" pitchFamily="49" charset="0"/>
              </a:rPr>
              <a:t> </a:t>
            </a:r>
            <a:r>
              <a:rPr lang="en-US" sz="3800" dirty="0"/>
              <a:t>.</a:t>
            </a:r>
          </a:p>
          <a:p>
            <a:pPr marL="742950" indent="-742950">
              <a:buFont typeface="+mj-lt"/>
              <a:buAutoNum type="arabicPeriod"/>
            </a:pPr>
            <a:r>
              <a:rPr lang="en-US" sz="3800" dirty="0"/>
              <a:t>Provide a few examples to confirm that </a:t>
            </a:r>
            <a:r>
              <a:rPr lang="en-US" sz="3800" dirty="0" err="1">
                <a:latin typeface="Consolas" panose="020B0609020204030204" pitchFamily="49" charset="0"/>
              </a:rPr>
              <a:t>my_reverse</a:t>
            </a:r>
            <a:r>
              <a:rPr lang="en-US" sz="3800" dirty="0">
                <a:latin typeface="Consolas" panose="020B0609020204030204" pitchFamily="49" charset="0"/>
              </a:rPr>
              <a:t> </a:t>
            </a:r>
            <a:r>
              <a:rPr lang="en-US" sz="3800" dirty="0"/>
              <a:t>works:</a:t>
            </a:r>
          </a:p>
          <a:p>
            <a:pPr lvl="2" indent="287338"/>
            <a:r>
              <a:rPr lang="en-US" sz="3800" dirty="0"/>
              <a:t>An empty string                          </a:t>
            </a:r>
          </a:p>
          <a:p>
            <a:pPr lvl="2" indent="287338"/>
            <a:r>
              <a:rPr lang="en-US" sz="3800" dirty="0"/>
              <a:t>A string of even length</a:t>
            </a:r>
          </a:p>
          <a:p>
            <a:pPr lvl="2" indent="287338"/>
            <a:r>
              <a:rPr lang="en-US" sz="3800" dirty="0"/>
              <a:t>A string of odd length &gt; 1          </a:t>
            </a:r>
          </a:p>
          <a:p>
            <a:pPr lvl="2" indent="287338"/>
            <a:r>
              <a:rPr lang="en-US" sz="3800" dirty="0"/>
              <a:t>A string of length 1</a:t>
            </a:r>
          </a:p>
          <a:p>
            <a:pPr marL="0" indent="0">
              <a:buNone/>
            </a:pPr>
            <a:r>
              <a:rPr lang="en-US" sz="3800" b="1" dirty="0"/>
              <a:t>Example</a:t>
            </a:r>
          </a:p>
          <a:p>
            <a:pPr marL="514350" indent="-742950">
              <a:lnSpc>
                <a:spcPct val="120000"/>
              </a:lnSpc>
              <a:spcBef>
                <a:spcPts val="0"/>
              </a:spcBef>
              <a:buClr>
                <a:schemeClr val="tx1"/>
              </a:buClr>
              <a:buFont typeface="+mj-lt"/>
              <a:buAutoNum type="arabicPeriod"/>
            </a:pPr>
            <a:r>
              <a:rPr lang="en-US" sz="4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contract goes here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my_reverse</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string_to_reverse</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your code goes here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reversed</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4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my_reverse</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"apples"</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reversed</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examples go here</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938FDD-9ED0-4890-AEA4-73A88C1FF7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66BD72-7979-43F6-A56F-D08228E906A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DC2CD1-0CAF-4450-B970-471287308F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954</Words>
  <Application>Microsoft Office PowerPoint</Application>
  <PresentationFormat>Widescreen</PresentationFormat>
  <Paragraphs>110</Paragraphs>
  <Slides>10</Slides>
  <Notes>7</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Consolas</vt:lpstr>
      <vt:lpstr>Courier</vt:lpstr>
      <vt:lpstr>Segoe UI</vt:lpstr>
      <vt:lpstr>Segoe UI Semibold</vt:lpstr>
      <vt:lpstr>Wingdings</vt:lpstr>
      <vt:lpstr>Microsoft Philanthropies TEALS</vt:lpstr>
      <vt:lpstr>Black Template</vt:lpstr>
      <vt:lpstr>Lesson 4.02: For Loops</vt:lpstr>
      <vt:lpstr>Looping Basics  </vt:lpstr>
      <vt:lpstr>Today’s Plan</vt:lpstr>
      <vt:lpstr>Do Now</vt:lpstr>
      <vt:lpstr>Range and Indices []</vt:lpstr>
      <vt:lpstr> Debugging</vt:lpstr>
      <vt:lpstr>Function Contains Two Errors</vt:lpstr>
      <vt:lpstr>Lab fruit_pluralizer</vt:lpstr>
      <vt:lpstr>Lab my_reverse</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2019-11-12T20:23:24Z</dcterms:created>
  <dcterms:modified xsi:type="dcterms:W3CDTF">2020-01-07T02:16:55Z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