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259" r:id="rId7"/>
    <p:sldId id="266" r:id="rId8"/>
    <p:sldId id="267" r:id="rId9"/>
    <p:sldId id="262" r:id="rId10"/>
    <p:sldId id="1698" r:id="rId11"/>
    <p:sldId id="1697"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DCA6B-A63D-4A22-A01D-1EB75618FFB2}" v="65" dt="2019-11-14T19:19:46.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570" autoAdjust="0"/>
  </p:normalViewPr>
  <p:slideViewPr>
    <p:cSldViewPr snapToGrid="0">
      <p:cViewPr varScale="1">
        <p:scale>
          <a:sx n="69" d="100"/>
          <a:sy n="69" d="100"/>
        </p:scale>
        <p:origin x="48"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ealsk12.org/dashboar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25 Minutes Do Now</a:t>
            </a:r>
          </a:p>
          <a:p>
            <a:r>
              <a:rPr lang="en-US" dirty="0">
                <a:effectLst/>
              </a:rPr>
              <a:t>10 Minutes Lesson</a:t>
            </a:r>
          </a:p>
          <a:p>
            <a:r>
              <a:rPr lang="en-US" dirty="0">
                <a:effectLst/>
              </a:rPr>
              <a:t>20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r>
              <a:rPr lang="en-US" dirty="0"/>
              <a:t>Quiz (access protected resources by clicking on "Additional Curriculum Materials" on the </a:t>
            </a:r>
            <a:r>
              <a:rPr lang="en-US" sz="1200" kern="1200" dirty="0">
                <a:solidFill>
                  <a:schemeClr val="tx1"/>
                </a:solidFill>
                <a:effectLst/>
                <a:latin typeface="+mn-lt"/>
                <a:ea typeface="+mn-ea"/>
                <a:cs typeface="+mn-cs"/>
                <a:hlinkClick r:id="rId3"/>
              </a:rPr>
              <a:t>TEALS Dashboard</a:t>
            </a:r>
            <a:r>
              <a:rPr lang="en-US" dirty="0"/>
              <a:t>)</a:t>
            </a:r>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9560d2d9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9560d2d9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9560d2d9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9560d2d9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11/14/2019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11/14/2019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www.tealsk12.org/dashboard"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4.05: Debugging and Quiz</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861774"/>
          </a:xfrm>
        </p:spPr>
        <p:txBody>
          <a:bodyPr/>
          <a:lstStyle/>
          <a:p>
            <a:pPr marL="0" indent="0">
              <a:buNone/>
            </a:pPr>
            <a:r>
              <a:rPr lang="en-US" dirty="0"/>
              <a:t>In your notebook, write three reasons you feel that debugging is an important skill to learn. </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Debugging and Quiz</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Demonstrate their knowledge of looping, lists, and nested loops/lists</a:t>
            </a:r>
          </a:p>
          <a:p>
            <a:pPr marL="342900" indent="-342900">
              <a:buFont typeface="Arial" panose="020B0604020202020204" pitchFamily="34" charset="0"/>
              <a:buChar char="•"/>
            </a:pPr>
            <a:r>
              <a:rPr lang="en-US" dirty="0"/>
              <a:t>Debug programs involving for loops and lists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t>Quiz</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Slide - Quiz</a:t>
            </a:r>
          </a:p>
        </p:txBody>
      </p:sp>
      <p:sp>
        <p:nvSpPr>
          <p:cNvPr id="3" name="Content Placeholder 2"/>
          <p:cNvSpPr>
            <a:spLocks noGrp="1"/>
          </p:cNvSpPr>
          <p:nvPr>
            <p:ph type="body" sz="quarter" idx="10"/>
          </p:nvPr>
        </p:nvSpPr>
        <p:spPr>
          <a:xfrm>
            <a:off x="586390" y="1434370"/>
            <a:ext cx="11018520" cy="4671462"/>
          </a:xfrm>
        </p:spPr>
        <p:txBody>
          <a:bodyPr>
            <a:normAutofit/>
          </a:bodyPr>
          <a:lstStyle/>
          <a:p>
            <a:r>
              <a:rPr lang="en-US" sz="3200" dirty="0"/>
              <a:t>Access protected resources by clicking on "Additional Curriculum Materials" on the </a:t>
            </a:r>
            <a:r>
              <a:rPr lang="en-US" sz="3200" dirty="0">
                <a:hlinkClick r:id="rId3"/>
              </a:rPr>
              <a:t>TEALS Dashboard</a:t>
            </a:r>
            <a:endParaRPr lang="en-US" sz="3200" i="1" dirty="0">
              <a:latin typeface="Courier" charset="0"/>
              <a:ea typeface="Courier" charset="0"/>
              <a:cs typeface="Courier"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sz="quarter" idx="12"/>
          </p:nvPr>
        </p:nvSpPr>
        <p:spPr>
          <a:xfrm>
            <a:off x="584200" y="1435100"/>
            <a:ext cx="5211763" cy="4616648"/>
          </a:xfrm>
        </p:spPr>
        <p:txBody>
          <a:bodyPr/>
          <a:lstStyle/>
          <a:p>
            <a:pPr marL="514350" indent="-514350">
              <a:buFont typeface="+mj-lt"/>
              <a:buAutoNum type="arabicPeriod"/>
            </a:pPr>
            <a:r>
              <a:rPr lang="en-US" sz="2000" dirty="0"/>
              <a:t>Debugging </a:t>
            </a:r>
            <a:r>
              <a:rPr lang="mr-IN" sz="2000" dirty="0"/>
              <a:t>–</a:t>
            </a:r>
            <a:r>
              <a:rPr lang="en-US" sz="2000" dirty="0"/>
              <a:t> the process of identifying and removing errors from software (logic errors and language errors). </a:t>
            </a:r>
          </a:p>
          <a:p>
            <a:pPr marL="514350" indent="-514350">
              <a:buFont typeface="+mj-lt"/>
              <a:buAutoNum type="arabicPeriod"/>
            </a:pPr>
            <a:r>
              <a:rPr lang="en-US" sz="2000" dirty="0"/>
              <a:t>Use print statements throughout the code to show where error is.</a:t>
            </a:r>
          </a:p>
          <a:p>
            <a:pPr marL="514350" indent="-514350">
              <a:buFont typeface="+mj-lt"/>
              <a:buAutoNum type="arabicPeriod"/>
            </a:pPr>
            <a:r>
              <a:rPr lang="en-US" sz="2000" dirty="0"/>
              <a:t>Alter input to make sure body of loop is working correctly</a:t>
            </a:r>
          </a:p>
          <a:p>
            <a:pPr marL="514350" indent="-514350">
              <a:buFont typeface="+mj-lt"/>
              <a:buAutoNum type="arabicPeriod"/>
            </a:pPr>
            <a:r>
              <a:rPr lang="en-US" sz="2000" dirty="0"/>
              <a:t>Make sure lists don't go out of bounds/past the end of the list.</a:t>
            </a:r>
          </a:p>
          <a:p>
            <a:pPr marL="514350" indent="-514350">
              <a:buFont typeface="+mj-lt"/>
              <a:buAutoNum type="arabicPeriod"/>
            </a:pPr>
            <a:r>
              <a:rPr lang="en-US" sz="2000" dirty="0"/>
              <a:t>Use print statements to show logic flow and values of key variables</a:t>
            </a:r>
          </a:p>
          <a:p>
            <a:pPr marL="514350" indent="-514350">
              <a:buFont typeface="+mj-lt"/>
              <a:buAutoNum type="arabicPeriod"/>
            </a:pPr>
            <a:r>
              <a:rPr lang="en-US" sz="2000" dirty="0"/>
              <a:t>What type of variables are used and what are common errors which may occur using those variables?</a:t>
            </a:r>
          </a:p>
        </p:txBody>
      </p:sp>
      <p:sp>
        <p:nvSpPr>
          <p:cNvPr id="7" name="Content Placeholder 6">
            <a:extLst>
              <a:ext uri="{FF2B5EF4-FFF2-40B4-BE49-F238E27FC236}">
                <a16:creationId xmlns:a16="http://schemas.microsoft.com/office/drawing/2014/main" id="{95FF42ED-297A-4EFB-8BBD-0042E95B255C}"/>
              </a:ext>
            </a:extLst>
          </p:cNvPr>
          <p:cNvSpPr>
            <a:spLocks noGrp="1"/>
          </p:cNvSpPr>
          <p:nvPr>
            <p:ph sz="quarter" idx="13"/>
          </p:nvPr>
        </p:nvSpPr>
        <p:spPr>
          <a:xfrm>
            <a:off x="6096000" y="1483852"/>
            <a:ext cx="5813706" cy="3890296"/>
          </a:xfrm>
        </p:spPr>
        <p:txBody>
          <a:bodyPr/>
          <a:lstStyle/>
          <a:p>
            <a:pPr marL="285750" indent="-514350">
              <a:spcBef>
                <a:spcPts val="0"/>
              </a:spcBef>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boxes_to_buy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num_needed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sizes):</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result =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remaining =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num_needed</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size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sizes:</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result[size] = remaining</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remaining = remaining % size</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remaining &gt;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result[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(sizes)]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285750" indent="-514350">
              <a:spcBef>
                <a:spcPts val="0"/>
              </a:spcBef>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boxes_to_buy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96</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0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Title 1">
            <a:extLst>
              <a:ext uri="{FF2B5EF4-FFF2-40B4-BE49-F238E27FC236}">
                <a16:creationId xmlns:a16="http://schemas.microsoft.com/office/drawing/2014/main" id="{687577BF-4853-4BDD-BB63-BB3E68725252}"/>
              </a:ext>
            </a:extLst>
          </p:cNvPr>
          <p:cNvSpPr>
            <a:spLocks noGrp="1"/>
          </p:cNvSpPr>
          <p:nvPr>
            <p:ph type="title"/>
          </p:nvPr>
        </p:nvSpPr>
        <p:spPr>
          <a:xfrm>
            <a:off x="588263" y="457200"/>
            <a:ext cx="11018520" cy="553998"/>
          </a:xfrm>
        </p:spPr>
        <p:txBody>
          <a:bodyPr/>
          <a:lstStyle/>
          <a:p>
            <a:r>
              <a:rPr lang="en-US" dirty="0"/>
              <a:t>Pre Lab 1 - </a:t>
            </a:r>
            <a:r>
              <a:rPr lang="en-US" dirty="0" err="1">
                <a:latin typeface="Consolas" panose="020B0609020204030204" pitchFamily="49" charset="0"/>
              </a:rPr>
              <a:t>swapping_stars</a:t>
            </a:r>
            <a:r>
              <a:rPr lang="en-US" dirty="0">
                <a:latin typeface="Consolas" panose="020B0609020204030204" pitchFamily="49" charset="0"/>
              </a:rPr>
              <a:t>()</a:t>
            </a:r>
          </a:p>
        </p:txBody>
      </p:sp>
      <p:sp>
        <p:nvSpPr>
          <p:cNvPr id="124" name="Google Shape;124;p23"/>
          <p:cNvSpPr txBox="1"/>
          <p:nvPr/>
        </p:nvSpPr>
        <p:spPr>
          <a:xfrm>
            <a:off x="783444" y="1372339"/>
            <a:ext cx="4985343" cy="4473630"/>
          </a:xfrm>
          <a:prstGeom prst="rect">
            <a:avLst/>
          </a:prstGeom>
          <a:noFill/>
          <a:ln>
            <a:noFill/>
          </a:ln>
        </p:spPr>
        <p:txBody>
          <a:bodyPr spcFirstLastPara="1" wrap="square" lIns="121900" tIns="121900" rIns="121900" bIns="121900" anchor="t" anchorCtr="0">
            <a:noAutofit/>
          </a:bodyPr>
          <a:lstStyle/>
          <a:p>
            <a:pPr>
              <a:lnSpc>
                <a:spcPct val="115000"/>
              </a:lnSpc>
            </a:pPr>
            <a:r>
              <a:rPr lang="en-US" sz="2400" dirty="0">
                <a:sym typeface="Arial"/>
              </a:rPr>
              <a:t>Write a function </a:t>
            </a:r>
            <a:r>
              <a:rPr lang="en-US" sz="2400" dirty="0" err="1">
                <a:sym typeface="Arial"/>
              </a:rPr>
              <a:t>swappingstars</a:t>
            </a:r>
            <a:r>
              <a:rPr lang="en-US" sz="2400" dirty="0">
                <a:sym typeface="Arial"/>
              </a:rPr>
              <a:t>() that will print out the following:</a:t>
            </a:r>
          </a:p>
          <a:p>
            <a:pPr>
              <a:lnSpc>
                <a:spcPct val="115000"/>
              </a:lnSpc>
            </a:pPr>
            <a:endParaRPr lang="en"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p>
        </p:txBody>
      </p:sp>
      <p:sp>
        <p:nvSpPr>
          <p:cNvPr id="123" name="Google Shape;123;p23"/>
          <p:cNvSpPr txBox="1">
            <a:spLocks noGrp="1"/>
          </p:cNvSpPr>
          <p:nvPr>
            <p:ph sz="quarter" idx="12"/>
          </p:nvPr>
        </p:nvSpPr>
        <p:spPr>
          <a:xfrm>
            <a:off x="6096000" y="1012031"/>
            <a:ext cx="5966012" cy="4833938"/>
          </a:xfrm>
          <a:prstGeom prst="rect">
            <a:avLst/>
          </a:prstGeom>
          <a:ln>
            <a:noFill/>
          </a:ln>
        </p:spPr>
        <p:txBody>
          <a:bodyPr spcFirstLastPara="1" vert="horz" wrap="square" lIns="121900" tIns="121900" rIns="121900" bIns="121900" rtlCol="0" anchor="t" anchorCtr="0">
            <a:noAutofit/>
          </a:bodyPr>
          <a:lstStyle/>
          <a:p>
            <a:pPr marL="457200" indent="-457200">
              <a:buFont typeface="+mj-lt"/>
              <a:buAutoNum type="arabicPeriod"/>
            </a:pPr>
            <a:endParaRPr sz="1867" dirty="0">
              <a:solidFill>
                <a:schemeClr val="dk1"/>
              </a:solidFill>
              <a:latin typeface="Courier New"/>
              <a:ea typeface="Courier New"/>
              <a:cs typeface="Courier New"/>
              <a:sym typeface="Courier New"/>
            </a:endParaRPr>
          </a:p>
          <a:p>
            <a:pPr marL="285750" indent="-514350">
              <a:spcBef>
                <a:spcPts val="0"/>
              </a:spcBef>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swapping_stars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char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char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267093" indent="0">
              <a:spcBef>
                <a:spcPts val="2133"/>
              </a:spcBef>
              <a:spcAft>
                <a:spcPts val="1333"/>
              </a:spcAft>
              <a:buNone/>
            </a:pPr>
            <a:endParaRPr sz="3200" dirty="0">
              <a:solidFill>
                <a:srgbClr val="000000"/>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Title 1">
            <a:extLst>
              <a:ext uri="{FF2B5EF4-FFF2-40B4-BE49-F238E27FC236}">
                <a16:creationId xmlns:a16="http://schemas.microsoft.com/office/drawing/2014/main" id="{8B6FA31F-25BC-43B6-B81F-254320AE7BB1}"/>
              </a:ext>
            </a:extLst>
          </p:cNvPr>
          <p:cNvSpPr>
            <a:spLocks noGrp="1"/>
          </p:cNvSpPr>
          <p:nvPr>
            <p:ph type="title"/>
          </p:nvPr>
        </p:nvSpPr>
        <p:spPr>
          <a:xfrm>
            <a:off x="588263" y="457200"/>
            <a:ext cx="11018520" cy="553998"/>
          </a:xfrm>
        </p:spPr>
        <p:txBody>
          <a:bodyPr/>
          <a:lstStyle/>
          <a:p>
            <a:r>
              <a:rPr lang="en-US" dirty="0"/>
              <a:t>Pre Lab 2 - </a:t>
            </a:r>
            <a:r>
              <a:rPr lang="en-US" dirty="0" err="1">
                <a:latin typeface="Consolas" panose="020B0609020204030204" pitchFamily="49" charset="0"/>
              </a:rPr>
              <a:t>swapping_stars</a:t>
            </a:r>
            <a:r>
              <a:rPr lang="en-US" dirty="0">
                <a:latin typeface="Consolas" panose="020B0609020204030204" pitchFamily="49" charset="0"/>
              </a:rPr>
              <a:t>()</a:t>
            </a:r>
          </a:p>
        </p:txBody>
      </p:sp>
      <p:sp>
        <p:nvSpPr>
          <p:cNvPr id="131" name="Google Shape;131;p24"/>
          <p:cNvSpPr txBox="1"/>
          <p:nvPr/>
        </p:nvSpPr>
        <p:spPr>
          <a:xfrm>
            <a:off x="941294" y="1435100"/>
            <a:ext cx="5154706" cy="4783138"/>
          </a:xfrm>
          <a:prstGeom prst="rect">
            <a:avLst/>
          </a:prstGeom>
          <a:noFill/>
          <a:ln>
            <a:noFill/>
          </a:ln>
        </p:spPr>
        <p:txBody>
          <a:bodyPr spcFirstLastPara="1" wrap="square" lIns="121900" tIns="121900" rIns="121900" bIns="121900" anchor="t" anchorCtr="0">
            <a:noAutofit/>
          </a:bodyPr>
          <a:lstStyle/>
          <a:p>
            <a:pPr>
              <a:lnSpc>
                <a:spcPct val="115000"/>
              </a:lnSpc>
            </a:pPr>
            <a:r>
              <a:rPr lang="en-US" sz="2400" dirty="0">
                <a:sym typeface="Arial"/>
              </a:rPr>
              <a:t>Write a function, </a:t>
            </a:r>
            <a:r>
              <a:rPr lang="en-US" sz="2400" dirty="0" err="1">
                <a:latin typeface="Consolas" panose="020B0609020204030204" pitchFamily="49" charset="0"/>
                <a:sym typeface="Arial"/>
              </a:rPr>
              <a:t>swapping_stars</a:t>
            </a:r>
            <a:r>
              <a:rPr lang="en-US" sz="2400" dirty="0">
                <a:latin typeface="Consolas" panose="020B0609020204030204" pitchFamily="49" charset="0"/>
                <a:sym typeface="Arial"/>
              </a:rPr>
              <a:t>()</a:t>
            </a:r>
            <a:r>
              <a:rPr lang="en-US" sz="2400" dirty="0">
                <a:sym typeface="Arial"/>
              </a:rPr>
              <a:t>, that will print out the following:</a:t>
            </a:r>
          </a:p>
          <a:p>
            <a:pPr>
              <a:lnSpc>
                <a:spcPct val="115000"/>
              </a:lnSpc>
            </a:pPr>
            <a:endParaRPr lang="en"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solidFill>
                <a:schemeClr val="dk1"/>
              </a:solidFill>
              <a:latin typeface="Courier New"/>
              <a:ea typeface="Courier New"/>
              <a:cs typeface="Courier New"/>
              <a:sym typeface="Courier New"/>
            </a:endParaRPr>
          </a:p>
          <a:p>
            <a:pPr>
              <a:lnSpc>
                <a:spcPct val="115000"/>
              </a:lnSpc>
            </a:pPr>
            <a:r>
              <a:rPr lang="en" sz="2353" dirty="0">
                <a:solidFill>
                  <a:schemeClr val="dk1"/>
                </a:solidFill>
                <a:latin typeface="Courier New"/>
                <a:ea typeface="Courier New"/>
                <a:cs typeface="Courier New"/>
                <a:sym typeface="Courier New"/>
              </a:rPr>
              <a:t>- * - * - *</a:t>
            </a:r>
            <a:endParaRPr sz="2353" dirty="0"/>
          </a:p>
        </p:txBody>
      </p:sp>
      <p:sp>
        <p:nvSpPr>
          <p:cNvPr id="4" name="Rectangle 3">
            <a:extLst>
              <a:ext uri="{FF2B5EF4-FFF2-40B4-BE49-F238E27FC236}">
                <a16:creationId xmlns:a16="http://schemas.microsoft.com/office/drawing/2014/main" id="{30B62547-69C8-4797-99FC-DB61479F21A7}"/>
              </a:ext>
            </a:extLst>
          </p:cNvPr>
          <p:cNvSpPr/>
          <p:nvPr/>
        </p:nvSpPr>
        <p:spPr>
          <a:xfrm>
            <a:off x="6320118" y="1364565"/>
            <a:ext cx="5768787" cy="3477875"/>
          </a:xfrm>
          <a:prstGeom prst="rect">
            <a:avLst/>
          </a:prstGeom>
        </p:spPr>
        <p:txBody>
          <a:bodyPr wrap="square">
            <a:spAutoFit/>
          </a:bodyPr>
          <a:lstStyle/>
          <a:p>
            <a:pPr marL="342900" indent="-342900">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swapping_stars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char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char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Example 1</a:t>
            </a:r>
          </a:p>
        </p:txBody>
      </p:sp>
      <p:sp>
        <p:nvSpPr>
          <p:cNvPr id="4" name="Content Placeholder 3">
            <a:extLst>
              <a:ext uri="{FF2B5EF4-FFF2-40B4-BE49-F238E27FC236}">
                <a16:creationId xmlns:a16="http://schemas.microsoft.com/office/drawing/2014/main" id="{021190C4-1975-4A46-A752-E5D96181D427}"/>
              </a:ext>
            </a:extLst>
          </p:cNvPr>
          <p:cNvSpPr>
            <a:spLocks noGrp="1"/>
          </p:cNvSpPr>
          <p:nvPr>
            <p:ph sz="quarter" idx="12"/>
          </p:nvPr>
        </p:nvSpPr>
        <p:spPr>
          <a:xfrm>
            <a:off x="584200" y="1435100"/>
            <a:ext cx="5211763" cy="1809726"/>
          </a:xfrm>
        </p:spPr>
        <p:txBody>
          <a:bodyPr/>
          <a:lstStyle/>
          <a:p>
            <a:pPr marL="514350" indent="-514350">
              <a:buFont typeface="+mj-lt"/>
              <a:buAutoNum type="arabicPeriod"/>
            </a:pPr>
            <a:r>
              <a:rPr lang="en-US" dirty="0"/>
              <a:t>Read through this code:</a:t>
            </a:r>
          </a:p>
          <a:p>
            <a:pPr marL="514350" indent="-514350">
              <a:buFont typeface="+mj-lt"/>
              <a:buAutoNum type="arabicPeriod"/>
            </a:pPr>
            <a:r>
              <a:rPr lang="en-US" dirty="0"/>
              <a:t>In your notebook, Write down any bugs that you see in this program.</a:t>
            </a:r>
          </a:p>
        </p:txBody>
      </p:sp>
      <p:sp>
        <p:nvSpPr>
          <p:cNvPr id="5" name="Content Placeholder 4">
            <a:extLst>
              <a:ext uri="{FF2B5EF4-FFF2-40B4-BE49-F238E27FC236}">
                <a16:creationId xmlns:a16="http://schemas.microsoft.com/office/drawing/2014/main" id="{EFDAAD42-E180-4B01-9FB7-2D3F65742D3C}"/>
              </a:ext>
            </a:extLst>
          </p:cNvPr>
          <p:cNvSpPr>
            <a:spLocks noGrp="1"/>
          </p:cNvSpPr>
          <p:nvPr>
            <p:ph sz="quarter" idx="13"/>
          </p:nvPr>
        </p:nvSpPr>
        <p:spPr>
          <a:xfrm>
            <a:off x="6252882" y="1435100"/>
            <a:ext cx="5809130" cy="2289858"/>
          </a:xfrm>
        </p:spPr>
        <p:txBody>
          <a:bodyPr/>
          <a:lstStyle/>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my_looping_function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my_looping_function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Dubbing Example 2</a:t>
            </a:r>
          </a:p>
        </p:txBody>
      </p:sp>
      <p:sp>
        <p:nvSpPr>
          <p:cNvPr id="4" name="Content Placeholder 3">
            <a:extLst>
              <a:ext uri="{FF2B5EF4-FFF2-40B4-BE49-F238E27FC236}">
                <a16:creationId xmlns:a16="http://schemas.microsoft.com/office/drawing/2014/main" id="{021190C4-1975-4A46-A752-E5D96181D427}"/>
              </a:ext>
            </a:extLst>
          </p:cNvPr>
          <p:cNvSpPr>
            <a:spLocks noGrp="1"/>
          </p:cNvSpPr>
          <p:nvPr>
            <p:ph sz="quarter" idx="12"/>
          </p:nvPr>
        </p:nvSpPr>
        <p:spPr>
          <a:xfrm>
            <a:off x="584200" y="1435100"/>
            <a:ext cx="5211763" cy="3791807"/>
          </a:xfrm>
        </p:spPr>
        <p:txBody>
          <a:bodyPr/>
          <a:lstStyle/>
          <a:p>
            <a:pPr marL="514350" indent="-514350">
              <a:buFont typeface="+mj-lt"/>
              <a:buAutoNum type="arabicPeriod"/>
            </a:pPr>
            <a:r>
              <a:rPr lang="en-US" dirty="0"/>
              <a:t>Read through this code:</a:t>
            </a:r>
          </a:p>
          <a:p>
            <a:pPr marL="514350" indent="-514350">
              <a:buFont typeface="+mj-lt"/>
              <a:buAutoNum type="arabicPeriod"/>
            </a:pPr>
            <a:r>
              <a:rPr lang="en-US" dirty="0"/>
              <a:t>In your notebook, Write down any bugs that you see in this program.</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Go to the computer, type and fix the two above programs.</a:t>
            </a:r>
          </a:p>
        </p:txBody>
      </p:sp>
      <p:sp>
        <p:nvSpPr>
          <p:cNvPr id="5" name="Content Placeholder 4">
            <a:extLst>
              <a:ext uri="{FF2B5EF4-FFF2-40B4-BE49-F238E27FC236}">
                <a16:creationId xmlns:a16="http://schemas.microsoft.com/office/drawing/2014/main" id="{EFDAAD42-E180-4B01-9FB7-2D3F65742D3C}"/>
              </a:ext>
            </a:extLst>
          </p:cNvPr>
          <p:cNvSpPr>
            <a:spLocks noGrp="1"/>
          </p:cNvSpPr>
          <p:nvPr>
            <p:ph sz="quarter" idx="13"/>
          </p:nvPr>
        </p:nvSpPr>
        <p:spPr>
          <a:xfrm>
            <a:off x="5795963" y="1435100"/>
            <a:ext cx="6266049" cy="3447098"/>
          </a:xfrm>
        </p:spPr>
        <p:txBody>
          <a:bodyPr/>
          <a:lstStyle/>
          <a:p>
            <a:pPr indent="-4572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my_nested_looping_function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value =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value += j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my_nested_looping_function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endParaRPr lang="en-US" sz="2000" dirty="0"/>
          </a:p>
        </p:txBody>
      </p:sp>
    </p:spTree>
    <p:extLst>
      <p:ext uri="{BB962C8B-B14F-4D97-AF65-F5344CB8AC3E}">
        <p14:creationId xmlns:p14="http://schemas.microsoft.com/office/powerpoint/2010/main" val="1677189369"/>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7D9D20-BF6C-45AF-8FB1-1430F1BBE4A3}"/>
</file>

<file path=customXml/itemProps2.xml><?xml version="1.0" encoding="utf-8"?>
<ds:datastoreItem xmlns:ds="http://schemas.openxmlformats.org/officeDocument/2006/customXml" ds:itemID="{2F1DA5DD-DB65-4495-8B7C-FF7F0B695FE2}"/>
</file>

<file path=customXml/itemProps3.xml><?xml version="1.0" encoding="utf-8"?>
<ds:datastoreItem xmlns:ds="http://schemas.openxmlformats.org/officeDocument/2006/customXml" ds:itemID="{D657828B-D335-4950-8EE0-B5E4435B6C2B}"/>
</file>

<file path=docProps/app.xml><?xml version="1.0" encoding="utf-8"?>
<Properties xmlns="http://schemas.openxmlformats.org/officeDocument/2006/extended-properties" xmlns:vt="http://schemas.openxmlformats.org/officeDocument/2006/docPropsVTypes">
  <Template>Microsoft Philanthropies TEALS</Template>
  <TotalTime>0</TotalTime>
  <Words>799</Words>
  <Application>Microsoft Office PowerPoint</Application>
  <PresentationFormat>Widescreen</PresentationFormat>
  <Paragraphs>105</Paragraphs>
  <Slides>10</Slides>
  <Notes>6</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Courier</vt:lpstr>
      <vt:lpstr>Courier New</vt:lpstr>
      <vt:lpstr>Segoe UI</vt:lpstr>
      <vt:lpstr>Segoe UI Semibold</vt:lpstr>
      <vt:lpstr>Wingdings</vt:lpstr>
      <vt:lpstr>Microsoft Philanthropies TEALS</vt:lpstr>
      <vt:lpstr>Black Template</vt:lpstr>
      <vt:lpstr>Lesson 4.05: Debugging and Quiz</vt:lpstr>
      <vt:lpstr>Debugging and Quiz</vt:lpstr>
      <vt:lpstr>Today’s Plan</vt:lpstr>
      <vt:lpstr>Hidden Slide - Quiz</vt:lpstr>
      <vt:lpstr>Debugging</vt:lpstr>
      <vt:lpstr>Pre Lab 1 - swapping_stars()</vt:lpstr>
      <vt:lpstr>Pre Lab 2 - swapping_stars()</vt:lpstr>
      <vt:lpstr>Debugging Example 1</vt:lpstr>
      <vt:lpstr>Dubbing Example 2</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2019-11-14T19:18:28Z</dcterms:created>
  <dcterms:modified xsi:type="dcterms:W3CDTF">2019-11-14T19:20:28Z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