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80" r:id="rId7"/>
    <p:sldId id="1707" r:id="rId8"/>
    <p:sldId id="1708" r:id="rId9"/>
    <p:sldId id="1702" r:id="rId10"/>
    <p:sldId id="1706" r:id="rId11"/>
    <p:sldId id="1705" r:id="rId12"/>
    <p:sldId id="258" r:id="rId13"/>
    <p:sldId id="1703" r:id="rId14"/>
    <p:sldId id="1704" r:id="rId15"/>
    <p:sldId id="1709"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30E5D0"/>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1E19F-BA25-44AF-B889-7E8E3C178569}" v="101" dt="2019-11-15T17:15:00.2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56404" autoAdjust="0"/>
  </p:normalViewPr>
  <p:slideViewPr>
    <p:cSldViewPr snapToGrid="0">
      <p:cViewPr varScale="1">
        <p:scale>
          <a:sx n="60" d="100"/>
          <a:sy n="60" d="100"/>
        </p:scale>
        <p:origin x="243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164379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 Now</a:t>
            </a:r>
            <a:r>
              <a:rPr lang="en-US" dirty="0"/>
              <a:t> </a:t>
            </a:r>
          </a:p>
          <a:p>
            <a:r>
              <a:rPr lang="en-US" dirty="0"/>
              <a:t>Hand out the project spec and have students start reading through it.</a:t>
            </a:r>
          </a:p>
          <a:p>
            <a:r>
              <a:rPr lang="en-US" b="1" dirty="0"/>
              <a:t>Project Overview</a:t>
            </a:r>
            <a:endParaRPr lang="en-US" dirty="0"/>
          </a:p>
          <a:p>
            <a:r>
              <a:rPr lang="en-US" dirty="0"/>
              <a:t>Demo the Tic-Tac-Toe game. – Demo Solutions from the TEALS Dashboard</a:t>
            </a:r>
          </a:p>
          <a:p>
            <a:r>
              <a:rPr lang="en-US" dirty="0"/>
              <a:t>Go over all of the game rules and program requirements.</a:t>
            </a:r>
          </a:p>
          <a:p>
            <a:r>
              <a:rPr lang="en-US" b="1" dirty="0"/>
              <a:t>Planning/Design</a:t>
            </a:r>
            <a:endParaRPr lang="en-US" dirty="0"/>
          </a:p>
          <a:p>
            <a:r>
              <a:rPr lang="en-US" dirty="0"/>
              <a:t>Have students write down the 4 Steps to Solve Any CS Problem from memory.</a:t>
            </a:r>
          </a:p>
          <a:p>
            <a:r>
              <a:rPr lang="en-US" dirty="0"/>
              <a:t>Have students draw out game play and consider the overall design. </a:t>
            </a:r>
          </a:p>
          <a:p>
            <a:r>
              <a:rPr lang="en-US" dirty="0"/>
              <a:t>How will they represent the board? </a:t>
            </a:r>
          </a:p>
          <a:p>
            <a:r>
              <a:rPr lang="en-US" dirty="0"/>
              <a:t>How will they have users input their spots? </a:t>
            </a:r>
          </a:p>
          <a:p>
            <a:r>
              <a:rPr lang="en-US" dirty="0"/>
              <a:t>Create functions for each user interaction. </a:t>
            </a:r>
          </a:p>
          <a:p>
            <a:r>
              <a:rPr lang="en-US" dirty="0"/>
              <a:t>Figure out which variables are needed.</a:t>
            </a:r>
          </a:p>
          <a:p>
            <a:r>
              <a:rPr lang="en-US" dirty="0"/>
              <a:t>Have students plan out their next 7 days (suggested plan below):</a:t>
            </a:r>
          </a:p>
          <a:p>
            <a:r>
              <a:rPr lang="en-US" dirty="0"/>
              <a:t>Set up the game board, basic game loop asking players for input, and dummy functions for each player's turn.</a:t>
            </a:r>
          </a:p>
          <a:p>
            <a:r>
              <a:rPr lang="en-US" dirty="0"/>
              <a:t>Create variables necessary to run the game, start implementing basic functions.</a:t>
            </a:r>
          </a:p>
          <a:p>
            <a:r>
              <a:rPr lang="en-US" dirty="0"/>
              <a:t>Focus on game play: 2 players should be able to play a game against each other.</a:t>
            </a:r>
          </a:p>
          <a:p>
            <a:r>
              <a:rPr lang="en-US" dirty="0"/>
              <a:t>Create functions for checking if the game is over. Create a horizontal checker, vertical checker.</a:t>
            </a:r>
          </a:p>
          <a:p>
            <a:r>
              <a:rPr lang="en-US" dirty="0"/>
              <a:t>Create the diagonal checkers. </a:t>
            </a:r>
          </a:p>
          <a:p>
            <a:r>
              <a:rPr lang="en-US" dirty="0"/>
              <a:t>Connect the functions together and test functionality.</a:t>
            </a:r>
          </a:p>
          <a:p>
            <a:r>
              <a:rPr lang="en-US" dirty="0"/>
              <a:t>Use multiple tests that game over check is correct, finalize project.</a:t>
            </a:r>
          </a:p>
          <a:p>
            <a:r>
              <a:rPr lang="en-US" b="1" dirty="0"/>
              <a:t>Debrief</a:t>
            </a:r>
            <a:endParaRPr lang="en-US" dirty="0"/>
          </a:p>
          <a:p>
            <a:r>
              <a:rPr lang="en-US" dirty="0"/>
              <a:t>Take time to go over questions and confusion relating to project requirements. </a:t>
            </a:r>
          </a:p>
          <a:p>
            <a:r>
              <a:rPr lang="en-US" dirty="0"/>
              <a:t>Make sure to look over individual student project plans and check that they have outlined the project in a way that makes sense. </a:t>
            </a:r>
          </a:p>
          <a:p>
            <a:r>
              <a:rPr lang="en-US" b="1" dirty="0"/>
              <a:t>Day Plan</a:t>
            </a:r>
            <a:endParaRPr lang="en-US" dirty="0"/>
          </a:p>
          <a:p>
            <a:r>
              <a:rPr lang="en-US" dirty="0"/>
              <a:t>At the start of Days 2-9, have each student refer to their original project plan, write down what they hope to accomplish that day, and assess their schedule to see if they are on track.</a:t>
            </a:r>
          </a:p>
          <a:p>
            <a:r>
              <a:rPr lang="en-US" b="1" dirty="0"/>
              <a:t>Review</a:t>
            </a:r>
            <a:endParaRPr lang="en-US" dirty="0"/>
          </a:p>
          <a:p>
            <a:r>
              <a:rPr lang="en-US" dirty="0"/>
              <a:t>Go over any parts of the program that the majority of the class is struggling with. Provide scaffolding and tips to students that are not on track for completion.</a:t>
            </a:r>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Rubric</a:t>
            </a:r>
            <a:r>
              <a:rPr lang="en-US" baseline="0" dirty="0"/>
              <a:t> for tic-tac-toe</a:t>
            </a:r>
            <a:endParaRPr lang="en-US" dirty="0"/>
          </a:p>
        </p:txBody>
      </p:sp>
      <p:sp>
        <p:nvSpPr>
          <p:cNvPr id="4" name="Slide Number Placeholder 3"/>
          <p:cNvSpPr>
            <a:spLocks noGrp="1"/>
          </p:cNvSpPr>
          <p:nvPr>
            <p:ph type="sldNum" sz="quarter" idx="10"/>
          </p:nvPr>
        </p:nvSpPr>
        <p:spPr/>
        <p:txBody>
          <a:bodyPr/>
          <a:lstStyle/>
          <a:p>
            <a:fld id="{9909BDC9-2CF9-EA4D-AA05-4B42DFD81DEB}" type="slidenum">
              <a:rPr lang="en-US" smtClean="0"/>
              <a:t>9</a:t>
            </a:fld>
            <a:endParaRPr lang="en-US"/>
          </a:p>
        </p:txBody>
      </p:sp>
    </p:spTree>
    <p:extLst>
      <p:ext uri="{BB962C8B-B14F-4D97-AF65-F5344CB8AC3E}">
        <p14:creationId xmlns:p14="http://schemas.microsoft.com/office/powerpoint/2010/main" val="678085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9BDC9-2CF9-EA4D-AA05-4B42DFD81DEB}" type="slidenum">
              <a:rPr lang="en-US" smtClean="0"/>
              <a:t>10</a:t>
            </a:fld>
            <a:endParaRPr lang="en-US"/>
          </a:p>
        </p:txBody>
      </p:sp>
    </p:spTree>
    <p:extLst>
      <p:ext uri="{BB962C8B-B14F-4D97-AF65-F5344CB8AC3E}">
        <p14:creationId xmlns:p14="http://schemas.microsoft.com/office/powerpoint/2010/main" val="1564882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to look over individual student project plans and check that they have outlined the project in a way that makes sense.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179261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11/15/2019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149" y="1"/>
            <a:ext cx="10364451" cy="1076446"/>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821177" y="1076447"/>
            <a:ext cx="10363826" cy="53706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8A8AA-1B3B-0F41-837B-07A89C155CE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73FC6-11CD-6A48-9328-3AC5A6421632}" type="slidenum">
              <a:rPr lang="en-US" smtClean="0"/>
              <a:t>‹#›</a:t>
            </a:fld>
            <a:endParaRPr lang="en-US"/>
          </a:p>
        </p:txBody>
      </p:sp>
    </p:spTree>
    <p:extLst>
      <p:ext uri="{BB962C8B-B14F-4D97-AF65-F5344CB8AC3E}">
        <p14:creationId xmlns:p14="http://schemas.microsoft.com/office/powerpoint/2010/main" val="8176968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3" r:id="rId50"/>
    <p:sldLayoutId id="2147483660" r:id="rId51"/>
    <p:sldLayoutId id="2147483763" r:id="rId52"/>
    <p:sldLayoutId id="2147483764"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www.merriam-webster.com/dictionary/tic-tac-toe"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4.06: Tic Tac Toe Project</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sz="quarter" idx="10"/>
          </p:nvPr>
        </p:nvSpPr>
        <p:spPr>
          <a:xfrm>
            <a:off x="584200" y="1435100"/>
            <a:ext cx="11018838" cy="4481227"/>
          </a:xfrm>
        </p:spPr>
        <p:txBody>
          <a:bodyPr/>
          <a:lstStyle/>
          <a:p>
            <a:r>
              <a:rPr lang="en-US" dirty="0"/>
              <a:t>Use game loop to control game</a:t>
            </a:r>
          </a:p>
          <a:p>
            <a:r>
              <a:rPr lang="en-US" dirty="0"/>
              <a:t>Function to initialize global variables including usernames and board state</a:t>
            </a:r>
          </a:p>
          <a:p>
            <a:r>
              <a:rPr lang="en-US" dirty="0"/>
              <a:t>Function to solicit user box to mark x or o</a:t>
            </a:r>
          </a:p>
          <a:p>
            <a:r>
              <a:rPr lang="en-US" dirty="0"/>
              <a:t>Validate user entry</a:t>
            </a:r>
          </a:p>
          <a:p>
            <a:r>
              <a:rPr lang="en-US" dirty="0"/>
              <a:t>Display updated board</a:t>
            </a:r>
          </a:p>
          <a:p>
            <a:r>
              <a:rPr lang="en-US" dirty="0"/>
              <a:t>Check for horizontal/vertical and diagonal winner</a:t>
            </a:r>
          </a:p>
          <a:p>
            <a:r>
              <a:rPr lang="en-US" dirty="0"/>
              <a:t>Check for tie game</a:t>
            </a:r>
          </a:p>
          <a:p>
            <a:r>
              <a:rPr lang="en-US" dirty="0"/>
              <a:t>Announce winner or tie game</a:t>
            </a:r>
          </a:p>
        </p:txBody>
      </p:sp>
    </p:spTree>
    <p:extLst>
      <p:ext uri="{BB962C8B-B14F-4D97-AF65-F5344CB8AC3E}">
        <p14:creationId xmlns:p14="http://schemas.microsoft.com/office/powerpoint/2010/main" val="672785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B281-AED3-4B06-82A3-5FA6BB287D42}"/>
              </a:ext>
            </a:extLst>
          </p:cNvPr>
          <p:cNvSpPr>
            <a:spLocks noGrp="1"/>
          </p:cNvSpPr>
          <p:nvPr>
            <p:ph type="title"/>
          </p:nvPr>
        </p:nvSpPr>
        <p:spPr>
          <a:xfrm>
            <a:off x="588263" y="457200"/>
            <a:ext cx="11018520" cy="553998"/>
          </a:xfrm>
        </p:spPr>
        <p:txBody>
          <a:bodyPr/>
          <a:lstStyle/>
          <a:p>
            <a:r>
              <a:rPr lang="en-US" dirty="0"/>
              <a:t>Daily Debrief</a:t>
            </a:r>
          </a:p>
        </p:txBody>
      </p:sp>
      <p:sp>
        <p:nvSpPr>
          <p:cNvPr id="3" name="Content Placeholder 2">
            <a:extLst>
              <a:ext uri="{FF2B5EF4-FFF2-40B4-BE49-F238E27FC236}">
                <a16:creationId xmlns:a16="http://schemas.microsoft.com/office/drawing/2014/main" id="{D3234DFC-7F13-4B04-850E-8B1269C1F8E0}"/>
              </a:ext>
            </a:extLst>
          </p:cNvPr>
          <p:cNvSpPr>
            <a:spLocks noGrp="1"/>
          </p:cNvSpPr>
          <p:nvPr>
            <p:ph sz="quarter" idx="10"/>
          </p:nvPr>
        </p:nvSpPr>
        <p:spPr>
          <a:xfrm>
            <a:off x="584200" y="1435100"/>
            <a:ext cx="11018838" cy="861774"/>
          </a:xfrm>
        </p:spPr>
        <p:txBody>
          <a:bodyPr/>
          <a:lstStyle/>
          <a:p>
            <a:r>
              <a:rPr lang="en-US" dirty="0"/>
              <a:t>Take time to go over questions and confusion relating to project requirements. </a:t>
            </a:r>
          </a:p>
        </p:txBody>
      </p:sp>
    </p:spTree>
    <p:extLst>
      <p:ext uri="{BB962C8B-B14F-4D97-AF65-F5344CB8AC3E}">
        <p14:creationId xmlns:p14="http://schemas.microsoft.com/office/powerpoint/2010/main" val="3538819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3662541"/>
          </a:xfrm>
        </p:spPr>
        <p:txBody>
          <a:bodyPr/>
          <a:lstStyle/>
          <a:p>
            <a:pPr>
              <a:spcAft>
                <a:spcPts val="600"/>
              </a:spcAft>
            </a:pPr>
            <a:r>
              <a:rPr lang="en-US" sz="1800" b="1" dirty="0"/>
              <a:t>Day 1 </a:t>
            </a:r>
          </a:p>
          <a:p>
            <a:pPr>
              <a:spcAft>
                <a:spcPts val="600"/>
              </a:spcAft>
            </a:pPr>
            <a:r>
              <a:rPr lang="en-US" sz="1800" dirty="0"/>
              <a:t>Project Overview</a:t>
            </a:r>
          </a:p>
          <a:p>
            <a:pPr>
              <a:spcAft>
                <a:spcPts val="600"/>
              </a:spcAft>
            </a:pPr>
            <a:r>
              <a:rPr lang="en-US" sz="1800" dirty="0"/>
              <a:t>Planning/Design</a:t>
            </a:r>
          </a:p>
          <a:p>
            <a:pPr>
              <a:spcAft>
                <a:spcPts val="600"/>
              </a:spcAft>
            </a:pPr>
            <a:r>
              <a:rPr lang="en-US" sz="1800" dirty="0"/>
              <a:t>Debrief</a:t>
            </a:r>
          </a:p>
          <a:p>
            <a:pPr>
              <a:spcAft>
                <a:spcPts val="600"/>
              </a:spcAft>
            </a:pPr>
            <a:r>
              <a:rPr lang="en-US" sz="1800" b="1" dirty="0"/>
              <a:t>Days 1 - 9</a:t>
            </a:r>
          </a:p>
          <a:p>
            <a:pPr>
              <a:spcAft>
                <a:spcPts val="600"/>
              </a:spcAft>
            </a:pPr>
            <a:r>
              <a:rPr lang="en-US" sz="1800" dirty="0"/>
              <a:t>Day Plan</a:t>
            </a:r>
          </a:p>
          <a:p>
            <a:pPr>
              <a:spcAft>
                <a:spcPts val="600"/>
              </a:spcAft>
            </a:pPr>
            <a:r>
              <a:rPr lang="en-US" sz="1800" dirty="0"/>
              <a:t>Review</a:t>
            </a:r>
          </a:p>
          <a:p>
            <a:pPr>
              <a:spcAft>
                <a:spcPts val="600"/>
              </a:spcAft>
            </a:pPr>
            <a:r>
              <a:rPr lang="en-US" sz="1800" dirty="0"/>
              <a:t>Project Work</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832-A1DE-40B1-8227-C488BD6327F5}"/>
              </a:ext>
            </a:extLst>
          </p:cNvPr>
          <p:cNvSpPr>
            <a:spLocks noGrp="1"/>
          </p:cNvSpPr>
          <p:nvPr>
            <p:ph type="title"/>
          </p:nvPr>
        </p:nvSpPr>
        <p:spPr/>
        <p:txBody>
          <a:bodyPr/>
          <a:lstStyle/>
          <a:p>
            <a:r>
              <a:rPr lang="en-US" dirty="0"/>
              <a:t>Design Planning – Days 1 and 2</a:t>
            </a:r>
          </a:p>
        </p:txBody>
      </p:sp>
      <p:sp>
        <p:nvSpPr>
          <p:cNvPr id="4" name="Rectangle 1">
            <a:extLst>
              <a:ext uri="{FF2B5EF4-FFF2-40B4-BE49-F238E27FC236}">
                <a16:creationId xmlns:a16="http://schemas.microsoft.com/office/drawing/2014/main" id="{7C5FE727-55F2-480E-BCB7-7C11287AA267}"/>
              </a:ext>
            </a:extLst>
          </p:cNvPr>
          <p:cNvSpPr>
            <a:spLocks noGrp="1" noChangeArrowheads="1"/>
          </p:cNvSpPr>
          <p:nvPr>
            <p:ph sz="quarter" idx="10"/>
          </p:nvPr>
        </p:nvSpPr>
        <p:spPr bwMode="auto">
          <a:xfrm>
            <a:off x="588263" y="1338902"/>
            <a:ext cx="1101852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dirty="0"/>
              <a:t>Draw out Game Play and consider the following.</a:t>
            </a:r>
          </a:p>
          <a:p>
            <a:pPr marL="514350" indent="-514350" defTabSz="914400" eaLnBrk="0" fontAlgn="base" hangingPunct="0">
              <a:spcBef>
                <a:spcPct val="0"/>
              </a:spcBef>
              <a:spcAft>
                <a:spcPct val="0"/>
              </a:spcAft>
              <a:buSzTx/>
              <a:buFont typeface="+mj-lt"/>
              <a:buAutoNum type="arabicPeriod"/>
            </a:pPr>
            <a:r>
              <a:rPr lang="en-US" altLang="en-US" dirty="0"/>
              <a:t>How will they represent the board? </a:t>
            </a:r>
          </a:p>
          <a:p>
            <a:pPr marL="514350" indent="-514350" defTabSz="914400" eaLnBrk="0" fontAlgn="base" hangingPunct="0">
              <a:spcBef>
                <a:spcPct val="0"/>
              </a:spcBef>
              <a:spcAft>
                <a:spcPct val="0"/>
              </a:spcAft>
              <a:buSzTx/>
              <a:buFont typeface="+mj-lt"/>
              <a:buAutoNum type="arabicPeriod"/>
            </a:pPr>
            <a:r>
              <a:rPr lang="en-US" altLang="en-US" dirty="0"/>
              <a:t>How will they have users input their spots? </a:t>
            </a:r>
          </a:p>
          <a:p>
            <a:pPr marL="514350" indent="-514350" defTabSz="914400" eaLnBrk="0" fontAlgn="base" hangingPunct="0">
              <a:spcBef>
                <a:spcPct val="0"/>
              </a:spcBef>
              <a:spcAft>
                <a:spcPct val="0"/>
              </a:spcAft>
              <a:buSzTx/>
              <a:buFont typeface="+mj-lt"/>
              <a:buAutoNum type="arabicPeriod"/>
            </a:pPr>
            <a:r>
              <a:rPr lang="en-US" altLang="en-US" dirty="0"/>
              <a:t>Create functions for each user interaction. </a:t>
            </a:r>
          </a:p>
          <a:p>
            <a:pPr marL="514350" indent="-514350" defTabSz="914400" eaLnBrk="0" fontAlgn="base" hangingPunct="0">
              <a:spcBef>
                <a:spcPct val="0"/>
              </a:spcBef>
              <a:spcAft>
                <a:spcPct val="0"/>
              </a:spcAft>
              <a:buSzTx/>
              <a:buFont typeface="+mj-lt"/>
              <a:buAutoNum type="arabicPeriod"/>
            </a:pPr>
            <a:r>
              <a:rPr lang="en-US" altLang="en-US" dirty="0"/>
              <a:t>Figure out which variables are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24725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E332-2DBA-4E1B-9CD8-9BC41C1F3F85}"/>
              </a:ext>
            </a:extLst>
          </p:cNvPr>
          <p:cNvSpPr>
            <a:spLocks noGrp="1"/>
          </p:cNvSpPr>
          <p:nvPr>
            <p:ph type="title"/>
          </p:nvPr>
        </p:nvSpPr>
        <p:spPr/>
        <p:txBody>
          <a:bodyPr/>
          <a:lstStyle/>
          <a:p>
            <a:r>
              <a:rPr lang="en-US" dirty="0"/>
              <a:t>Design Planning - </a:t>
            </a:r>
            <a:r>
              <a:rPr lang="en-US" altLang="en-US" b="1" dirty="0">
                <a:latin typeface="Arial" panose="020B0604020202020204" pitchFamily="34" charset="0"/>
              </a:rPr>
              <a:t>Day 3 through 9 </a:t>
            </a:r>
            <a:endParaRPr lang="en-US" dirty="0"/>
          </a:p>
        </p:txBody>
      </p:sp>
      <p:sp>
        <p:nvSpPr>
          <p:cNvPr id="3" name="Content Placeholder 2">
            <a:extLst>
              <a:ext uri="{FF2B5EF4-FFF2-40B4-BE49-F238E27FC236}">
                <a16:creationId xmlns:a16="http://schemas.microsoft.com/office/drawing/2014/main" id="{A9F42C69-B1D8-49AD-9A1B-65B4AE906889}"/>
              </a:ext>
            </a:extLst>
          </p:cNvPr>
          <p:cNvSpPr>
            <a:spLocks noGrp="1"/>
          </p:cNvSpPr>
          <p:nvPr>
            <p:ph sz="quarter" idx="10"/>
          </p:nvPr>
        </p:nvSpPr>
        <p:spPr>
          <a:xfrm>
            <a:off x="586581" y="1230154"/>
            <a:ext cx="11018838" cy="4431983"/>
          </a:xfrm>
        </p:spPr>
        <p:txBody>
          <a:bodyPr/>
          <a:lstStyle/>
          <a:p>
            <a:pPr marL="514350" lvl="0" indent="-514350" defTabSz="914400" eaLnBrk="0" fontAlgn="base" hangingPunct="0">
              <a:spcBef>
                <a:spcPct val="0"/>
              </a:spcBef>
              <a:spcAft>
                <a:spcPct val="0"/>
              </a:spcAft>
              <a:buSzTx/>
              <a:buFont typeface="+mj-lt"/>
              <a:buAutoNum type="arabicPeriod"/>
            </a:pPr>
            <a:r>
              <a:rPr lang="en-US" altLang="en-US" dirty="0">
                <a:latin typeface="Arial" panose="020B0604020202020204" pitchFamily="34" charset="0"/>
              </a:rPr>
              <a:t>Set up the game board, </a:t>
            </a:r>
          </a:p>
          <a:p>
            <a:pPr marL="742950" lvl="1" indent="-514350" defTabSz="914400" eaLnBrk="0" fontAlgn="base" hangingPunct="0">
              <a:spcBef>
                <a:spcPct val="0"/>
              </a:spcBef>
              <a:spcAft>
                <a:spcPct val="0"/>
              </a:spcAft>
              <a:buSzTx/>
              <a:buFont typeface="+mj-lt"/>
              <a:buAutoNum type="alphaLcParenR"/>
            </a:pPr>
            <a:r>
              <a:rPr lang="en-US" altLang="en-US" dirty="0">
                <a:latin typeface="Arial" panose="020B0604020202020204" pitchFamily="34" charset="0"/>
              </a:rPr>
              <a:t>basic game loop asking players for input</a:t>
            </a:r>
          </a:p>
          <a:p>
            <a:pPr marL="742950" lvl="1" indent="-514350" defTabSz="914400" eaLnBrk="0" fontAlgn="base" hangingPunct="0">
              <a:spcBef>
                <a:spcPct val="0"/>
              </a:spcBef>
              <a:spcAft>
                <a:spcPct val="0"/>
              </a:spcAft>
              <a:buSzTx/>
              <a:buFont typeface="+mj-lt"/>
              <a:buAutoNum type="alphaLcParenR"/>
            </a:pPr>
            <a:r>
              <a:rPr lang="en-US" altLang="en-US" dirty="0">
                <a:latin typeface="Arial" panose="020B0604020202020204" pitchFamily="34" charset="0"/>
              </a:rPr>
              <a:t>Create generic functions for each player's turn.</a:t>
            </a:r>
          </a:p>
          <a:p>
            <a:pPr marL="514350" lvl="0" indent="-514350" defTabSz="914400" eaLnBrk="0" fontAlgn="base" hangingPunct="0">
              <a:spcBef>
                <a:spcPct val="0"/>
              </a:spcBef>
              <a:spcAft>
                <a:spcPct val="0"/>
              </a:spcAft>
              <a:buSzTx/>
              <a:buFont typeface="+mj-lt"/>
              <a:buAutoNum type="arabicPeriod"/>
            </a:pPr>
            <a:r>
              <a:rPr lang="en-US" altLang="en-US" dirty="0">
                <a:latin typeface="Arial" panose="020B0604020202020204" pitchFamily="34" charset="0"/>
              </a:rPr>
              <a:t>Create variables necessary to run the game, </a:t>
            </a:r>
          </a:p>
          <a:p>
            <a:pPr marL="742950" lvl="1" indent="-514350" defTabSz="914400" eaLnBrk="0" fontAlgn="base" hangingPunct="0">
              <a:spcBef>
                <a:spcPct val="0"/>
              </a:spcBef>
              <a:spcAft>
                <a:spcPct val="0"/>
              </a:spcAft>
              <a:buSzTx/>
              <a:buFont typeface="+mj-lt"/>
              <a:buAutoNum type="alphaLcParenR"/>
            </a:pPr>
            <a:r>
              <a:rPr lang="en-US" altLang="en-US" dirty="0">
                <a:latin typeface="Arial" panose="020B0604020202020204" pitchFamily="34" charset="0"/>
              </a:rPr>
              <a:t>start implementing basic functions.</a:t>
            </a:r>
          </a:p>
          <a:p>
            <a:pPr marL="742950" lvl="1" indent="-514350" defTabSz="914400" eaLnBrk="0" fontAlgn="base" hangingPunct="0">
              <a:spcBef>
                <a:spcPct val="0"/>
              </a:spcBef>
              <a:spcAft>
                <a:spcPct val="0"/>
              </a:spcAft>
              <a:buSzTx/>
              <a:buFont typeface="+mj-lt"/>
              <a:buAutoNum type="alphaLcParenR"/>
            </a:pPr>
            <a:r>
              <a:rPr lang="en-US" altLang="en-US" dirty="0">
                <a:latin typeface="Arial" panose="020B0604020202020204" pitchFamily="34" charset="0"/>
              </a:rPr>
              <a:t>Focus on game play</a:t>
            </a:r>
          </a:p>
          <a:p>
            <a:pPr marL="514350" lvl="0" indent="-514350" defTabSz="914400" eaLnBrk="0" fontAlgn="base" hangingPunct="0">
              <a:spcBef>
                <a:spcPct val="0"/>
              </a:spcBef>
              <a:spcAft>
                <a:spcPct val="0"/>
              </a:spcAft>
              <a:buSzTx/>
              <a:buFont typeface="+mj-lt"/>
              <a:buAutoNum type="arabicPeriod"/>
            </a:pPr>
            <a:r>
              <a:rPr lang="en-US" altLang="en-US" dirty="0">
                <a:latin typeface="Arial" panose="020B0604020202020204" pitchFamily="34" charset="0"/>
              </a:rPr>
              <a:t>2 players should be able to play a game against each other.</a:t>
            </a:r>
          </a:p>
          <a:p>
            <a:pPr marL="514350" lvl="0" indent="-514350" defTabSz="914400" eaLnBrk="0" fontAlgn="base" hangingPunct="0">
              <a:spcBef>
                <a:spcPct val="0"/>
              </a:spcBef>
              <a:spcAft>
                <a:spcPct val="0"/>
              </a:spcAft>
              <a:buSzTx/>
              <a:buFont typeface="+mj-lt"/>
              <a:buAutoNum type="arabicPeriod"/>
            </a:pPr>
            <a:r>
              <a:rPr lang="en-US" altLang="en-US" dirty="0">
                <a:latin typeface="Arial" panose="020B0604020202020204" pitchFamily="34" charset="0"/>
              </a:rPr>
              <a:t>Create functions for checking if the game is over. </a:t>
            </a:r>
          </a:p>
          <a:p>
            <a:pPr marL="742950" lvl="1" indent="-514350" defTabSz="914400" eaLnBrk="0" fontAlgn="base" hangingPunct="0">
              <a:spcBef>
                <a:spcPct val="0"/>
              </a:spcBef>
              <a:spcAft>
                <a:spcPct val="0"/>
              </a:spcAft>
              <a:buSzTx/>
              <a:buFont typeface="+mj-lt"/>
              <a:buAutoNum type="alphaLcParenR"/>
            </a:pPr>
            <a:r>
              <a:rPr lang="en-US" altLang="en-US" dirty="0">
                <a:latin typeface="Arial" panose="020B0604020202020204" pitchFamily="34" charset="0"/>
              </a:rPr>
              <a:t>Create a horizontal checker, vertical checker.</a:t>
            </a:r>
          </a:p>
          <a:p>
            <a:pPr marL="742950" lvl="1" indent="-514350" defTabSz="914400" eaLnBrk="0" fontAlgn="base" hangingPunct="0">
              <a:spcBef>
                <a:spcPct val="0"/>
              </a:spcBef>
              <a:spcAft>
                <a:spcPct val="0"/>
              </a:spcAft>
              <a:buSzTx/>
              <a:buFont typeface="+mj-lt"/>
              <a:buAutoNum type="alphaLcParenR"/>
            </a:pPr>
            <a:r>
              <a:rPr lang="en-US" altLang="en-US" dirty="0">
                <a:latin typeface="Arial" panose="020B0604020202020204" pitchFamily="34" charset="0"/>
              </a:rPr>
              <a:t>Create the diagonal checkers. </a:t>
            </a:r>
          </a:p>
          <a:p>
            <a:pPr marL="514350" lvl="0" indent="-514350" defTabSz="914400" eaLnBrk="0" fontAlgn="base" hangingPunct="0">
              <a:spcBef>
                <a:spcPct val="0"/>
              </a:spcBef>
              <a:spcAft>
                <a:spcPct val="0"/>
              </a:spcAft>
              <a:buSzTx/>
              <a:buFont typeface="+mj-lt"/>
              <a:buAutoNum type="arabicPeriod"/>
            </a:pPr>
            <a:r>
              <a:rPr lang="en-US" altLang="en-US" dirty="0">
                <a:latin typeface="Arial" panose="020B0604020202020204" pitchFamily="34" charset="0"/>
              </a:rPr>
              <a:t>Connect the functions together and test functionality.</a:t>
            </a:r>
          </a:p>
          <a:p>
            <a:pPr marL="514350" lvl="0" indent="-514350" defTabSz="914400" eaLnBrk="0" fontAlgn="base" hangingPunct="0">
              <a:spcBef>
                <a:spcPct val="0"/>
              </a:spcBef>
              <a:spcAft>
                <a:spcPct val="0"/>
              </a:spcAft>
              <a:buSzTx/>
              <a:buFont typeface="+mj-lt"/>
              <a:buAutoNum type="arabicPeriod"/>
            </a:pPr>
            <a:r>
              <a:rPr lang="en-US" altLang="en-US" dirty="0">
                <a:latin typeface="Arial" panose="020B0604020202020204" pitchFamily="34" charset="0"/>
              </a:rPr>
              <a:t>Use multiple tests that game over check is correct</a:t>
            </a:r>
          </a:p>
        </p:txBody>
      </p:sp>
    </p:spTree>
    <p:extLst>
      <p:ext uri="{BB962C8B-B14F-4D97-AF65-F5344CB8AC3E}">
        <p14:creationId xmlns:p14="http://schemas.microsoft.com/office/powerpoint/2010/main" val="36939127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Tic-Tac-Toe game</a:t>
            </a:r>
          </a:p>
        </p:txBody>
      </p:sp>
      <p:sp>
        <p:nvSpPr>
          <p:cNvPr id="3" name="Content Placeholder 2"/>
          <p:cNvSpPr>
            <a:spLocks noGrp="1"/>
          </p:cNvSpPr>
          <p:nvPr>
            <p:ph sz="quarter" idx="10"/>
          </p:nvPr>
        </p:nvSpPr>
        <p:spPr/>
        <p:txBody>
          <a:bodyPr>
            <a:normAutofit/>
          </a:bodyPr>
          <a:lstStyle/>
          <a:p>
            <a:pPr marL="0" indent="0">
              <a:buNone/>
            </a:pPr>
            <a:r>
              <a:rPr lang="en-US" dirty="0"/>
              <a:t>This project has two parts:</a:t>
            </a:r>
          </a:p>
          <a:p>
            <a:pPr marL="514350" indent="-514350">
              <a:buFont typeface="+mj-lt"/>
              <a:buAutoNum type="arabicPeriod"/>
            </a:pPr>
            <a:r>
              <a:rPr lang="en-US" dirty="0"/>
              <a:t>Designing the game so that two users can play Tic-Tac-Toe against one another.</a:t>
            </a:r>
          </a:p>
          <a:p>
            <a:pPr marL="514350" indent="-514350">
              <a:buFont typeface="+mj-lt"/>
              <a:buAutoNum type="arabicPeriod"/>
            </a:pPr>
            <a:r>
              <a:rPr lang="en-US" dirty="0"/>
              <a:t>Creating a Tic-Tac-Toe checker which will check the board to see if </a:t>
            </a:r>
            <a:r>
              <a:rPr lang="en-US" dirty="0" err="1"/>
              <a:t>Xs</a:t>
            </a:r>
            <a:r>
              <a:rPr lang="en-US" dirty="0"/>
              <a:t> or </a:t>
            </a:r>
            <a:r>
              <a:rPr lang="en-US" dirty="0" err="1"/>
              <a:t>Os</a:t>
            </a:r>
            <a:r>
              <a:rPr lang="en-US" dirty="0"/>
              <a:t> have won the game. </a:t>
            </a:r>
            <a:br>
              <a:rPr lang="en-US" dirty="0"/>
            </a:br>
            <a:endParaRPr lang="en-US" dirty="0"/>
          </a:p>
        </p:txBody>
      </p:sp>
    </p:spTree>
    <p:extLst>
      <p:ext uri="{BB962C8B-B14F-4D97-AF65-F5344CB8AC3E}">
        <p14:creationId xmlns:p14="http://schemas.microsoft.com/office/powerpoint/2010/main" val="10066477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67A69-EFC1-46A1-9795-BB6174E1B081}"/>
              </a:ext>
            </a:extLst>
          </p:cNvPr>
          <p:cNvSpPr>
            <a:spLocks noGrp="1"/>
          </p:cNvSpPr>
          <p:nvPr>
            <p:ph type="title"/>
          </p:nvPr>
        </p:nvSpPr>
        <p:spPr/>
        <p:txBody>
          <a:bodyPr/>
          <a:lstStyle/>
          <a:p>
            <a:r>
              <a:rPr lang="en-US" dirty="0"/>
              <a:t>Overview</a:t>
            </a:r>
          </a:p>
        </p:txBody>
      </p:sp>
      <p:sp>
        <p:nvSpPr>
          <p:cNvPr id="5" name="Text Placeholder 4">
            <a:extLst>
              <a:ext uri="{FF2B5EF4-FFF2-40B4-BE49-F238E27FC236}">
                <a16:creationId xmlns:a16="http://schemas.microsoft.com/office/drawing/2014/main" id="{4F7770A7-9CA7-42C5-8A11-96EF5B20677C}"/>
              </a:ext>
            </a:extLst>
          </p:cNvPr>
          <p:cNvSpPr>
            <a:spLocks noGrp="1"/>
          </p:cNvSpPr>
          <p:nvPr>
            <p:ph type="body" sz="quarter" idx="10"/>
          </p:nvPr>
        </p:nvSpPr>
        <p:spPr>
          <a:xfrm>
            <a:off x="586390" y="1434370"/>
            <a:ext cx="11018520" cy="2585323"/>
          </a:xfrm>
        </p:spPr>
        <p:txBody>
          <a:bodyPr/>
          <a:lstStyle/>
          <a:p>
            <a:r>
              <a:rPr lang="en-US" dirty="0">
                <a:hlinkClick r:id="rId2"/>
              </a:rPr>
              <a:t>Tic-Tac-Toe</a:t>
            </a:r>
            <a:r>
              <a:rPr lang="en-US" dirty="0"/>
              <a:t> is a game in which one player draws X's and another player draws O's inside a set of nine squares and each player tries to be the first to fill a row, column, or diagonal of squares with either X's or O's. We will be writing an interactive Tic-Tac-Toe program. At the end of each turn the computer will check to see if X's have won the game or if the O's have won the game.</a:t>
            </a:r>
          </a:p>
        </p:txBody>
      </p:sp>
    </p:spTree>
    <p:extLst>
      <p:ext uri="{BB962C8B-B14F-4D97-AF65-F5344CB8AC3E}">
        <p14:creationId xmlns:p14="http://schemas.microsoft.com/office/powerpoint/2010/main" val="8465163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DEA3-2E6E-4B8F-9C2E-785966C614C7}"/>
              </a:ext>
            </a:extLst>
          </p:cNvPr>
          <p:cNvSpPr>
            <a:spLocks noGrp="1"/>
          </p:cNvSpPr>
          <p:nvPr>
            <p:ph type="title"/>
          </p:nvPr>
        </p:nvSpPr>
        <p:spPr/>
        <p:txBody>
          <a:bodyPr/>
          <a:lstStyle/>
          <a:p>
            <a:r>
              <a:rPr lang="en-US" dirty="0"/>
              <a:t>Behavior</a:t>
            </a:r>
          </a:p>
        </p:txBody>
      </p:sp>
      <p:sp>
        <p:nvSpPr>
          <p:cNvPr id="4" name="Rectangle 1">
            <a:extLst>
              <a:ext uri="{FF2B5EF4-FFF2-40B4-BE49-F238E27FC236}">
                <a16:creationId xmlns:a16="http://schemas.microsoft.com/office/drawing/2014/main" id="{32529CA2-FCBB-49F6-B0CF-77DA72F75190}"/>
              </a:ext>
            </a:extLst>
          </p:cNvPr>
          <p:cNvSpPr>
            <a:spLocks noGrp="1" noChangeArrowheads="1"/>
          </p:cNvSpPr>
          <p:nvPr>
            <p:ph sz="quarter" idx="10"/>
          </p:nvPr>
        </p:nvSpPr>
        <p:spPr bwMode="auto">
          <a:xfrm>
            <a:off x="588263" y="1270934"/>
            <a:ext cx="1101852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defTabSz="914400" eaLnBrk="0" fontAlgn="base" hangingPunct="0">
              <a:spcBef>
                <a:spcPct val="0"/>
              </a:spcBef>
              <a:spcAft>
                <a:spcPct val="0"/>
              </a:spcAft>
              <a:buSzTx/>
              <a:buFont typeface="+mj-lt"/>
              <a:buAutoNum type="alphaUcPeriod"/>
            </a:pPr>
            <a:r>
              <a:rPr lang="en-US" altLang="en-US" sz="2400" dirty="0"/>
              <a:t>The program will prompt the user to enter their name and their opponents name. </a:t>
            </a:r>
          </a:p>
          <a:p>
            <a:pPr marL="457200" indent="-457200" defTabSz="914400" eaLnBrk="0" fontAlgn="base" hangingPunct="0">
              <a:spcBef>
                <a:spcPct val="0"/>
              </a:spcBef>
              <a:spcAft>
                <a:spcPct val="0"/>
              </a:spcAft>
              <a:buSzTx/>
              <a:buFont typeface="+mj-lt"/>
              <a:buAutoNum type="alphaUcPeriod"/>
            </a:pPr>
            <a:r>
              <a:rPr lang="en-US" altLang="en-US" sz="2400" dirty="0"/>
              <a:t>Whoever enters their name first will be playing as X's, and the other player will be O's. </a:t>
            </a:r>
          </a:p>
          <a:p>
            <a:pPr marL="457200" indent="-457200" defTabSz="914400" eaLnBrk="0" fontAlgn="base" hangingPunct="0">
              <a:spcBef>
                <a:spcPct val="0"/>
              </a:spcBef>
              <a:spcAft>
                <a:spcPct val="0"/>
              </a:spcAft>
              <a:buSzTx/>
              <a:buFont typeface="+mj-lt"/>
              <a:buAutoNum type="alphaUcPeriod"/>
            </a:pPr>
            <a:r>
              <a:rPr lang="en-US" altLang="en-US" sz="2400" dirty="0"/>
              <a:t>The players will take turns inputting the row and column they would like to place their mark. </a:t>
            </a:r>
          </a:p>
          <a:p>
            <a:pPr marL="457200" indent="-457200" defTabSz="914400" eaLnBrk="0" fontAlgn="base" hangingPunct="0">
              <a:spcBef>
                <a:spcPct val="0"/>
              </a:spcBef>
              <a:spcAft>
                <a:spcPct val="0"/>
              </a:spcAft>
              <a:buSzTx/>
              <a:buFont typeface="+mj-lt"/>
              <a:buAutoNum type="alphaUcPeriod"/>
            </a:pPr>
            <a:r>
              <a:rPr lang="en-US" altLang="en-US" sz="2400" dirty="0"/>
              <a:t>If that spot is already taken the program will ask for the spot again. </a:t>
            </a:r>
          </a:p>
          <a:p>
            <a:pPr marL="457200" indent="-457200" defTabSz="914400" eaLnBrk="0" fontAlgn="base" hangingPunct="0">
              <a:spcBef>
                <a:spcPct val="0"/>
              </a:spcBef>
              <a:spcAft>
                <a:spcPct val="0"/>
              </a:spcAft>
              <a:buSzTx/>
              <a:buFont typeface="+mj-lt"/>
              <a:buAutoNum type="alphaUcPeriod"/>
            </a:pPr>
            <a:r>
              <a:rPr lang="en-US" altLang="en-US" sz="2400" dirty="0"/>
              <a:t>At the end of each player's turn the program will check if that player has won.</a:t>
            </a:r>
          </a:p>
          <a:p>
            <a:pPr marL="457200" indent="-457200" defTabSz="914400" eaLnBrk="0" fontAlgn="base" hangingPunct="0">
              <a:spcBef>
                <a:spcPct val="0"/>
              </a:spcBef>
              <a:spcAft>
                <a:spcPct val="0"/>
              </a:spcAft>
              <a:buSzTx/>
              <a:buFont typeface="+mj-lt"/>
              <a:buAutoNum type="alphaUcPeriod"/>
            </a:pPr>
            <a:r>
              <a:rPr lang="en-US" altLang="en-US" sz="2400" dirty="0"/>
              <a:t>At the end of each player's turn the program will print the updated game board.</a:t>
            </a:r>
          </a:p>
          <a:p>
            <a:pPr marL="457200" indent="-457200" defTabSz="914400" eaLnBrk="0" fontAlgn="base" hangingPunct="0">
              <a:spcBef>
                <a:spcPct val="0"/>
              </a:spcBef>
              <a:spcAft>
                <a:spcPct val="0"/>
              </a:spcAft>
              <a:buSzTx/>
              <a:buFont typeface="+mj-lt"/>
              <a:buAutoNum type="alphaUcPeriod"/>
            </a:pPr>
            <a:r>
              <a:rPr lang="en-US" altLang="en-US" sz="2400" dirty="0"/>
              <a:t>If there are no more spots open and nobody has won the game, the program will print Tie game!</a:t>
            </a:r>
          </a:p>
        </p:txBody>
      </p:sp>
    </p:spTree>
    <p:extLst>
      <p:ext uri="{BB962C8B-B14F-4D97-AF65-F5344CB8AC3E}">
        <p14:creationId xmlns:p14="http://schemas.microsoft.com/office/powerpoint/2010/main" val="34917929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Implementation Details</a:t>
            </a:r>
            <a:br>
              <a:rPr lang="en-US" b="1" dirty="0"/>
            </a:br>
            <a:endParaRPr lang="en-US" dirty="0"/>
          </a:p>
        </p:txBody>
      </p:sp>
      <p:sp>
        <p:nvSpPr>
          <p:cNvPr id="3" name="Content Placeholder 2"/>
          <p:cNvSpPr>
            <a:spLocks noGrp="1"/>
          </p:cNvSpPr>
          <p:nvPr>
            <p:ph sz="quarter" idx="10"/>
          </p:nvPr>
        </p:nvSpPr>
        <p:spPr>
          <a:xfrm>
            <a:off x="584200" y="1435100"/>
            <a:ext cx="11607800" cy="4185761"/>
          </a:xfrm>
        </p:spPr>
        <p:txBody>
          <a:bodyPr/>
          <a:lstStyle/>
          <a:p>
            <a:pPr marL="514350" indent="-514350">
              <a:buFont typeface="+mj-lt"/>
              <a:buAutoNum type="alphaUcPeriod"/>
            </a:pPr>
            <a:r>
              <a:rPr lang="en-US" sz="3200" dirty="0"/>
              <a:t>Use variables to store the usernames for personalized prompts.</a:t>
            </a:r>
          </a:p>
          <a:p>
            <a:pPr marL="514350" indent="-514350">
              <a:buFont typeface="+mj-lt"/>
              <a:buAutoNum type="alphaUcPeriod"/>
            </a:pPr>
            <a:r>
              <a:rPr lang="en-US" sz="3200" dirty="0"/>
              <a:t>Create a game board represented as a list of lists, size 3 by 3. </a:t>
            </a:r>
          </a:p>
          <a:p>
            <a:pPr lvl="1"/>
            <a:r>
              <a:rPr lang="en-US" sz="2400" b="1" dirty="0"/>
              <a:t>Note: This is a change from our earlier implementations of Tic-Tac-Toe. </a:t>
            </a:r>
          </a:p>
          <a:p>
            <a:pPr marL="514350" indent="-514350">
              <a:buFont typeface="+mj-lt"/>
              <a:buAutoNum type="alphaUcPeriod"/>
            </a:pPr>
            <a:r>
              <a:rPr lang="en-US" sz="3200" dirty="0"/>
              <a:t>Check for a winner horizontally, vertically, and on both diagonals.</a:t>
            </a:r>
          </a:p>
          <a:p>
            <a:pPr marL="514350" indent="-514350">
              <a:buFont typeface="+mj-lt"/>
              <a:buAutoNum type="alphaUcPeriod"/>
            </a:pPr>
            <a:r>
              <a:rPr lang="en-US" sz="3200" dirty="0"/>
              <a:t>Cannot allow a user to overwrite a spot on the board.</a:t>
            </a:r>
            <a:br>
              <a:rPr lang="en-US" sz="3200" dirty="0"/>
            </a:br>
            <a:endParaRPr lang="en-US" sz="3200" dirty="0"/>
          </a:p>
        </p:txBody>
      </p:sp>
    </p:spTree>
    <p:extLst>
      <p:ext uri="{BB962C8B-B14F-4D97-AF65-F5344CB8AC3E}">
        <p14:creationId xmlns:p14="http://schemas.microsoft.com/office/powerpoint/2010/main" val="5637004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7" y="164362"/>
            <a:ext cx="11018520" cy="553998"/>
          </a:xfrm>
        </p:spPr>
        <p:txBody>
          <a:bodyPr/>
          <a:lstStyle/>
          <a:p>
            <a:r>
              <a:rPr lang="en-US" dirty="0"/>
              <a:t>Grading Rubrics</a:t>
            </a:r>
          </a:p>
        </p:txBody>
      </p:sp>
      <p:graphicFrame>
        <p:nvGraphicFramePr>
          <p:cNvPr id="7" name="Table 7">
            <a:extLst>
              <a:ext uri="{FF2B5EF4-FFF2-40B4-BE49-F238E27FC236}">
                <a16:creationId xmlns:a16="http://schemas.microsoft.com/office/drawing/2014/main" id="{9951B42B-3D3C-4F57-8DAB-144D9E279838}"/>
              </a:ext>
            </a:extLst>
          </p:cNvPr>
          <p:cNvGraphicFramePr>
            <a:graphicFrameLocks noGrp="1"/>
          </p:cNvGraphicFramePr>
          <p:nvPr>
            <p:extLst>
              <p:ext uri="{D42A27DB-BD31-4B8C-83A1-F6EECF244321}">
                <p14:modId xmlns:p14="http://schemas.microsoft.com/office/powerpoint/2010/main" val="2970372501"/>
              </p:ext>
            </p:extLst>
          </p:nvPr>
        </p:nvGraphicFramePr>
        <p:xfrm>
          <a:off x="585217" y="841478"/>
          <a:ext cx="11018520" cy="5852160"/>
        </p:xfrm>
        <a:graphic>
          <a:graphicData uri="http://schemas.openxmlformats.org/drawingml/2006/table">
            <a:tbl>
              <a:tblPr firstRow="1" bandRow="1">
                <a:tableStyleId>{5C22544A-7EE6-4342-B048-85BDC9FD1C3A}</a:tableStyleId>
              </a:tblPr>
              <a:tblGrid>
                <a:gridCol w="9168383">
                  <a:extLst>
                    <a:ext uri="{9D8B030D-6E8A-4147-A177-3AD203B41FA5}">
                      <a16:colId xmlns:a16="http://schemas.microsoft.com/office/drawing/2014/main" val="315736869"/>
                    </a:ext>
                  </a:extLst>
                </a:gridCol>
                <a:gridCol w="1850137">
                  <a:extLst>
                    <a:ext uri="{9D8B030D-6E8A-4147-A177-3AD203B41FA5}">
                      <a16:colId xmlns:a16="http://schemas.microsoft.com/office/drawing/2014/main" val="3422082995"/>
                    </a:ext>
                  </a:extLst>
                </a:gridCol>
              </a:tblGrid>
              <a:tr h="28901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effectLst/>
                        </a:rPr>
                        <a:t>Functional Correctness (Behavior)</a:t>
                      </a:r>
                      <a:endParaRPr lang="en-US" dirty="0">
                        <a:effectLst/>
                      </a:endParaRPr>
                    </a:p>
                  </a:txBody>
                  <a:tcPr/>
                </a:tc>
                <a:tc>
                  <a:txBody>
                    <a:bodyPr/>
                    <a:lstStyle/>
                    <a:p>
                      <a:endParaRPr lang="en-US"/>
                    </a:p>
                  </a:txBody>
                  <a:tcPr/>
                </a:tc>
                <a:extLst>
                  <a:ext uri="{0D108BD9-81ED-4DB2-BD59-A6C34878D82A}">
                    <a16:rowId xmlns:a16="http://schemas.microsoft.com/office/drawing/2014/main" val="3554174843"/>
                  </a:ext>
                </a:extLst>
              </a:tr>
              <a:tr h="289013">
                <a:tc>
                  <a:txBody>
                    <a:bodyPr/>
                    <a:lstStyle/>
                    <a:p>
                      <a:pPr algn="l"/>
                      <a:r>
                        <a:rPr lang="en-US" dirty="0">
                          <a:effectLst/>
                        </a:rPr>
                        <a:t>Program prompts user for name</a:t>
                      </a:r>
                    </a:p>
                  </a:txBody>
                  <a:tcPr anchor="ctr"/>
                </a:tc>
                <a:tc>
                  <a:txBody>
                    <a:bodyPr/>
                    <a:lstStyle/>
                    <a:p>
                      <a:pPr algn="l"/>
                      <a:r>
                        <a:rPr lang="en-US" dirty="0">
                          <a:effectLst/>
                        </a:rPr>
                        <a:t>2</a:t>
                      </a:r>
                    </a:p>
                  </a:txBody>
                  <a:tcPr anchor="ctr"/>
                </a:tc>
                <a:extLst>
                  <a:ext uri="{0D108BD9-81ED-4DB2-BD59-A6C34878D82A}">
                    <a16:rowId xmlns:a16="http://schemas.microsoft.com/office/drawing/2014/main" val="2218895740"/>
                  </a:ext>
                </a:extLst>
              </a:tr>
              <a:tr h="289013">
                <a:tc>
                  <a:txBody>
                    <a:bodyPr/>
                    <a:lstStyle/>
                    <a:p>
                      <a:pPr algn="l"/>
                      <a:r>
                        <a:rPr lang="en-US" dirty="0">
                          <a:effectLst/>
                        </a:rPr>
                        <a:t>Program marks board where user requested</a:t>
                      </a:r>
                    </a:p>
                  </a:txBody>
                  <a:tcPr anchor="ctr"/>
                </a:tc>
                <a:tc>
                  <a:txBody>
                    <a:bodyPr/>
                    <a:lstStyle/>
                    <a:p>
                      <a:pPr algn="l"/>
                      <a:r>
                        <a:rPr lang="en-US">
                          <a:effectLst/>
                        </a:rPr>
                        <a:t>5</a:t>
                      </a:r>
                    </a:p>
                  </a:txBody>
                  <a:tcPr anchor="ctr"/>
                </a:tc>
                <a:extLst>
                  <a:ext uri="{0D108BD9-81ED-4DB2-BD59-A6C34878D82A}">
                    <a16:rowId xmlns:a16="http://schemas.microsoft.com/office/drawing/2014/main" val="3607575187"/>
                  </a:ext>
                </a:extLst>
              </a:tr>
              <a:tr h="289013">
                <a:tc>
                  <a:txBody>
                    <a:bodyPr/>
                    <a:lstStyle/>
                    <a:p>
                      <a:pPr algn="l"/>
                      <a:r>
                        <a:rPr lang="en-US">
                          <a:effectLst/>
                        </a:rPr>
                        <a:t>Program prints a readable board after user's turn</a:t>
                      </a:r>
                    </a:p>
                  </a:txBody>
                  <a:tcPr anchor="ctr"/>
                </a:tc>
                <a:tc>
                  <a:txBody>
                    <a:bodyPr/>
                    <a:lstStyle/>
                    <a:p>
                      <a:pPr algn="l"/>
                      <a:r>
                        <a:rPr lang="en-US">
                          <a:effectLst/>
                        </a:rPr>
                        <a:t>5</a:t>
                      </a:r>
                    </a:p>
                  </a:txBody>
                  <a:tcPr anchor="ctr"/>
                </a:tc>
                <a:extLst>
                  <a:ext uri="{0D108BD9-81ED-4DB2-BD59-A6C34878D82A}">
                    <a16:rowId xmlns:a16="http://schemas.microsoft.com/office/drawing/2014/main" val="3660741771"/>
                  </a:ext>
                </a:extLst>
              </a:tr>
              <a:tr h="289013">
                <a:tc>
                  <a:txBody>
                    <a:bodyPr/>
                    <a:lstStyle/>
                    <a:p>
                      <a:pPr algn="l"/>
                      <a:r>
                        <a:rPr lang="en-US">
                          <a:effectLst/>
                        </a:rPr>
                        <a:t>Program won't overwrite value on board</a:t>
                      </a:r>
                    </a:p>
                  </a:txBody>
                  <a:tcPr anchor="ctr"/>
                </a:tc>
                <a:tc>
                  <a:txBody>
                    <a:bodyPr/>
                    <a:lstStyle/>
                    <a:p>
                      <a:pPr algn="l"/>
                      <a:r>
                        <a:rPr lang="en-US">
                          <a:effectLst/>
                        </a:rPr>
                        <a:t>5</a:t>
                      </a:r>
                    </a:p>
                  </a:txBody>
                  <a:tcPr anchor="ctr"/>
                </a:tc>
                <a:extLst>
                  <a:ext uri="{0D108BD9-81ED-4DB2-BD59-A6C34878D82A}">
                    <a16:rowId xmlns:a16="http://schemas.microsoft.com/office/drawing/2014/main" val="2302551957"/>
                  </a:ext>
                </a:extLst>
              </a:tr>
              <a:tr h="289013">
                <a:tc>
                  <a:txBody>
                    <a:bodyPr/>
                    <a:lstStyle/>
                    <a:p>
                      <a:pPr algn="l"/>
                      <a:r>
                        <a:rPr lang="en-US">
                          <a:effectLst/>
                        </a:rPr>
                        <a:t>Program reports who won or if there was a tie</a:t>
                      </a:r>
                    </a:p>
                  </a:txBody>
                  <a:tcPr anchor="ctr"/>
                </a:tc>
                <a:tc>
                  <a:txBody>
                    <a:bodyPr/>
                    <a:lstStyle/>
                    <a:p>
                      <a:pPr algn="l"/>
                      <a:r>
                        <a:rPr lang="en-US">
                          <a:effectLst/>
                        </a:rPr>
                        <a:t>15</a:t>
                      </a:r>
                    </a:p>
                  </a:txBody>
                  <a:tcPr anchor="ctr"/>
                </a:tc>
                <a:extLst>
                  <a:ext uri="{0D108BD9-81ED-4DB2-BD59-A6C34878D82A}">
                    <a16:rowId xmlns:a16="http://schemas.microsoft.com/office/drawing/2014/main" val="1597298119"/>
                  </a:ext>
                </a:extLst>
              </a:tr>
              <a:tr h="289013">
                <a:tc>
                  <a:txBody>
                    <a:bodyPr/>
                    <a:lstStyle/>
                    <a:p>
                      <a:pPr algn="l"/>
                      <a:r>
                        <a:rPr lang="en-US">
                          <a:effectLst/>
                        </a:rPr>
                        <a:t>Program ends after win, loss, or tie</a:t>
                      </a:r>
                    </a:p>
                  </a:txBody>
                  <a:tcPr anchor="ctr"/>
                </a:tc>
                <a:tc>
                  <a:txBody>
                    <a:bodyPr/>
                    <a:lstStyle/>
                    <a:p>
                      <a:pPr algn="l"/>
                      <a:r>
                        <a:rPr lang="en-US">
                          <a:effectLst/>
                        </a:rPr>
                        <a:t>3</a:t>
                      </a:r>
                    </a:p>
                  </a:txBody>
                  <a:tcPr anchor="ctr"/>
                </a:tc>
                <a:extLst>
                  <a:ext uri="{0D108BD9-81ED-4DB2-BD59-A6C34878D82A}">
                    <a16:rowId xmlns:a16="http://schemas.microsoft.com/office/drawing/2014/main" val="2473715286"/>
                  </a:ext>
                </a:extLst>
              </a:tr>
              <a:tr h="289013">
                <a:tc>
                  <a:txBody>
                    <a:bodyPr/>
                    <a:lstStyle/>
                    <a:p>
                      <a:pPr algn="l"/>
                      <a:r>
                        <a:rPr lang="en-US" b="1">
                          <a:effectLst/>
                        </a:rPr>
                        <a:t>Sub total</a:t>
                      </a:r>
                    </a:p>
                  </a:txBody>
                  <a:tcPr anchor="ctr"/>
                </a:tc>
                <a:tc>
                  <a:txBody>
                    <a:bodyPr/>
                    <a:lstStyle/>
                    <a:p>
                      <a:pPr algn="l"/>
                      <a:r>
                        <a:rPr lang="en-US" b="1" dirty="0">
                          <a:effectLst/>
                        </a:rPr>
                        <a:t>35</a:t>
                      </a:r>
                    </a:p>
                  </a:txBody>
                  <a:tcPr anchor="ctr"/>
                </a:tc>
                <a:extLst>
                  <a:ext uri="{0D108BD9-81ED-4DB2-BD59-A6C34878D82A}">
                    <a16:rowId xmlns:a16="http://schemas.microsoft.com/office/drawing/2014/main" val="564614048"/>
                  </a:ext>
                </a:extLst>
              </a:tr>
              <a:tr h="289013">
                <a:tc>
                  <a:txBody>
                    <a:bodyPr/>
                    <a:lstStyle/>
                    <a:p>
                      <a:pPr algn="l"/>
                      <a:r>
                        <a:rPr lang="en-US" b="1" dirty="0">
                          <a:solidFill>
                            <a:schemeClr val="bg1"/>
                          </a:solidFill>
                          <a:effectLst/>
                        </a:rPr>
                        <a:t>Technical Correctness </a:t>
                      </a:r>
                      <a:endParaRPr lang="en-US" dirty="0">
                        <a:solidFill>
                          <a:schemeClr val="bg1"/>
                        </a:solidFill>
                        <a:effectLst/>
                      </a:endParaRPr>
                    </a:p>
                  </a:txBody>
                  <a:tcPr anchor="ctr">
                    <a:solidFill>
                      <a:srgbClr val="008575"/>
                    </a:solidFill>
                  </a:tcPr>
                </a:tc>
                <a:tc>
                  <a:txBody>
                    <a:bodyPr/>
                    <a:lstStyle/>
                    <a:p>
                      <a:pPr algn="l"/>
                      <a:endParaRPr lang="en-US" dirty="0">
                        <a:solidFill>
                          <a:schemeClr val="bg1"/>
                        </a:solidFill>
                        <a:effectLst/>
                      </a:endParaRPr>
                    </a:p>
                  </a:txBody>
                  <a:tcPr anchor="ctr">
                    <a:solidFill>
                      <a:srgbClr val="008575"/>
                    </a:solidFill>
                  </a:tcPr>
                </a:tc>
                <a:extLst>
                  <a:ext uri="{0D108BD9-81ED-4DB2-BD59-A6C34878D82A}">
                    <a16:rowId xmlns:a16="http://schemas.microsoft.com/office/drawing/2014/main" val="919783040"/>
                  </a:ext>
                </a:extLst>
              </a:tr>
              <a:tr h="289013">
                <a:tc>
                  <a:txBody>
                    <a:bodyPr/>
                    <a:lstStyle/>
                    <a:p>
                      <a:pPr algn="l"/>
                      <a:r>
                        <a:rPr lang="en-US">
                          <a:effectLst/>
                        </a:rPr>
                        <a:t>Correct use of game loop</a:t>
                      </a:r>
                    </a:p>
                  </a:txBody>
                  <a:tcPr anchor="ctr"/>
                </a:tc>
                <a:tc>
                  <a:txBody>
                    <a:bodyPr/>
                    <a:lstStyle/>
                    <a:p>
                      <a:pPr algn="l"/>
                      <a:r>
                        <a:rPr lang="en-US" dirty="0">
                          <a:effectLst/>
                        </a:rPr>
                        <a:t>5</a:t>
                      </a:r>
                    </a:p>
                  </a:txBody>
                  <a:tcPr anchor="ctr"/>
                </a:tc>
                <a:extLst>
                  <a:ext uri="{0D108BD9-81ED-4DB2-BD59-A6C34878D82A}">
                    <a16:rowId xmlns:a16="http://schemas.microsoft.com/office/drawing/2014/main" val="3744245258"/>
                  </a:ext>
                </a:extLst>
              </a:tr>
              <a:tr h="289013">
                <a:tc>
                  <a:txBody>
                    <a:bodyPr/>
                    <a:lstStyle/>
                    <a:p>
                      <a:pPr algn="l"/>
                      <a:r>
                        <a:rPr lang="en-US">
                          <a:effectLst/>
                        </a:rPr>
                        <a:t>Correctly indexes into lists of lists to store board</a:t>
                      </a:r>
                    </a:p>
                  </a:txBody>
                  <a:tcPr anchor="ctr"/>
                </a:tc>
                <a:tc>
                  <a:txBody>
                    <a:bodyPr/>
                    <a:lstStyle/>
                    <a:p>
                      <a:pPr algn="l"/>
                      <a:r>
                        <a:rPr lang="en-US">
                          <a:effectLst/>
                        </a:rPr>
                        <a:t>5</a:t>
                      </a:r>
                    </a:p>
                  </a:txBody>
                  <a:tcPr anchor="ctr"/>
                </a:tc>
                <a:extLst>
                  <a:ext uri="{0D108BD9-81ED-4DB2-BD59-A6C34878D82A}">
                    <a16:rowId xmlns:a16="http://schemas.microsoft.com/office/drawing/2014/main" val="3028341241"/>
                  </a:ext>
                </a:extLst>
              </a:tr>
              <a:tr h="289013">
                <a:tc>
                  <a:txBody>
                    <a:bodyPr/>
                    <a:lstStyle/>
                    <a:p>
                      <a:pPr algn="l"/>
                      <a:r>
                        <a:rPr lang="en-US">
                          <a:effectLst/>
                        </a:rPr>
                        <a:t>Correctly check board for mark</a:t>
                      </a:r>
                    </a:p>
                  </a:txBody>
                  <a:tcPr anchor="ctr"/>
                </a:tc>
                <a:tc>
                  <a:txBody>
                    <a:bodyPr/>
                    <a:lstStyle/>
                    <a:p>
                      <a:pPr algn="l"/>
                      <a:r>
                        <a:rPr lang="en-US">
                          <a:effectLst/>
                        </a:rPr>
                        <a:t>5</a:t>
                      </a:r>
                    </a:p>
                  </a:txBody>
                  <a:tcPr anchor="ctr"/>
                </a:tc>
                <a:extLst>
                  <a:ext uri="{0D108BD9-81ED-4DB2-BD59-A6C34878D82A}">
                    <a16:rowId xmlns:a16="http://schemas.microsoft.com/office/drawing/2014/main" val="2270982372"/>
                  </a:ext>
                </a:extLst>
              </a:tr>
              <a:tr h="289013">
                <a:tc>
                  <a:txBody>
                    <a:bodyPr/>
                    <a:lstStyle/>
                    <a:p>
                      <a:pPr algn="l"/>
                      <a:r>
                        <a:rPr lang="en-US">
                          <a:effectLst/>
                        </a:rPr>
                        <a:t>Check for winners on all three horizontals and verticals</a:t>
                      </a:r>
                    </a:p>
                  </a:txBody>
                  <a:tcPr anchor="ctr"/>
                </a:tc>
                <a:tc>
                  <a:txBody>
                    <a:bodyPr/>
                    <a:lstStyle/>
                    <a:p>
                      <a:pPr algn="l"/>
                      <a:r>
                        <a:rPr lang="en-US">
                          <a:effectLst/>
                        </a:rPr>
                        <a:t>20</a:t>
                      </a:r>
                    </a:p>
                  </a:txBody>
                  <a:tcPr anchor="ctr"/>
                </a:tc>
                <a:extLst>
                  <a:ext uri="{0D108BD9-81ED-4DB2-BD59-A6C34878D82A}">
                    <a16:rowId xmlns:a16="http://schemas.microsoft.com/office/drawing/2014/main" val="2914190922"/>
                  </a:ext>
                </a:extLst>
              </a:tr>
              <a:tr h="289013">
                <a:tc>
                  <a:txBody>
                    <a:bodyPr/>
                    <a:lstStyle/>
                    <a:p>
                      <a:pPr algn="l"/>
                      <a:r>
                        <a:rPr lang="en-US">
                          <a:effectLst/>
                        </a:rPr>
                        <a:t>Checks for winners on both diagonals</a:t>
                      </a:r>
                    </a:p>
                  </a:txBody>
                  <a:tcPr anchor="ctr"/>
                </a:tc>
                <a:tc>
                  <a:txBody>
                    <a:bodyPr/>
                    <a:lstStyle/>
                    <a:p>
                      <a:pPr algn="l"/>
                      <a:r>
                        <a:rPr lang="en-US">
                          <a:effectLst/>
                        </a:rPr>
                        <a:t>10</a:t>
                      </a:r>
                    </a:p>
                  </a:txBody>
                  <a:tcPr anchor="ctr"/>
                </a:tc>
                <a:extLst>
                  <a:ext uri="{0D108BD9-81ED-4DB2-BD59-A6C34878D82A}">
                    <a16:rowId xmlns:a16="http://schemas.microsoft.com/office/drawing/2014/main" val="3187297085"/>
                  </a:ext>
                </a:extLst>
              </a:tr>
              <a:tr h="289013">
                <a:tc>
                  <a:txBody>
                    <a:bodyPr/>
                    <a:lstStyle/>
                    <a:p>
                      <a:pPr algn="l"/>
                      <a:r>
                        <a:rPr lang="en-US" b="1">
                          <a:effectLst/>
                        </a:rPr>
                        <a:t>Sub total</a:t>
                      </a:r>
                    </a:p>
                  </a:txBody>
                  <a:tcPr anchor="ctr"/>
                </a:tc>
                <a:tc>
                  <a:txBody>
                    <a:bodyPr/>
                    <a:lstStyle/>
                    <a:p>
                      <a:pPr algn="l"/>
                      <a:r>
                        <a:rPr lang="en-US" b="1">
                          <a:effectLst/>
                        </a:rPr>
                        <a:t>45</a:t>
                      </a:r>
                    </a:p>
                  </a:txBody>
                  <a:tcPr anchor="ctr"/>
                </a:tc>
                <a:extLst>
                  <a:ext uri="{0D108BD9-81ED-4DB2-BD59-A6C34878D82A}">
                    <a16:rowId xmlns:a16="http://schemas.microsoft.com/office/drawing/2014/main" val="3241155699"/>
                  </a:ext>
                </a:extLst>
              </a:tr>
              <a:tr h="289013">
                <a:tc>
                  <a:txBody>
                    <a:bodyPr/>
                    <a:lstStyle/>
                    <a:p>
                      <a:pPr algn="l"/>
                      <a:r>
                        <a:rPr lang="en-US" b="1">
                          <a:effectLst/>
                        </a:rPr>
                        <a:t>Total</a:t>
                      </a:r>
                    </a:p>
                  </a:txBody>
                  <a:tcPr anchor="ctr"/>
                </a:tc>
                <a:tc>
                  <a:txBody>
                    <a:bodyPr/>
                    <a:lstStyle/>
                    <a:p>
                      <a:pPr algn="l"/>
                      <a:r>
                        <a:rPr lang="en-US" b="1" dirty="0">
                          <a:effectLst/>
                        </a:rPr>
                        <a:t>80</a:t>
                      </a:r>
                    </a:p>
                  </a:txBody>
                  <a:tcPr anchor="ctr"/>
                </a:tc>
                <a:extLst>
                  <a:ext uri="{0D108BD9-81ED-4DB2-BD59-A6C34878D82A}">
                    <a16:rowId xmlns:a16="http://schemas.microsoft.com/office/drawing/2014/main" val="567001380"/>
                  </a:ext>
                </a:extLst>
              </a:tr>
            </a:tbl>
          </a:graphicData>
        </a:graphic>
      </p:graphicFrame>
    </p:spTree>
    <p:extLst>
      <p:ext uri="{BB962C8B-B14F-4D97-AF65-F5344CB8AC3E}">
        <p14:creationId xmlns:p14="http://schemas.microsoft.com/office/powerpoint/2010/main" val="613941885"/>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0F5658-D345-4562-AD8A-E79EDCFDB04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F8E84E-BE02-4439-B823-84BE127ECA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4E4E0E-CC72-45B7-BB09-BBDFBF2B24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1023</Words>
  <Application>Microsoft Office PowerPoint</Application>
  <PresentationFormat>Widescreen</PresentationFormat>
  <Paragraphs>129</Paragraphs>
  <Slides>11</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4.06: Tic Tac Toe Project</vt:lpstr>
      <vt:lpstr>Today’s Plan</vt:lpstr>
      <vt:lpstr>Design Planning – Days 1 and 2</vt:lpstr>
      <vt:lpstr>Design Planning - Day 3 through 9 </vt:lpstr>
      <vt:lpstr>create a Tic-Tac-Toe game</vt:lpstr>
      <vt:lpstr>Overview</vt:lpstr>
      <vt:lpstr>Behavior</vt:lpstr>
      <vt:lpstr>Implementation Details </vt:lpstr>
      <vt:lpstr>Grading Rubrics</vt:lpstr>
      <vt:lpstr>Design</vt:lpstr>
      <vt:lpstr>Daily 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2019-11-13T15:59:42Z</dcterms:created>
  <dcterms:modified xsi:type="dcterms:W3CDTF">2019-11-15T17:15:09Z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