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2"/>
  </p:notesMasterIdLst>
  <p:sldIdLst>
    <p:sldId id="1670" r:id="rId6"/>
    <p:sldId id="1679" r:id="rId7"/>
    <p:sldId id="1680" r:id="rId8"/>
    <p:sldId id="1681" r:id="rId9"/>
    <p:sldId id="1683" r:id="rId10"/>
    <p:sldId id="1684" r:id="rId1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7645" autoAdjust="0"/>
  </p:normalViewPr>
  <p:slideViewPr>
    <p:cSldViewPr snapToGrid="0">
      <p:cViewPr varScale="1">
        <p:scale>
          <a:sx n="58" d="100"/>
          <a:sy n="58" d="100"/>
        </p:scale>
        <p:origin x="34" y="125"/>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12-20T12:12:07.954" idx="1">
    <p:pos x="10" y="10"/>
    <p:text>Checked reading order</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12-30T20:32:45.510" idx="5">
    <p:pos x="10" y="10"/>
    <p:text>Checked reading order</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ealsk12.gitbook.io/intro-cs-2/unit6/lesson-2/do_now"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tealsk12.gitbook.io/intro-cs-2/unit6/lesson-2/lab"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166582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Links Updated 12/30/19</a:t>
            </a:r>
          </a:p>
          <a:p>
            <a:r>
              <a:rPr lang="en-US" dirty="0">
                <a:effectLst/>
              </a:rPr>
              <a:t>5 Minutes - Do Now - </a:t>
            </a:r>
            <a:r>
              <a:rPr lang="en-US" dirty="0">
                <a:hlinkClick r:id="rId3"/>
              </a:rPr>
              <a:t>https://tealsk12.gitbook.io/intro-cs-2/unit6/lesson-2/do_now</a:t>
            </a:r>
            <a:endParaRPr lang="en-US" dirty="0">
              <a:effectLst/>
            </a:endParaRPr>
          </a:p>
          <a:p>
            <a:r>
              <a:rPr lang="en-US" dirty="0">
                <a:effectLst/>
              </a:rPr>
              <a:t>10 Minutes – Lesson -</a:t>
            </a:r>
            <a:r>
              <a:rPr lang="en-US" dirty="0"/>
              <a:t>https://tealsk12.gitbook.io/intro-cs-2/unit6/lesson-2</a:t>
            </a:r>
            <a:endParaRPr lang="en-US" dirty="0">
              <a:effectLst/>
            </a:endParaRPr>
          </a:p>
          <a:p>
            <a:r>
              <a:rPr lang="en-US" dirty="0">
                <a:effectLst/>
              </a:rPr>
              <a:t>35 Minutes – Lab - </a:t>
            </a:r>
            <a:r>
              <a:rPr lang="en-US" dirty="0">
                <a:hlinkClick r:id="rId4"/>
              </a:rPr>
              <a:t>https://tealsk12.gitbook.io/intro-cs-2/unit6/lesson-2/lab</a:t>
            </a:r>
            <a:endParaRPr lang="en-US" dirty="0">
              <a:effectLst/>
            </a:endParaRPr>
          </a:p>
          <a:p>
            <a:r>
              <a:rPr lang="en-US" dirty="0">
                <a:effectLst/>
              </a:rPr>
              <a:t>5 Minutes - Debrief</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the type of weekend_dates.</a:t>
            </a:r>
          </a:p>
          <a:p>
            <a:r>
              <a:rPr lang="en-US" dirty="0"/>
              <a:t>It is still a dictionary type. In this case the dictionary goes from string (key) to list (value).</a:t>
            </a:r>
          </a:p>
          <a:p>
            <a:r>
              <a:rPr lang="en-US" dirty="0"/>
              <a:t>Dictionaries can also go from numbers to lists, or numbers to strings, or any other combination.</a:t>
            </a:r>
          </a:p>
          <a:p>
            <a:r>
              <a:rPr lang="en-US" b="1" dirty="0"/>
              <a:t>Discuss part 2 of the Do Now</a:t>
            </a:r>
          </a:p>
          <a:p>
            <a:r>
              <a:rPr lang="en-US" dirty="0"/>
              <a:t>Review how you update a value within a dictionary, as well as how to append and remove items from lists.</a:t>
            </a:r>
          </a:p>
          <a:p>
            <a:r>
              <a:rPr lang="en-US" dirty="0"/>
              <a:t>Have students continue practicing adding and removing values from weekend_dates.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extensive directions can be found in the lab assignment. </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545689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any confusion or problem areas the students faced.</a:t>
            </a:r>
          </a:p>
          <a:p>
            <a:r>
              <a:rPr lang="en-US" dirty="0"/>
              <a:t>Talk about how in works for dictionaries, specifically for the bonus.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502505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12/30/2019</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12/30/2019</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7187669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3" Type="http://schemas.openxmlformats.org/officeDocument/2006/relationships/slideLayout" Target="../slideLayouts/slideLayout56.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29" Type="http://schemas.openxmlformats.org/officeDocument/2006/relationships/slideLayout" Target="../slideLayouts/slideLayout82.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38.xml"/><Relationship Id="rId5" Type="http://schemas.openxmlformats.org/officeDocument/2006/relationships/comments" Target="../comments/comment2.xml"/><Relationship Id="rId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cs typeface="Segoe UI"/>
              </a:rPr>
              <a:t>Lesson: 6.03 Dictionaries of lists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677108"/>
          </a:xfrm>
        </p:spPr>
        <p:txBody>
          <a:bodyPr/>
          <a:lstStyle/>
          <a:p>
            <a:r>
              <a:rPr lang="en-US" dirty="0">
                <a:cs typeface="Segoe UI"/>
              </a:rPr>
              <a:t>Microsoft Philanthropies TEALS Program – Introduction to Computer Science – 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8991248" y="633818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585788"/>
            <a:ext cx="3183637" cy="5683250"/>
          </a:xfrm>
          <a:prstGeom prst="rect">
            <a:avLst/>
          </a:prstGeom>
        </p:spPr>
        <p:txBody>
          <a:bodyPr wrap="square" anchor="ctr">
            <a:normAutofit/>
          </a:bodyPr>
          <a:lstStyle/>
          <a:p>
            <a:r>
              <a:rPr lang="en-US" dirty="0">
                <a:effectLst/>
              </a:rPr>
              <a:t>Dictionaries of lists </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type="body" sz="quarter" idx="10"/>
          </p:nvPr>
        </p:nvSpPr>
        <p:spPr>
          <a:xfrm>
            <a:off x="4938315" y="585788"/>
            <a:ext cx="6669658" cy="5683250"/>
          </a:xfrm>
          <a:prstGeom prst="rect">
            <a:avLst/>
          </a:prstGeom>
        </p:spPr>
        <p:txBody>
          <a:bodyPr wrap="square" anchor="ctr">
            <a:normAutofit/>
          </a:bodyPr>
          <a:lstStyle/>
          <a:p>
            <a:pPr marL="0" indent="0">
              <a:buNone/>
            </a:pPr>
            <a:r>
              <a:rPr lang="en-US" b="1" dirty="0"/>
              <a:t>After this lesson, you will be able to...</a:t>
            </a:r>
          </a:p>
          <a:p>
            <a:pPr marL="0" indent="0">
              <a:buNone/>
            </a:pPr>
            <a:endParaRPr lang="en-US" b="1" dirty="0"/>
          </a:p>
          <a:p>
            <a:pPr marL="457200" indent="-457200">
              <a:buFont typeface="Arial" panose="020B0604020202020204" pitchFamily="34" charset="0"/>
              <a:buChar char="•"/>
            </a:pPr>
            <a:r>
              <a:rPr lang="en-US" dirty="0"/>
              <a:t>Create dictionaries with keys and values of different types</a:t>
            </a:r>
          </a:p>
          <a:p>
            <a:pPr marL="457200" indent="-457200">
              <a:buFont typeface="Arial" panose="020B0604020202020204" pitchFamily="34" charset="0"/>
              <a:buChar char="•"/>
            </a:pPr>
            <a:r>
              <a:rPr lang="en-US" dirty="0"/>
              <a:t>Update, append, or remove list values in a dictionary</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160591"/>
          </a:xfrm>
        </p:spPr>
        <p:txBody>
          <a:bodyPr/>
          <a:lstStyle/>
          <a:p>
            <a:r>
              <a:rPr lang="en-US" dirty="0"/>
              <a:t>Do Now</a:t>
            </a:r>
          </a:p>
          <a:p>
            <a:r>
              <a:rPr lang="en-US" dirty="0"/>
              <a:t>Lesson</a:t>
            </a:r>
          </a:p>
          <a:p>
            <a:r>
              <a:rPr lang="en-US" dirty="0"/>
              <a:t>Lab</a:t>
            </a:r>
          </a:p>
          <a:p>
            <a:r>
              <a:rPr lang="en-US"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AD0703-D3C6-421E-98AE-78AA2F089780}"/>
              </a:ext>
            </a:extLst>
          </p:cNvPr>
          <p:cNvSpPr>
            <a:spLocks noGrp="1"/>
          </p:cNvSpPr>
          <p:nvPr>
            <p:ph type="title"/>
          </p:nvPr>
        </p:nvSpPr>
        <p:spPr>
          <a:xfrm>
            <a:off x="588263" y="457200"/>
            <a:ext cx="11018520" cy="553998"/>
          </a:xfrm>
          <a:prstGeom prst="rect">
            <a:avLst/>
          </a:prstGeom>
        </p:spPr>
        <p:txBody>
          <a:bodyPr wrap="square" anchor="t">
            <a:normAutofit/>
          </a:bodyPr>
          <a:lstStyle/>
          <a:p>
            <a:r>
              <a:rPr lang="en-US" dirty="0"/>
              <a:t>6.03 – Do Now</a:t>
            </a:r>
            <a:endParaRPr lang="en-US"/>
          </a:p>
        </p:txBody>
      </p:sp>
      <p:sp>
        <p:nvSpPr>
          <p:cNvPr id="17" name="Rectangle 2">
            <a:extLst>
              <a:ext uri="{FF2B5EF4-FFF2-40B4-BE49-F238E27FC236}">
                <a16:creationId xmlns:a16="http://schemas.microsoft.com/office/drawing/2014/main" id="{53FC8CCF-1AFB-4875-8E75-C299B978B46E}"/>
              </a:ext>
            </a:extLst>
          </p:cNvPr>
          <p:cNvSpPr>
            <a:spLocks noGrp="1" noChangeArrowheads="1"/>
          </p:cNvSpPr>
          <p:nvPr>
            <p:ph sz="quarter" idx="13"/>
          </p:nvPr>
        </p:nvSpPr>
        <p:spPr bwMode="auto">
          <a:xfrm>
            <a:off x="6389688" y="1435100"/>
            <a:ext cx="5219700" cy="48339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0" compatLnSpc="1">
            <a:prstTxWarp prst="textNoShape">
              <a:avLst/>
            </a:prstTxWarp>
            <a:normAutofit/>
          </a:bodyPr>
          <a:lstStyle/>
          <a:p>
            <a:pPr marL="0" marR="0" lvl="0" indent="0" defTabSz="914400" rtl="0" eaLnBrk="0" fontAlgn="base" latinLnBrk="0" hangingPunct="0">
              <a:lnSpc>
                <a:spcPct val="90000"/>
              </a:lnSpc>
              <a:spcBef>
                <a:spcPct val="0"/>
              </a:spcBef>
              <a:spcAft>
                <a:spcPts val="600"/>
              </a:spcAft>
              <a:buClrTx/>
              <a:buSzTx/>
              <a:buNone/>
              <a:tabLst/>
            </a:pPr>
            <a:r>
              <a:rPr kumimoji="0" lang="en-US" altLang="en-US" sz="2000" b="1" i="0" u="none" strike="noStrike" cap="none" normalizeH="0" baseline="0">
                <a:ln>
                  <a:noFill/>
                </a:ln>
                <a:effectLst/>
              </a:rPr>
              <a:t>Answer the following questions in your notebook</a:t>
            </a:r>
          </a:p>
          <a:p>
            <a:pPr marL="342900" marR="0" lvl="0" indent="-342900" defTabSz="914400" rtl="0" eaLnBrk="0" fontAlgn="base" latinLnBrk="0" hangingPunct="0">
              <a:lnSpc>
                <a:spcPct val="90000"/>
              </a:lnSpc>
              <a:spcBef>
                <a:spcPct val="0"/>
              </a:spcBef>
              <a:spcAft>
                <a:spcPts val="600"/>
              </a:spcAft>
              <a:buClrTx/>
              <a:buSzTx/>
              <a:buFont typeface="+mj-lt"/>
              <a:buAutoNum type="arabicPeriod"/>
              <a:tabLst/>
            </a:pPr>
            <a:r>
              <a:rPr kumimoji="0" lang="en-US" altLang="en-US" sz="2000" b="0" i="0" u="none" strike="noStrike" cap="none" normalizeH="0" baseline="0">
                <a:ln>
                  <a:noFill/>
                </a:ln>
                <a:effectLst/>
              </a:rPr>
              <a:t>What type is </a:t>
            </a:r>
            <a:r>
              <a:rPr kumimoji="0" lang="en-US" altLang="en-US" sz="2000" b="0" i="0" u="none" strike="noStrike" cap="none" normalizeH="0" baseline="0" err="1">
                <a:ln>
                  <a:noFill/>
                </a:ln>
                <a:effectLst/>
                <a:highlight>
                  <a:srgbClr val="FFFF99"/>
                </a:highlight>
              </a:rPr>
              <a:t>weekend_dates</a:t>
            </a:r>
            <a:r>
              <a:rPr kumimoji="0" lang="en-US" altLang="en-US" sz="2000" b="0" i="0" u="none" strike="noStrike" cap="none" normalizeH="0" baseline="0">
                <a:ln>
                  <a:noFill/>
                </a:ln>
                <a:effectLst/>
                <a:highlight>
                  <a:srgbClr val="FFFF99"/>
                </a:highlight>
              </a:rPr>
              <a:t>?</a:t>
            </a:r>
          </a:p>
          <a:p>
            <a:pPr marL="342900" marR="0" lvl="0" indent="-342900" defTabSz="914400" rtl="0" eaLnBrk="0" fontAlgn="base" latinLnBrk="0" hangingPunct="0">
              <a:lnSpc>
                <a:spcPct val="90000"/>
              </a:lnSpc>
              <a:spcBef>
                <a:spcPct val="0"/>
              </a:spcBef>
              <a:spcAft>
                <a:spcPts val="600"/>
              </a:spcAft>
              <a:buClrTx/>
              <a:buSzTx/>
              <a:buFont typeface="+mj-lt"/>
              <a:buAutoNum type="arabicPeriod"/>
              <a:tabLst/>
            </a:pPr>
            <a:r>
              <a:rPr kumimoji="0" lang="en-US" altLang="en-US" sz="2000" b="0" i="0" u="none" strike="noStrike" cap="none" normalizeH="0" baseline="0">
                <a:ln>
                  <a:noFill/>
                </a:ln>
                <a:effectLst/>
              </a:rPr>
              <a:t>What type the are keys?</a:t>
            </a:r>
          </a:p>
          <a:p>
            <a:pPr marL="342900" marR="0" lvl="0" indent="-342900" defTabSz="914400" rtl="0" eaLnBrk="0" fontAlgn="base" latinLnBrk="0" hangingPunct="0">
              <a:lnSpc>
                <a:spcPct val="90000"/>
              </a:lnSpc>
              <a:spcBef>
                <a:spcPct val="0"/>
              </a:spcBef>
              <a:spcAft>
                <a:spcPts val="600"/>
              </a:spcAft>
              <a:buClrTx/>
              <a:buSzTx/>
              <a:buFont typeface="+mj-lt"/>
              <a:buAutoNum type="arabicPeriod"/>
              <a:tabLst/>
            </a:pPr>
            <a:r>
              <a:rPr kumimoji="0" lang="en-US" altLang="en-US" sz="2000" b="0" i="0" u="none" strike="noStrike" cap="none" normalizeH="0" baseline="0">
                <a:ln>
                  <a:noFill/>
                </a:ln>
                <a:effectLst/>
              </a:rPr>
              <a:t>What type the are values?</a:t>
            </a:r>
          </a:p>
          <a:p>
            <a:pPr marL="342900" marR="0" lvl="0" indent="-342900" defTabSz="914400" rtl="0" eaLnBrk="0" fontAlgn="base" latinLnBrk="0" hangingPunct="0">
              <a:lnSpc>
                <a:spcPct val="90000"/>
              </a:lnSpc>
              <a:spcBef>
                <a:spcPct val="0"/>
              </a:spcBef>
              <a:spcAft>
                <a:spcPts val="600"/>
              </a:spcAft>
              <a:buClrTx/>
              <a:buSzTx/>
              <a:buFont typeface="+mj-lt"/>
              <a:buAutoNum type="arabicPeriod"/>
              <a:tabLst/>
            </a:pPr>
            <a:endParaRPr lang="en-US" altLang="en-US" sz="2000"/>
          </a:p>
          <a:p>
            <a:pPr marL="0" marR="0" lvl="0" indent="0" defTabSz="914400" rtl="0" eaLnBrk="0" fontAlgn="base" latinLnBrk="0" hangingPunct="0">
              <a:lnSpc>
                <a:spcPct val="90000"/>
              </a:lnSpc>
              <a:spcBef>
                <a:spcPct val="0"/>
              </a:spcBef>
              <a:spcAft>
                <a:spcPts val="600"/>
              </a:spcAft>
              <a:buClrTx/>
              <a:buSzTx/>
              <a:buNone/>
              <a:tabLst/>
            </a:pPr>
            <a:r>
              <a:rPr kumimoji="0" lang="en-US" altLang="en-US" sz="2000" b="1" i="0" u="none" strike="noStrike" cap="none" normalizeH="0" baseline="0">
                <a:ln>
                  <a:noFill/>
                </a:ln>
                <a:effectLst/>
              </a:rPr>
              <a:t>Challenge: </a:t>
            </a:r>
          </a:p>
          <a:p>
            <a:pPr marL="0" lvl="0" indent="0" defTabSz="914400" eaLnBrk="0" fontAlgn="base" hangingPunct="0">
              <a:lnSpc>
                <a:spcPct val="90000"/>
              </a:lnSpc>
              <a:spcBef>
                <a:spcPct val="0"/>
              </a:spcBef>
              <a:spcAft>
                <a:spcPts val="600"/>
              </a:spcAft>
              <a:buSzTx/>
              <a:buNone/>
            </a:pPr>
            <a:r>
              <a:rPr lang="en-US" altLang="en-US" sz="2000"/>
              <a:t>The 2018 Memorial Day holiday was observed on Monday, May 28, which makes it a long-weekend day.</a:t>
            </a:r>
          </a:p>
          <a:p>
            <a:pPr marL="0" lvl="0" indent="0" defTabSz="914400" eaLnBrk="0" fontAlgn="base" hangingPunct="0">
              <a:lnSpc>
                <a:spcPct val="90000"/>
              </a:lnSpc>
              <a:spcBef>
                <a:spcPct val="0"/>
              </a:spcBef>
              <a:spcAft>
                <a:spcPts val="600"/>
              </a:spcAft>
              <a:buSzTx/>
              <a:buNone/>
            </a:pPr>
            <a:r>
              <a:rPr lang="en-US" altLang="en-US" sz="2000"/>
              <a:t>Write a new line of code that adds May 28th to the list associated with 'May 2018’ so that its value becomes [5, 6, 12, 13, 19, 20, 26, 27, 28].</a:t>
            </a:r>
            <a:endParaRPr kumimoji="0" lang="en-US" altLang="en-US" sz="2000" b="0" i="0" u="none" strike="noStrike" cap="none" normalizeH="0" baseline="0">
              <a:ln>
                <a:noFill/>
              </a:ln>
              <a:effectLst/>
            </a:endParaRPr>
          </a:p>
        </p:txBody>
      </p:sp>
      <p:graphicFrame>
        <p:nvGraphicFramePr>
          <p:cNvPr id="14" name="Table 14">
            <a:extLst>
              <a:ext uri="{FF2B5EF4-FFF2-40B4-BE49-F238E27FC236}">
                <a16:creationId xmlns:a16="http://schemas.microsoft.com/office/drawing/2014/main" id="{0E441D9E-A3D8-446A-A321-29591D874027}"/>
              </a:ext>
            </a:extLst>
          </p:cNvPr>
          <p:cNvGraphicFramePr>
            <a:graphicFrameLocks noGrp="1"/>
          </p:cNvGraphicFramePr>
          <p:nvPr>
            <p:ph sz="quarter" idx="12"/>
            <p:extLst>
              <p:ext uri="{D42A27DB-BD31-4B8C-83A1-F6EECF244321}">
                <p14:modId xmlns:p14="http://schemas.microsoft.com/office/powerpoint/2010/main" val="3505997897"/>
              </p:ext>
            </p:extLst>
          </p:nvPr>
        </p:nvGraphicFramePr>
        <p:xfrm>
          <a:off x="584200" y="1862615"/>
          <a:ext cx="5211764" cy="3978911"/>
        </p:xfrm>
        <a:graphic>
          <a:graphicData uri="http://schemas.openxmlformats.org/drawingml/2006/table">
            <a:tbl>
              <a:tblPr firstRow="1" bandRow="1">
                <a:tableStyleId>{5C22544A-7EE6-4342-B048-85BDC9FD1C3A}</a:tableStyleId>
              </a:tblPr>
              <a:tblGrid>
                <a:gridCol w="549155">
                  <a:extLst>
                    <a:ext uri="{9D8B030D-6E8A-4147-A177-3AD203B41FA5}">
                      <a16:colId xmlns:a16="http://schemas.microsoft.com/office/drawing/2014/main" val="2450016761"/>
                    </a:ext>
                  </a:extLst>
                </a:gridCol>
                <a:gridCol w="4662609">
                  <a:extLst>
                    <a:ext uri="{9D8B030D-6E8A-4147-A177-3AD203B41FA5}">
                      <a16:colId xmlns:a16="http://schemas.microsoft.com/office/drawing/2014/main" val="2506184039"/>
                    </a:ext>
                  </a:extLst>
                </a:gridCol>
              </a:tblGrid>
              <a:tr h="439880">
                <a:tc>
                  <a:txBody>
                    <a:bodyPr/>
                    <a:lstStyle/>
                    <a:p>
                      <a:pPr algn="r"/>
                      <a:endParaRPr lang="en-US" sz="2000">
                        <a:solidFill>
                          <a:schemeClr val="accent1"/>
                        </a:solidFill>
                        <a:latin typeface="Consolas" panose="020B0609020204030204" pitchFamily="49" charset="0"/>
                      </a:endParaRPr>
                    </a:p>
                  </a:txBody>
                  <a:tcPr marL="99973" marR="99973" marT="49986" marB="49986">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a:solidFill>
                            <a:srgbClr val="000000"/>
                          </a:solidFill>
                          <a:latin typeface="Consolas" panose="020B0609020204030204" pitchFamily="49" charset="0"/>
                        </a:rPr>
                        <a:t>Type the following:</a:t>
                      </a:r>
                    </a:p>
                  </a:txBody>
                  <a:tcPr marL="99973" marR="99973" marT="49986" marB="49986">
                    <a:noFill/>
                  </a:tcPr>
                </a:tc>
                <a:extLst>
                  <a:ext uri="{0D108BD9-81ED-4DB2-BD59-A6C34878D82A}">
                    <a16:rowId xmlns:a16="http://schemas.microsoft.com/office/drawing/2014/main" val="1203329702"/>
                  </a:ext>
                </a:extLst>
              </a:tr>
              <a:tr h="439880">
                <a:tc>
                  <a:txBody>
                    <a:bodyPr/>
                    <a:lstStyle/>
                    <a:p>
                      <a:pPr algn="r"/>
                      <a:r>
                        <a:rPr lang="en-US" sz="2000">
                          <a:solidFill>
                            <a:schemeClr val="accent1"/>
                          </a:solidFill>
                          <a:latin typeface="Consolas" panose="020B0609020204030204" pitchFamily="49" charset="0"/>
                        </a:rPr>
                        <a:t>1</a:t>
                      </a:r>
                    </a:p>
                  </a:txBody>
                  <a:tcPr marL="99973" marR="99973" marT="49986" marB="49986">
                    <a:noFill/>
                  </a:tcPr>
                </a:tc>
                <a:tc>
                  <a:txBody>
                    <a:bodyPr/>
                    <a:lstStyle/>
                    <a:p>
                      <a:r>
                        <a:rPr lang="en-US" sz="2000" b="0">
                          <a:solidFill>
                            <a:srgbClr val="000000"/>
                          </a:solidFill>
                          <a:effectLst/>
                          <a:highlight>
                            <a:srgbClr val="FFFF99"/>
                          </a:highlight>
                          <a:latin typeface="Consolas" panose="020B0609020204030204" pitchFamily="49" charset="0"/>
                        </a:rPr>
                        <a:t>weekend_dates </a:t>
                      </a:r>
                      <a:r>
                        <a:rPr lang="en-US" sz="2000" b="0">
                          <a:solidFill>
                            <a:srgbClr val="000000"/>
                          </a:solidFill>
                          <a:effectLst/>
                          <a:latin typeface="Consolas" panose="020B0609020204030204" pitchFamily="49" charset="0"/>
                        </a:rPr>
                        <a:t>= {</a:t>
                      </a:r>
                    </a:p>
                  </a:txBody>
                  <a:tcPr marL="99973" marR="99973" marT="49986" marB="49986">
                    <a:noFill/>
                  </a:tcPr>
                </a:tc>
                <a:extLst>
                  <a:ext uri="{0D108BD9-81ED-4DB2-BD59-A6C34878D82A}">
                    <a16:rowId xmlns:a16="http://schemas.microsoft.com/office/drawing/2014/main" val="1766683135"/>
                  </a:ext>
                </a:extLst>
              </a:tr>
              <a:tr h="739797">
                <a:tc>
                  <a:txBody>
                    <a:bodyPr/>
                    <a:lstStyle/>
                    <a:p>
                      <a:pPr algn="r"/>
                      <a:r>
                        <a:rPr lang="en-US" sz="2000">
                          <a:solidFill>
                            <a:schemeClr val="accent1"/>
                          </a:solidFill>
                          <a:latin typeface="Consolas" panose="020B0609020204030204" pitchFamily="49" charset="0"/>
                        </a:rPr>
                        <a:t>2</a:t>
                      </a:r>
                    </a:p>
                  </a:txBody>
                  <a:tcPr marL="99973" marR="99973" marT="49986" marB="49986">
                    <a:noFill/>
                  </a:tcPr>
                </a:tc>
                <a:tc>
                  <a:txBody>
                    <a:bodyPr/>
                    <a:lstStyle/>
                    <a:p>
                      <a:r>
                        <a:rPr lang="en-US" sz="2000">
                          <a:solidFill>
                            <a:srgbClr val="A31515"/>
                          </a:solidFill>
                          <a:latin typeface="Consolas" panose="020B0609020204030204" pitchFamily="49" charset="0"/>
                        </a:rPr>
                        <a:t>   </a:t>
                      </a:r>
                      <a:r>
                        <a:rPr lang="en-US" sz="2000" b="0">
                          <a:solidFill>
                            <a:srgbClr val="A31515"/>
                          </a:solidFill>
                          <a:effectLst/>
                          <a:latin typeface="Consolas" panose="020B0609020204030204" pitchFamily="49" charset="0"/>
                        </a:rPr>
                        <a:t>'April 2018'</a:t>
                      </a:r>
                      <a:r>
                        <a:rPr lang="en-US" sz="2000" b="0">
                          <a:solidFill>
                            <a:srgbClr val="000000"/>
                          </a:solidFill>
                          <a:effectLst/>
                          <a:latin typeface="Consolas" panose="020B0609020204030204" pitchFamily="49" charset="0"/>
                        </a:rPr>
                        <a:t>: [</a:t>
                      </a:r>
                      <a:r>
                        <a:rPr lang="en-US" sz="2000" b="0">
                          <a:solidFill>
                            <a:srgbClr val="09885A"/>
                          </a:solidFill>
                          <a:effectLst/>
                          <a:latin typeface="Consolas" panose="020B0609020204030204" pitchFamily="49" charset="0"/>
                        </a:rPr>
                        <a:t>7</a:t>
                      </a:r>
                      <a:r>
                        <a:rPr lang="en-US" sz="2000" b="0">
                          <a:solidFill>
                            <a:srgbClr val="000000"/>
                          </a:solidFill>
                          <a:effectLst/>
                          <a:latin typeface="Consolas" panose="020B0609020204030204" pitchFamily="49" charset="0"/>
                        </a:rPr>
                        <a:t>, </a:t>
                      </a:r>
                      <a:r>
                        <a:rPr lang="en-US" sz="2000" b="0">
                          <a:solidFill>
                            <a:srgbClr val="09885A"/>
                          </a:solidFill>
                          <a:effectLst/>
                          <a:latin typeface="Consolas" panose="020B0609020204030204" pitchFamily="49" charset="0"/>
                        </a:rPr>
                        <a:t>8</a:t>
                      </a:r>
                      <a:r>
                        <a:rPr lang="en-US" sz="2000" b="0">
                          <a:solidFill>
                            <a:srgbClr val="000000"/>
                          </a:solidFill>
                          <a:effectLst/>
                          <a:latin typeface="Consolas" panose="020B0609020204030204" pitchFamily="49" charset="0"/>
                        </a:rPr>
                        <a:t>, </a:t>
                      </a:r>
                      <a:r>
                        <a:rPr lang="en-US" sz="2000" b="0">
                          <a:solidFill>
                            <a:srgbClr val="09885A"/>
                          </a:solidFill>
                          <a:effectLst/>
                          <a:latin typeface="Consolas" panose="020B0609020204030204" pitchFamily="49" charset="0"/>
                        </a:rPr>
                        <a:t>14</a:t>
                      </a:r>
                      <a:r>
                        <a:rPr lang="en-US" sz="2000" b="0">
                          <a:solidFill>
                            <a:srgbClr val="000000"/>
                          </a:solidFill>
                          <a:effectLst/>
                          <a:latin typeface="Consolas" panose="020B0609020204030204" pitchFamily="49" charset="0"/>
                        </a:rPr>
                        <a:t>, </a:t>
                      </a:r>
                      <a:r>
                        <a:rPr lang="en-US" sz="2000" b="0">
                          <a:solidFill>
                            <a:srgbClr val="09885A"/>
                          </a:solidFill>
                          <a:effectLst/>
                          <a:latin typeface="Consolas" panose="020B0609020204030204" pitchFamily="49" charset="0"/>
                        </a:rPr>
                        <a:t>15</a:t>
                      </a:r>
                      <a:r>
                        <a:rPr lang="en-US" sz="2000" b="0">
                          <a:solidFill>
                            <a:srgbClr val="000000"/>
                          </a:solidFill>
                          <a:effectLst/>
                          <a:latin typeface="Consolas" panose="020B0609020204030204" pitchFamily="49" charset="0"/>
                        </a:rPr>
                        <a:t>, </a:t>
                      </a:r>
                      <a:r>
                        <a:rPr lang="en-US" sz="2000" b="0">
                          <a:solidFill>
                            <a:srgbClr val="09885A"/>
                          </a:solidFill>
                          <a:effectLst/>
                          <a:latin typeface="Consolas" panose="020B0609020204030204" pitchFamily="49" charset="0"/>
                        </a:rPr>
                        <a:t>21</a:t>
                      </a:r>
                      <a:r>
                        <a:rPr lang="en-US" sz="2000" b="0">
                          <a:solidFill>
                            <a:srgbClr val="000000"/>
                          </a:solidFill>
                          <a:effectLst/>
                          <a:latin typeface="Consolas" panose="020B0609020204030204" pitchFamily="49" charset="0"/>
                        </a:rPr>
                        <a:t>, </a:t>
                      </a:r>
                      <a:r>
                        <a:rPr lang="en-US" sz="2000" b="0">
                          <a:solidFill>
                            <a:srgbClr val="09885A"/>
                          </a:solidFill>
                          <a:effectLst/>
                          <a:latin typeface="Consolas" panose="020B0609020204030204" pitchFamily="49" charset="0"/>
                        </a:rPr>
                        <a:t>22</a:t>
                      </a:r>
                      <a:r>
                        <a:rPr lang="en-US" sz="2000" b="0">
                          <a:solidFill>
                            <a:srgbClr val="000000"/>
                          </a:solidFill>
                          <a:effectLst/>
                          <a:latin typeface="Consolas" panose="020B0609020204030204" pitchFamily="49" charset="0"/>
                        </a:rPr>
                        <a:t>, </a:t>
                      </a:r>
                      <a:r>
                        <a:rPr lang="en-US" sz="2000" b="0">
                          <a:solidFill>
                            <a:srgbClr val="09885A"/>
                          </a:solidFill>
                          <a:effectLst/>
                          <a:latin typeface="Consolas" panose="020B0609020204030204" pitchFamily="49" charset="0"/>
                        </a:rPr>
                        <a:t>28</a:t>
                      </a:r>
                      <a:r>
                        <a:rPr lang="en-US" sz="2000" b="0">
                          <a:solidFill>
                            <a:srgbClr val="000000"/>
                          </a:solidFill>
                          <a:effectLst/>
                          <a:latin typeface="Consolas" panose="020B0609020204030204" pitchFamily="49" charset="0"/>
                        </a:rPr>
                        <a:t>, </a:t>
                      </a:r>
                      <a:r>
                        <a:rPr lang="en-US" sz="2000" b="0">
                          <a:solidFill>
                            <a:srgbClr val="09885A"/>
                          </a:solidFill>
                          <a:effectLst/>
                          <a:latin typeface="Consolas" panose="020B0609020204030204" pitchFamily="49" charset="0"/>
                        </a:rPr>
                        <a:t>29</a:t>
                      </a:r>
                      <a:r>
                        <a:rPr lang="en-US" sz="2000" b="0">
                          <a:solidFill>
                            <a:srgbClr val="000000"/>
                          </a:solidFill>
                          <a:effectLst/>
                          <a:latin typeface="Consolas" panose="020B0609020204030204" pitchFamily="49" charset="0"/>
                        </a:rPr>
                        <a:t>],</a:t>
                      </a:r>
                    </a:p>
                  </a:txBody>
                  <a:tcPr marL="99973" marR="99973" marT="49986" marB="49986">
                    <a:noFill/>
                  </a:tcPr>
                </a:tc>
                <a:extLst>
                  <a:ext uri="{0D108BD9-81ED-4DB2-BD59-A6C34878D82A}">
                    <a16:rowId xmlns:a16="http://schemas.microsoft.com/office/drawing/2014/main" val="1360724902"/>
                  </a:ext>
                </a:extLst>
              </a:tr>
              <a:tr h="739797">
                <a:tc>
                  <a:txBody>
                    <a:bodyPr/>
                    <a:lstStyle/>
                    <a:p>
                      <a:pPr algn="r"/>
                      <a:r>
                        <a:rPr lang="en-US" sz="2000">
                          <a:solidFill>
                            <a:schemeClr val="accent1"/>
                          </a:solidFill>
                          <a:latin typeface="Consolas" panose="020B0609020204030204" pitchFamily="49" charset="0"/>
                        </a:rPr>
                        <a:t>3</a:t>
                      </a:r>
                    </a:p>
                  </a:txBody>
                  <a:tcPr marL="99973" marR="99973" marT="49986" marB="49986">
                    <a:noFill/>
                  </a:tcPr>
                </a:tc>
                <a:tc>
                  <a:txBody>
                    <a:bodyPr/>
                    <a:lstStyle/>
                    <a:p>
                      <a:r>
                        <a:rPr lang="en-US" sz="2000">
                          <a:solidFill>
                            <a:srgbClr val="A31515"/>
                          </a:solidFill>
                          <a:latin typeface="Consolas" panose="020B0609020204030204" pitchFamily="49" charset="0"/>
                        </a:rPr>
                        <a:t>   </a:t>
                      </a:r>
                      <a:r>
                        <a:rPr lang="en-US" sz="2000" b="0">
                          <a:solidFill>
                            <a:srgbClr val="A31515"/>
                          </a:solidFill>
                          <a:effectLst/>
                          <a:latin typeface="Consolas" panose="020B0609020204030204" pitchFamily="49" charset="0"/>
                        </a:rPr>
                        <a:t>'May 2018'</a:t>
                      </a:r>
                      <a:r>
                        <a:rPr lang="en-US" sz="2000" b="0">
                          <a:solidFill>
                            <a:srgbClr val="000000"/>
                          </a:solidFill>
                          <a:effectLst/>
                          <a:latin typeface="Consolas" panose="020B0609020204030204" pitchFamily="49" charset="0"/>
                        </a:rPr>
                        <a:t>: [</a:t>
                      </a:r>
                      <a:r>
                        <a:rPr lang="en-US" sz="2000" b="0">
                          <a:solidFill>
                            <a:srgbClr val="09885A"/>
                          </a:solidFill>
                          <a:effectLst/>
                          <a:latin typeface="Consolas" panose="020B0609020204030204" pitchFamily="49" charset="0"/>
                        </a:rPr>
                        <a:t>5</a:t>
                      </a:r>
                      <a:r>
                        <a:rPr lang="en-US" sz="2000" b="0">
                          <a:solidFill>
                            <a:srgbClr val="000000"/>
                          </a:solidFill>
                          <a:effectLst/>
                          <a:latin typeface="Consolas" panose="020B0609020204030204" pitchFamily="49" charset="0"/>
                        </a:rPr>
                        <a:t>, </a:t>
                      </a:r>
                      <a:r>
                        <a:rPr lang="en-US" sz="2000" b="0">
                          <a:solidFill>
                            <a:srgbClr val="09885A"/>
                          </a:solidFill>
                          <a:effectLst/>
                          <a:latin typeface="Consolas" panose="020B0609020204030204" pitchFamily="49" charset="0"/>
                        </a:rPr>
                        <a:t>6</a:t>
                      </a:r>
                      <a:r>
                        <a:rPr lang="en-US" sz="2000" b="0">
                          <a:solidFill>
                            <a:srgbClr val="000000"/>
                          </a:solidFill>
                          <a:effectLst/>
                          <a:latin typeface="Consolas" panose="020B0609020204030204" pitchFamily="49" charset="0"/>
                        </a:rPr>
                        <a:t>, </a:t>
                      </a:r>
                      <a:r>
                        <a:rPr lang="en-US" sz="2000" b="0">
                          <a:solidFill>
                            <a:srgbClr val="09885A"/>
                          </a:solidFill>
                          <a:effectLst/>
                          <a:latin typeface="Consolas" panose="020B0609020204030204" pitchFamily="49" charset="0"/>
                        </a:rPr>
                        <a:t>12</a:t>
                      </a:r>
                      <a:r>
                        <a:rPr lang="en-US" sz="2000" b="0">
                          <a:solidFill>
                            <a:srgbClr val="000000"/>
                          </a:solidFill>
                          <a:effectLst/>
                          <a:latin typeface="Consolas" panose="020B0609020204030204" pitchFamily="49" charset="0"/>
                        </a:rPr>
                        <a:t>, </a:t>
                      </a:r>
                      <a:r>
                        <a:rPr lang="en-US" sz="2000" b="0">
                          <a:solidFill>
                            <a:srgbClr val="09885A"/>
                          </a:solidFill>
                          <a:effectLst/>
                          <a:latin typeface="Consolas" panose="020B0609020204030204" pitchFamily="49" charset="0"/>
                        </a:rPr>
                        <a:t>13</a:t>
                      </a:r>
                      <a:r>
                        <a:rPr lang="en-US" sz="2000" b="0">
                          <a:solidFill>
                            <a:srgbClr val="000000"/>
                          </a:solidFill>
                          <a:effectLst/>
                          <a:latin typeface="Consolas" panose="020B0609020204030204" pitchFamily="49" charset="0"/>
                        </a:rPr>
                        <a:t>, </a:t>
                      </a:r>
                      <a:r>
                        <a:rPr lang="en-US" sz="2000" b="0">
                          <a:solidFill>
                            <a:srgbClr val="09885A"/>
                          </a:solidFill>
                          <a:effectLst/>
                          <a:latin typeface="Consolas" panose="020B0609020204030204" pitchFamily="49" charset="0"/>
                        </a:rPr>
                        <a:t>19</a:t>
                      </a:r>
                      <a:r>
                        <a:rPr lang="en-US" sz="2000" b="0">
                          <a:solidFill>
                            <a:srgbClr val="000000"/>
                          </a:solidFill>
                          <a:effectLst/>
                          <a:latin typeface="Consolas" panose="020B0609020204030204" pitchFamily="49" charset="0"/>
                        </a:rPr>
                        <a:t>, </a:t>
                      </a:r>
                      <a:r>
                        <a:rPr lang="en-US" sz="2000" b="0">
                          <a:solidFill>
                            <a:srgbClr val="09885A"/>
                          </a:solidFill>
                          <a:effectLst/>
                          <a:latin typeface="Consolas" panose="020B0609020204030204" pitchFamily="49" charset="0"/>
                        </a:rPr>
                        <a:t>20</a:t>
                      </a:r>
                      <a:r>
                        <a:rPr lang="en-US" sz="2000" b="0">
                          <a:solidFill>
                            <a:srgbClr val="000000"/>
                          </a:solidFill>
                          <a:effectLst/>
                          <a:latin typeface="Consolas" panose="020B0609020204030204" pitchFamily="49" charset="0"/>
                        </a:rPr>
                        <a:t>, </a:t>
                      </a:r>
                      <a:r>
                        <a:rPr lang="en-US" sz="2000" b="0">
                          <a:solidFill>
                            <a:srgbClr val="09885A"/>
                          </a:solidFill>
                          <a:effectLst/>
                          <a:latin typeface="Consolas" panose="020B0609020204030204" pitchFamily="49" charset="0"/>
                        </a:rPr>
                        <a:t>26</a:t>
                      </a:r>
                      <a:r>
                        <a:rPr lang="en-US" sz="2000" b="0">
                          <a:solidFill>
                            <a:srgbClr val="000000"/>
                          </a:solidFill>
                          <a:effectLst/>
                          <a:latin typeface="Consolas" panose="020B0609020204030204" pitchFamily="49" charset="0"/>
                        </a:rPr>
                        <a:t>, </a:t>
                      </a:r>
                      <a:r>
                        <a:rPr lang="en-US" sz="2000" b="0">
                          <a:solidFill>
                            <a:srgbClr val="09885A"/>
                          </a:solidFill>
                          <a:effectLst/>
                          <a:latin typeface="Consolas" panose="020B0609020204030204" pitchFamily="49" charset="0"/>
                        </a:rPr>
                        <a:t>27</a:t>
                      </a:r>
                      <a:r>
                        <a:rPr lang="en-US" sz="2000" b="0">
                          <a:solidFill>
                            <a:srgbClr val="000000"/>
                          </a:solidFill>
                          <a:effectLst/>
                          <a:latin typeface="Consolas" panose="020B0609020204030204" pitchFamily="49" charset="0"/>
                        </a:rPr>
                        <a:t>]</a:t>
                      </a:r>
                    </a:p>
                  </a:txBody>
                  <a:tcPr marL="99973" marR="99973" marT="49986" marB="49986">
                    <a:noFill/>
                  </a:tcPr>
                </a:tc>
                <a:extLst>
                  <a:ext uri="{0D108BD9-81ED-4DB2-BD59-A6C34878D82A}">
                    <a16:rowId xmlns:a16="http://schemas.microsoft.com/office/drawing/2014/main" val="1864075934"/>
                  </a:ext>
                </a:extLst>
              </a:tr>
              <a:tr h="439880">
                <a:tc>
                  <a:txBody>
                    <a:bodyPr/>
                    <a:lstStyle/>
                    <a:p>
                      <a:pPr algn="r"/>
                      <a:r>
                        <a:rPr lang="en-US" sz="2000">
                          <a:solidFill>
                            <a:schemeClr val="accent1"/>
                          </a:solidFill>
                          <a:latin typeface="Consolas" panose="020B0609020204030204" pitchFamily="49" charset="0"/>
                        </a:rPr>
                        <a:t>4</a:t>
                      </a:r>
                    </a:p>
                  </a:txBody>
                  <a:tcPr marL="99973" marR="99973" marT="49986" marB="49986">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a:solidFill>
                            <a:srgbClr val="000000"/>
                          </a:solidFill>
                          <a:latin typeface="Consolas" panose="020B0609020204030204" pitchFamily="49" charset="0"/>
                        </a:rPr>
                        <a:t>}</a:t>
                      </a:r>
                    </a:p>
                  </a:txBody>
                  <a:tcPr marL="99973" marR="99973" marT="49986" marB="49986">
                    <a:noFill/>
                  </a:tcPr>
                </a:tc>
                <a:extLst>
                  <a:ext uri="{0D108BD9-81ED-4DB2-BD59-A6C34878D82A}">
                    <a16:rowId xmlns:a16="http://schemas.microsoft.com/office/drawing/2014/main" val="1643964583"/>
                  </a:ext>
                </a:extLst>
              </a:tr>
              <a:tr h="439880">
                <a:tc>
                  <a:txBody>
                    <a:bodyPr/>
                    <a:lstStyle/>
                    <a:p>
                      <a:pPr algn="r"/>
                      <a:r>
                        <a:rPr lang="en-US" sz="2000">
                          <a:solidFill>
                            <a:schemeClr val="accent1"/>
                          </a:solidFill>
                          <a:latin typeface="Consolas" panose="020B0609020204030204" pitchFamily="49" charset="0"/>
                        </a:rPr>
                        <a:t>5</a:t>
                      </a:r>
                    </a:p>
                  </a:txBody>
                  <a:tcPr marL="99973" marR="99973" marT="49986" marB="49986">
                    <a:noFill/>
                  </a:tcPr>
                </a:tc>
                <a:tc>
                  <a:txBody>
                    <a:bodyPr/>
                    <a:lstStyle/>
                    <a:p>
                      <a:endParaRPr lang="en-US" sz="2000"/>
                    </a:p>
                  </a:txBody>
                  <a:tcPr marL="99973" marR="99973" marT="49986" marB="49986">
                    <a:noFill/>
                  </a:tcPr>
                </a:tc>
                <a:extLst>
                  <a:ext uri="{0D108BD9-81ED-4DB2-BD59-A6C34878D82A}">
                    <a16:rowId xmlns:a16="http://schemas.microsoft.com/office/drawing/2014/main" val="4065329436"/>
                  </a:ext>
                </a:extLst>
              </a:tr>
              <a:tr h="739797">
                <a:tc>
                  <a:txBody>
                    <a:bodyPr/>
                    <a:lstStyle/>
                    <a:p>
                      <a:pPr algn="r"/>
                      <a:r>
                        <a:rPr lang="en-US" sz="2000">
                          <a:solidFill>
                            <a:schemeClr val="accent1"/>
                          </a:solidFill>
                          <a:latin typeface="Consolas" panose="020B0609020204030204" pitchFamily="49" charset="0"/>
                        </a:rPr>
                        <a:t>6</a:t>
                      </a:r>
                    </a:p>
                  </a:txBody>
                  <a:tcPr marL="99973" marR="99973" marT="49986" marB="49986">
                    <a:noFill/>
                  </a:tcPr>
                </a:tc>
                <a:tc>
                  <a:txBody>
                    <a:bodyPr/>
                    <a:lstStyle/>
                    <a:p>
                      <a:r>
                        <a:rPr lang="en-US" sz="2000" b="0">
                          <a:solidFill>
                            <a:srgbClr val="0000FF"/>
                          </a:solidFill>
                          <a:effectLst/>
                          <a:latin typeface="Consolas" panose="020B0609020204030204" pitchFamily="49" charset="0"/>
                        </a:rPr>
                        <a:t>print</a:t>
                      </a:r>
                      <a:r>
                        <a:rPr lang="en-US" sz="2000" b="0">
                          <a:solidFill>
                            <a:srgbClr val="000000"/>
                          </a:solidFill>
                          <a:effectLst/>
                          <a:latin typeface="Consolas" panose="020B0609020204030204" pitchFamily="49" charset="0"/>
                        </a:rPr>
                        <a:t>(weekend_dates[</a:t>
                      </a:r>
                      <a:r>
                        <a:rPr lang="en-US" sz="2000" b="0">
                          <a:solidFill>
                            <a:srgbClr val="A31515"/>
                          </a:solidFill>
                          <a:effectLst/>
                          <a:latin typeface="Consolas" panose="020B0609020204030204" pitchFamily="49" charset="0"/>
                        </a:rPr>
                        <a:t>'April 2018'</a:t>
                      </a:r>
                      <a:r>
                        <a:rPr lang="en-US" sz="2000" b="0">
                          <a:solidFill>
                            <a:srgbClr val="000000"/>
                          </a:solidFill>
                          <a:effectLst/>
                          <a:latin typeface="Consolas" panose="020B0609020204030204" pitchFamily="49" charset="0"/>
                        </a:rPr>
                        <a:t>])</a:t>
                      </a:r>
                    </a:p>
                  </a:txBody>
                  <a:tcPr marL="99973" marR="99973" marT="49986" marB="49986">
                    <a:noFill/>
                  </a:tcPr>
                </a:tc>
                <a:extLst>
                  <a:ext uri="{0D108BD9-81ED-4DB2-BD59-A6C34878D82A}">
                    <a16:rowId xmlns:a16="http://schemas.microsoft.com/office/drawing/2014/main" val="236406713"/>
                  </a:ext>
                </a:extLst>
              </a:tr>
            </a:tbl>
          </a:graphicData>
        </a:graphic>
      </p:graphicFrame>
    </p:spTree>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CC8387-64ED-42ED-B4E3-F84742C4D9A3}"/>
              </a:ext>
            </a:extLst>
          </p:cNvPr>
          <p:cNvSpPr>
            <a:spLocks noGrp="1"/>
          </p:cNvSpPr>
          <p:nvPr>
            <p:ph type="body" sz="quarter" idx="11"/>
          </p:nvPr>
        </p:nvSpPr>
        <p:spPr>
          <a:xfrm>
            <a:off x="4941888" y="585788"/>
            <a:ext cx="6667500" cy="5683249"/>
          </a:xfrm>
          <a:prstGeom prst="rect">
            <a:avLst/>
          </a:prstGeom>
        </p:spPr>
        <p:txBody>
          <a:bodyPr wrap="square" anchor="ctr">
            <a:normAutofit/>
          </a:bodyPr>
          <a:lstStyle/>
          <a:p>
            <a:pPr marL="0" indent="0">
              <a:lnSpc>
                <a:spcPct val="90000"/>
              </a:lnSpc>
              <a:buNone/>
            </a:pPr>
            <a:r>
              <a:rPr lang="en-US" sz="2000" dirty="0"/>
              <a:t>In this lab your job is to create a week-long to-do list using a Python dictionary. Each key in the dictionary is a day of the week. Each associated value is a list of items to do that day.</a:t>
            </a:r>
          </a:p>
          <a:p>
            <a:pPr marL="514350" indent="-514350">
              <a:lnSpc>
                <a:spcPct val="90000"/>
              </a:lnSpc>
              <a:buFont typeface="+mj-lt"/>
              <a:buAutoNum type="arabicPeriod"/>
            </a:pPr>
            <a:r>
              <a:rPr lang="en-US" sz="2000" dirty="0"/>
              <a:t>The program repeatedly asks the user what action they wish to take ( </a:t>
            </a:r>
            <a:r>
              <a:rPr lang="en-US" sz="2000" b="1" dirty="0"/>
              <a:t>add</a:t>
            </a:r>
            <a:r>
              <a:rPr lang="en-US" sz="2000" dirty="0"/>
              <a:t> or </a:t>
            </a:r>
            <a:r>
              <a:rPr lang="en-US" sz="2000" b="1" dirty="0"/>
              <a:t>get</a:t>
            </a:r>
            <a:r>
              <a:rPr lang="en-US" sz="2000" dirty="0"/>
              <a:t>).</a:t>
            </a:r>
          </a:p>
          <a:p>
            <a:pPr marL="514350" indent="-514350">
              <a:lnSpc>
                <a:spcPct val="90000"/>
              </a:lnSpc>
              <a:buFont typeface="+mj-lt"/>
              <a:buAutoNum type="arabicPeriod"/>
            </a:pPr>
            <a:r>
              <a:rPr lang="en-US" sz="2000" dirty="0"/>
              <a:t>If the user enters </a:t>
            </a:r>
            <a:r>
              <a:rPr lang="en-US" sz="2000" b="1" dirty="0"/>
              <a:t>get</a:t>
            </a:r>
            <a:r>
              <a:rPr lang="en-US" sz="2000" dirty="0"/>
              <a:t>, the program asks for a day of the week, and then returns the to-do list for that day.</a:t>
            </a:r>
          </a:p>
          <a:p>
            <a:pPr marL="514350" indent="-514350">
              <a:lnSpc>
                <a:spcPct val="90000"/>
              </a:lnSpc>
              <a:buFont typeface="+mj-lt"/>
              <a:buAutoNum type="arabicPeriod"/>
            </a:pPr>
            <a:r>
              <a:rPr lang="en-US" sz="2000" dirty="0"/>
              <a:t>If the user enters </a:t>
            </a:r>
            <a:r>
              <a:rPr lang="en-US" sz="2000" b="1" dirty="0"/>
              <a:t>add</a:t>
            </a:r>
            <a:r>
              <a:rPr lang="en-US" sz="2000" dirty="0"/>
              <a:t>, the program asks for a day of the week, then asks for a new item, then adds it to the specified list.</a:t>
            </a:r>
          </a:p>
          <a:p>
            <a:pPr marL="514350" indent="-514350">
              <a:lnSpc>
                <a:spcPct val="90000"/>
              </a:lnSpc>
              <a:buFont typeface="+mj-lt"/>
              <a:buAutoNum type="arabicPeriod"/>
            </a:pPr>
            <a:r>
              <a:rPr lang="en-US" sz="2000" dirty="0"/>
              <a:t>If a user tries to add an item that already exists on the list for that day, the program rejects the request.</a:t>
            </a:r>
          </a:p>
          <a:p>
            <a:pPr marL="514350" indent="-514350">
              <a:lnSpc>
                <a:spcPct val="90000"/>
              </a:lnSpc>
              <a:buFont typeface="+mj-lt"/>
              <a:buAutoNum type="arabicPeriod"/>
            </a:pPr>
            <a:r>
              <a:rPr lang="en-US" sz="2000" dirty="0"/>
              <a:t>At the start of the program the dictionary should be totally empty (containing no keys and no values).</a:t>
            </a:r>
          </a:p>
        </p:txBody>
      </p:sp>
      <p:sp>
        <p:nvSpPr>
          <p:cNvPr id="2" name="Title 1">
            <a:extLst>
              <a:ext uri="{FF2B5EF4-FFF2-40B4-BE49-F238E27FC236}">
                <a16:creationId xmlns:a16="http://schemas.microsoft.com/office/drawing/2014/main" id="{CBB3F91D-A9EC-4F92-9AE9-6782E97968A5}"/>
              </a:ext>
            </a:extLst>
          </p:cNvPr>
          <p:cNvSpPr>
            <a:spLocks noGrp="1"/>
          </p:cNvSpPr>
          <p:nvPr>
            <p:ph type="title"/>
          </p:nvPr>
        </p:nvSpPr>
        <p:spPr>
          <a:xfrm>
            <a:off x="588263" y="585788"/>
            <a:ext cx="3182027" cy="5683250"/>
          </a:xfrm>
          <a:prstGeom prst="rect">
            <a:avLst/>
          </a:prstGeom>
        </p:spPr>
        <p:txBody>
          <a:bodyPr wrap="square" anchor="ctr">
            <a:normAutofit/>
          </a:bodyPr>
          <a:lstStyle/>
          <a:p>
            <a:r>
              <a:rPr lang="en-US" dirty="0"/>
              <a:t>Lab 6.03</a:t>
            </a:r>
            <a:endParaRPr lang="en-US"/>
          </a:p>
        </p:txBody>
      </p:sp>
    </p:spTree>
    <p:extLst>
      <p:ext uri="{BB962C8B-B14F-4D97-AF65-F5344CB8AC3E}">
        <p14:creationId xmlns:p14="http://schemas.microsoft.com/office/powerpoint/2010/main" val="7154799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5216" y="3035808"/>
            <a:ext cx="9144000" cy="498598"/>
          </a:xfrm>
          <a:prstGeom prst="rect">
            <a:avLst/>
          </a:prstGeom>
          <a:noFill/>
        </p:spPr>
        <p:txBody>
          <a:bodyPr wrap="square" anchor="b">
            <a:normAutofit/>
          </a:bodyPr>
          <a:lstStyle/>
          <a:p>
            <a:r>
              <a:rPr lang="en-US" dirty="0">
                <a:effectLst/>
              </a:rPr>
              <a:t>Dictionaries of lists - Debrief</a:t>
            </a:r>
          </a:p>
        </p:txBody>
      </p:sp>
      <p:pic>
        <p:nvPicPr>
          <p:cNvPr id="4" name="Graphic 3" descr="Network diagram">
            <a:extLst>
              <a:ext uri="{FF2B5EF4-FFF2-40B4-BE49-F238E27FC236}">
                <a16:creationId xmlns:a16="http://schemas.microsoft.com/office/drawing/2014/main" id="{84825A93-153D-49C6-BB73-80B7135D08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67856" y="2827907"/>
            <a:ext cx="914400" cy="914400"/>
          </a:xfrm>
          <a:prstGeom prst="rect">
            <a:avLst/>
          </a:prstGeom>
        </p:spPr>
      </p:pic>
    </p:spTree>
    <p:extLst>
      <p:ext uri="{BB962C8B-B14F-4D97-AF65-F5344CB8AC3E}">
        <p14:creationId xmlns:p14="http://schemas.microsoft.com/office/powerpoint/2010/main" val="1202814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9983750-A535-458C-B734-60245B1C7B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E18CA7-44CF-4043-90B8-F6B845B2C02A}">
  <ds:schemaRef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5ede4c79-bc9c-4fdf-9f95-32ff416e077f"/>
    <ds:schemaRef ds:uri="e6fa56e8-bdb9-4d95-8d0f-ea72d8c26dbd"/>
    <ds:schemaRef ds:uri="http://www.w3.org/XML/1998/namespace"/>
  </ds:schemaRefs>
</ds:datastoreItem>
</file>

<file path=customXml/itemProps3.xml><?xml version="1.0" encoding="utf-8"?>
<ds:datastoreItem xmlns:ds="http://schemas.openxmlformats.org/officeDocument/2006/customXml" ds:itemID="{CEF057F0-F3AC-44DD-B0A2-0A3F6C35E0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587</Words>
  <Application>Microsoft Office PowerPoint</Application>
  <PresentationFormat>Widescreen</PresentationFormat>
  <Paragraphs>61</Paragraphs>
  <Slides>6</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Calibri</vt:lpstr>
      <vt:lpstr>Consolas</vt:lpstr>
      <vt:lpstr>Segoe UI</vt:lpstr>
      <vt:lpstr>Segoe UI Semibold</vt:lpstr>
      <vt:lpstr>Wingdings</vt:lpstr>
      <vt:lpstr>Microsoft Philanthropies TEALS</vt:lpstr>
      <vt:lpstr>Black Template</vt:lpstr>
      <vt:lpstr>Lesson: 6.03 Dictionaries of lists</vt:lpstr>
      <vt:lpstr>Dictionaries of lists </vt:lpstr>
      <vt:lpstr>Today’s Plan</vt:lpstr>
      <vt:lpstr>6.03 – Do Now</vt:lpstr>
      <vt:lpstr>Lab 6.03</vt:lpstr>
      <vt:lpstr>Dictionaries of lists - Debrief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2019-12-31T04:26:57Z</dcterms:created>
  <dcterms:modified xsi:type="dcterms:W3CDTF">2019-12-31T04:32:56Z</dcterms:modified>
</cp:coreProperties>
</file>