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6.xml" ContentType="application/vnd.openxmlformats-officedocument.presentationml.notesSlide+xml"/>
  <Override PartName="/ppt/comments/comment4.xml" ContentType="application/vnd.openxmlformats-officedocument.presentationml.comments+xml"/>
  <Override PartName="/ppt/notesSlides/notesSlide7.xml" ContentType="application/vnd.openxmlformats-officedocument.presentationml.notesSlide+xml"/>
  <Override PartName="/ppt/comments/comment5.xml" ContentType="application/vnd.openxmlformats-officedocument.presentationml.comments+xml"/>
  <Override PartName="/ppt/notesSlides/notesSlide8.xml" ContentType="application/vnd.openxmlformats-officedocument.presentationml.notesSlide+xml"/>
  <Override PartName="/ppt/comments/comment6.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9"/>
  </p:notesMasterIdLst>
  <p:sldIdLst>
    <p:sldId id="1670" r:id="rId6"/>
    <p:sldId id="1679" r:id="rId7"/>
    <p:sldId id="1680" r:id="rId8"/>
    <p:sldId id="1681" r:id="rId9"/>
    <p:sldId id="1693" r:id="rId10"/>
    <p:sldId id="1694" r:id="rId11"/>
    <p:sldId id="1683" r:id="rId12"/>
    <p:sldId id="1684" r:id="rId13"/>
    <p:sldId id="1689" r:id="rId14"/>
    <p:sldId id="1690" r:id="rId15"/>
    <p:sldId id="1691" r:id="rId16"/>
    <p:sldId id="1692" r:id="rId17"/>
    <p:sldId id="1695" r:id="rId1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77645" autoAdjust="0"/>
  </p:normalViewPr>
  <p:slideViewPr>
    <p:cSldViewPr snapToGrid="0">
      <p:cViewPr varScale="1">
        <p:scale>
          <a:sx n="88" d="100"/>
          <a:sy n="88" d="100"/>
        </p:scale>
        <p:origin x="1458"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12-20T12:12:07.954" idx="1">
    <p:pos x="10" y="10"/>
    <p:text>Checked reading order</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9-12-30T18:43:42.280" idx="8">
    <p:pos x="4841" y="292"/>
    <p:text>This is in the teaching material, but no reference is made to it in the lesson, I added a slide as a review, as I assume this content has be taugh previously.</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9-12-30T19:02:34.066" idx="11">
    <p:pos x="10" y="10"/>
    <p:text>Checked reading order</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9-12-30T19:02:52.066" idx="12">
    <p:pos x="2375" y="369"/>
    <p:text>Checked reading order.</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19-12-30T15:49:23.951" idx="9">
    <p:pos x="422" y="1889"/>
    <p:text>I wanted to add slides about the second project, but I am not sure it is set up in the same way as the guess who project, it doesnt feel condusive to  a Power point presnetation.</p:text>
    <p:extLst>
      <p:ext uri="{C676402C-5697-4E1C-873F-D02D1690AC5C}">
        <p15:threadingInfo xmlns:p15="http://schemas.microsoft.com/office/powerpoint/2012/main" timeZoneBias="480"/>
      </p:ext>
    </p:extLst>
  </p:cm>
  <p:cm authorId="2" dt="2019-12-30T18:26:22.264" idx="10">
    <p:pos x="10" y="10"/>
    <p:text>This project also appears to be incomplete on Git. There is no starter code or text file.</p:text>
    <p:extLst>
      <p:ext uri="{C676402C-5697-4E1C-873F-D02D1690AC5C}">
        <p15:threadingInfo xmlns:p15="http://schemas.microsoft.com/office/powerpoint/2012/main" timeZoneBias="480"/>
      </p:ext>
    </p:extLst>
  </p:cm>
  <p:cm authorId="2" dt="2019-12-30T19:03:39.900" idx="13">
    <p:pos x="106" y="106"/>
    <p:text>Checked reading order.</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19-12-30T19:08:03.647" idx="14">
    <p:pos x="5207" y="288"/>
    <p:text>Checked reading order</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19-12-30T19:15:28.565" idx="15">
    <p:pos x="10" y="10"/>
    <p:text>Do we have any resources for this? The lesson asks them to do it, but I can't put my hands on any resources to help.</p:text>
    <p:extLst>
      <p:ext uri="{C676402C-5697-4E1C-873F-D02D1690AC5C}">
        <p15:threadingInfo xmlns:p15="http://schemas.microsoft.com/office/powerpoint/2012/main" timeZoneBias="480"/>
      </p:ext>
    </p:extLst>
  </p:cm>
</p:cmLst>
</file>

<file path=ppt/diagrams/_rels/data1.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4" Type="http://schemas.openxmlformats.org/officeDocument/2006/relationships/image" Target="../media/image3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7B09F0-1E08-47B0-87D4-7360D95B0A01}"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73747185-F4E7-48D8-97B2-114ECCE7DC6B}">
      <dgm:prSet/>
      <dgm:spPr/>
      <dgm:t>
        <a:bodyPr/>
        <a:lstStyle/>
        <a:p>
          <a:pPr>
            <a:defRPr cap="all"/>
          </a:pPr>
          <a:r>
            <a:rPr lang="en-US" baseline="0"/>
            <a:t>Understand the problem </a:t>
          </a:r>
          <a:endParaRPr lang="en-US"/>
        </a:p>
      </dgm:t>
    </dgm:pt>
    <dgm:pt modelId="{62545DDB-4704-4542-94DF-F86F7DE3FC01}" type="parTrans" cxnId="{53EDF94D-BEEE-4C30-A46C-F1054ADF737F}">
      <dgm:prSet/>
      <dgm:spPr/>
      <dgm:t>
        <a:bodyPr/>
        <a:lstStyle/>
        <a:p>
          <a:endParaRPr lang="en-US"/>
        </a:p>
      </dgm:t>
    </dgm:pt>
    <dgm:pt modelId="{0F9AFE25-75CD-4FB4-80E7-AD0EE3DAB0EE}" type="sibTrans" cxnId="{53EDF94D-BEEE-4C30-A46C-F1054ADF737F}">
      <dgm:prSet/>
      <dgm:spPr/>
      <dgm:t>
        <a:bodyPr/>
        <a:lstStyle/>
        <a:p>
          <a:endParaRPr lang="en-US"/>
        </a:p>
      </dgm:t>
    </dgm:pt>
    <dgm:pt modelId="{34E5B8C6-B479-4D90-946C-D24664F5D682}">
      <dgm:prSet/>
      <dgm:spPr/>
      <dgm:t>
        <a:bodyPr/>
        <a:lstStyle/>
        <a:p>
          <a:pPr>
            <a:defRPr cap="all"/>
          </a:pPr>
          <a:r>
            <a:rPr lang="en-US" baseline="0"/>
            <a:t>Make a plan </a:t>
          </a:r>
          <a:endParaRPr lang="en-US"/>
        </a:p>
      </dgm:t>
    </dgm:pt>
    <dgm:pt modelId="{C1AAF003-9344-4C7C-A6B3-6B1E617006DC}" type="parTrans" cxnId="{81F8375C-8852-4095-919A-C7321489B8CE}">
      <dgm:prSet/>
      <dgm:spPr/>
      <dgm:t>
        <a:bodyPr/>
        <a:lstStyle/>
        <a:p>
          <a:endParaRPr lang="en-US"/>
        </a:p>
      </dgm:t>
    </dgm:pt>
    <dgm:pt modelId="{59E298BE-1BF8-4FA4-B5A3-5972A0B3258E}" type="sibTrans" cxnId="{81F8375C-8852-4095-919A-C7321489B8CE}">
      <dgm:prSet/>
      <dgm:spPr/>
      <dgm:t>
        <a:bodyPr/>
        <a:lstStyle/>
        <a:p>
          <a:endParaRPr lang="en-US"/>
        </a:p>
      </dgm:t>
    </dgm:pt>
    <dgm:pt modelId="{0923EADD-B00A-4F18-A9FC-0F73E3C38DD5}">
      <dgm:prSet/>
      <dgm:spPr/>
      <dgm:t>
        <a:bodyPr/>
        <a:lstStyle/>
        <a:p>
          <a:pPr>
            <a:defRPr cap="all"/>
          </a:pPr>
          <a:r>
            <a:rPr lang="en-US" baseline="0"/>
            <a:t>Implement your plan </a:t>
          </a:r>
          <a:endParaRPr lang="en-US"/>
        </a:p>
      </dgm:t>
    </dgm:pt>
    <dgm:pt modelId="{64FB1006-EF85-49F3-ACB4-2DC1FD76715A}" type="parTrans" cxnId="{6D56E1FF-69EE-4AED-833C-1E87D12748BC}">
      <dgm:prSet/>
      <dgm:spPr/>
      <dgm:t>
        <a:bodyPr/>
        <a:lstStyle/>
        <a:p>
          <a:endParaRPr lang="en-US"/>
        </a:p>
      </dgm:t>
    </dgm:pt>
    <dgm:pt modelId="{462BFCEC-DBCD-4925-8C0C-97C2296B5177}" type="sibTrans" cxnId="{6D56E1FF-69EE-4AED-833C-1E87D12748BC}">
      <dgm:prSet/>
      <dgm:spPr/>
      <dgm:t>
        <a:bodyPr/>
        <a:lstStyle/>
        <a:p>
          <a:endParaRPr lang="en-US"/>
        </a:p>
      </dgm:t>
    </dgm:pt>
    <dgm:pt modelId="{1D5377CE-3DEF-47B1-8490-899E937287BE}">
      <dgm:prSet/>
      <dgm:spPr/>
      <dgm:t>
        <a:bodyPr/>
        <a:lstStyle/>
        <a:p>
          <a:pPr>
            <a:defRPr cap="all"/>
          </a:pPr>
          <a:r>
            <a:rPr lang="en-US" baseline="0"/>
            <a:t>Reflect on your solution</a:t>
          </a:r>
          <a:endParaRPr lang="en-US"/>
        </a:p>
      </dgm:t>
    </dgm:pt>
    <dgm:pt modelId="{8D61286B-C854-482F-8F7C-BF9789DA949D}" type="parTrans" cxnId="{75951918-057C-4A91-BE3D-0278E03462E2}">
      <dgm:prSet/>
      <dgm:spPr/>
      <dgm:t>
        <a:bodyPr/>
        <a:lstStyle/>
        <a:p>
          <a:endParaRPr lang="en-US"/>
        </a:p>
      </dgm:t>
    </dgm:pt>
    <dgm:pt modelId="{B3562ADF-537A-45F9-9C12-CD8FFD324B4C}" type="sibTrans" cxnId="{75951918-057C-4A91-BE3D-0278E03462E2}">
      <dgm:prSet/>
      <dgm:spPr/>
      <dgm:t>
        <a:bodyPr/>
        <a:lstStyle/>
        <a:p>
          <a:endParaRPr lang="en-US"/>
        </a:p>
      </dgm:t>
    </dgm:pt>
    <dgm:pt modelId="{8F50AC02-5868-4F3D-BDA1-7B1F01FC5ED6}" type="pres">
      <dgm:prSet presAssocID="{C67B09F0-1E08-47B0-87D4-7360D95B0A01}" presName="root" presStyleCnt="0">
        <dgm:presLayoutVars>
          <dgm:dir/>
          <dgm:resizeHandles val="exact"/>
        </dgm:presLayoutVars>
      </dgm:prSet>
      <dgm:spPr/>
    </dgm:pt>
    <dgm:pt modelId="{3B990E3C-616C-4AAE-A314-804F10622E19}" type="pres">
      <dgm:prSet presAssocID="{73747185-F4E7-48D8-97B2-114ECCE7DC6B}" presName="compNode" presStyleCnt="0"/>
      <dgm:spPr/>
    </dgm:pt>
    <dgm:pt modelId="{F10CE092-3F47-40EF-A1AF-B8587488A209}" type="pres">
      <dgm:prSet presAssocID="{73747185-F4E7-48D8-97B2-114ECCE7DC6B}" presName="iconBgRect" presStyleLbl="bgShp" presStyleIdx="0" presStyleCnt="4"/>
      <dgm:spPr/>
    </dgm:pt>
    <dgm:pt modelId="{0BEF92D8-B55C-4BB7-8263-A1D45DB1AEB4}" type="pres">
      <dgm:prSet presAssocID="{73747185-F4E7-48D8-97B2-114ECCE7DC6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 mark"/>
        </a:ext>
      </dgm:extLst>
    </dgm:pt>
    <dgm:pt modelId="{40C88162-98A6-4355-8877-1484265B066E}" type="pres">
      <dgm:prSet presAssocID="{73747185-F4E7-48D8-97B2-114ECCE7DC6B}" presName="spaceRect" presStyleCnt="0"/>
      <dgm:spPr/>
    </dgm:pt>
    <dgm:pt modelId="{658B2777-4787-4E11-B9DB-2629B0768601}" type="pres">
      <dgm:prSet presAssocID="{73747185-F4E7-48D8-97B2-114ECCE7DC6B}" presName="textRect" presStyleLbl="revTx" presStyleIdx="0" presStyleCnt="4">
        <dgm:presLayoutVars>
          <dgm:chMax val="1"/>
          <dgm:chPref val="1"/>
        </dgm:presLayoutVars>
      </dgm:prSet>
      <dgm:spPr/>
    </dgm:pt>
    <dgm:pt modelId="{12B6899C-90FD-4B4A-81C3-13F759B6107D}" type="pres">
      <dgm:prSet presAssocID="{0F9AFE25-75CD-4FB4-80E7-AD0EE3DAB0EE}" presName="sibTrans" presStyleCnt="0"/>
      <dgm:spPr/>
    </dgm:pt>
    <dgm:pt modelId="{E2FD9BBC-8A72-4E32-93E2-E2467976E108}" type="pres">
      <dgm:prSet presAssocID="{34E5B8C6-B479-4D90-946C-D24664F5D682}" presName="compNode" presStyleCnt="0"/>
      <dgm:spPr/>
    </dgm:pt>
    <dgm:pt modelId="{BD6260F5-5B68-47EA-B39E-D42ABCB7F1AD}" type="pres">
      <dgm:prSet presAssocID="{34E5B8C6-B479-4D90-946C-D24664F5D682}" presName="iconBgRect" presStyleLbl="bgShp" presStyleIdx="1" presStyleCnt="4"/>
      <dgm:spPr/>
    </dgm:pt>
    <dgm:pt modelId="{D5531B95-578A-4DA2-9162-B061D3A0E5EB}" type="pres">
      <dgm:prSet presAssocID="{34E5B8C6-B479-4D90-946C-D24664F5D68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DCBFA378-42AB-422E-8AC9-875A6CFDE471}" type="pres">
      <dgm:prSet presAssocID="{34E5B8C6-B479-4D90-946C-D24664F5D682}" presName="spaceRect" presStyleCnt="0"/>
      <dgm:spPr/>
    </dgm:pt>
    <dgm:pt modelId="{0EC17C37-E1E0-4147-87DE-00CE0E9E10A9}" type="pres">
      <dgm:prSet presAssocID="{34E5B8C6-B479-4D90-946C-D24664F5D682}" presName="textRect" presStyleLbl="revTx" presStyleIdx="1" presStyleCnt="4">
        <dgm:presLayoutVars>
          <dgm:chMax val="1"/>
          <dgm:chPref val="1"/>
        </dgm:presLayoutVars>
      </dgm:prSet>
      <dgm:spPr/>
    </dgm:pt>
    <dgm:pt modelId="{91FD0DD3-E20A-492E-BEDC-CDF38EB4B4F7}" type="pres">
      <dgm:prSet presAssocID="{59E298BE-1BF8-4FA4-B5A3-5972A0B3258E}" presName="sibTrans" presStyleCnt="0"/>
      <dgm:spPr/>
    </dgm:pt>
    <dgm:pt modelId="{B37E5C5B-9836-4AB9-805A-D0C2411007ED}" type="pres">
      <dgm:prSet presAssocID="{0923EADD-B00A-4F18-A9FC-0F73E3C38DD5}" presName="compNode" presStyleCnt="0"/>
      <dgm:spPr/>
    </dgm:pt>
    <dgm:pt modelId="{19B51C48-F1EA-462C-935D-A7E5E9A798B4}" type="pres">
      <dgm:prSet presAssocID="{0923EADD-B00A-4F18-A9FC-0F73E3C38DD5}" presName="iconBgRect" presStyleLbl="bgShp" presStyleIdx="2" presStyleCnt="4"/>
      <dgm:spPr/>
    </dgm:pt>
    <dgm:pt modelId="{32B5DF2A-30CB-41DA-9FA8-4BA64CDDCF02}" type="pres">
      <dgm:prSet presAssocID="{0923EADD-B00A-4F18-A9FC-0F73E3C38DD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48EC1211-944A-4810-AD81-2EE0C380FC0B}" type="pres">
      <dgm:prSet presAssocID="{0923EADD-B00A-4F18-A9FC-0F73E3C38DD5}" presName="spaceRect" presStyleCnt="0"/>
      <dgm:spPr/>
    </dgm:pt>
    <dgm:pt modelId="{C1E1D652-AAAE-4DB6-8A2C-3C4FB86EC348}" type="pres">
      <dgm:prSet presAssocID="{0923EADD-B00A-4F18-A9FC-0F73E3C38DD5}" presName="textRect" presStyleLbl="revTx" presStyleIdx="2" presStyleCnt="4">
        <dgm:presLayoutVars>
          <dgm:chMax val="1"/>
          <dgm:chPref val="1"/>
        </dgm:presLayoutVars>
      </dgm:prSet>
      <dgm:spPr/>
    </dgm:pt>
    <dgm:pt modelId="{2AEC1823-2FE1-40E0-9C2B-4EEAAE578A2A}" type="pres">
      <dgm:prSet presAssocID="{462BFCEC-DBCD-4925-8C0C-97C2296B5177}" presName="sibTrans" presStyleCnt="0"/>
      <dgm:spPr/>
    </dgm:pt>
    <dgm:pt modelId="{4B257D59-4BE6-4A21-A497-4DCF415699A6}" type="pres">
      <dgm:prSet presAssocID="{1D5377CE-3DEF-47B1-8490-899E937287BE}" presName="compNode" presStyleCnt="0"/>
      <dgm:spPr/>
    </dgm:pt>
    <dgm:pt modelId="{EE6DDEF4-9881-4F2C-A36C-54F1BA315790}" type="pres">
      <dgm:prSet presAssocID="{1D5377CE-3DEF-47B1-8490-899E937287BE}" presName="iconBgRect" presStyleLbl="bgShp" presStyleIdx="3" presStyleCnt="4"/>
      <dgm:spPr/>
    </dgm:pt>
    <dgm:pt modelId="{33F1834A-0B83-48BC-9535-4DDB3EBAB1B2}" type="pres">
      <dgm:prSet presAssocID="{1D5377CE-3DEF-47B1-8490-899E937287B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hought bubble"/>
        </a:ext>
      </dgm:extLst>
    </dgm:pt>
    <dgm:pt modelId="{ED9AAC3D-6E5D-4C2C-A798-F6E73DD94394}" type="pres">
      <dgm:prSet presAssocID="{1D5377CE-3DEF-47B1-8490-899E937287BE}" presName="spaceRect" presStyleCnt="0"/>
      <dgm:spPr/>
    </dgm:pt>
    <dgm:pt modelId="{EA1EC9A8-130E-45A5-B3D5-07458E15304C}" type="pres">
      <dgm:prSet presAssocID="{1D5377CE-3DEF-47B1-8490-899E937287BE}" presName="textRect" presStyleLbl="revTx" presStyleIdx="3" presStyleCnt="4">
        <dgm:presLayoutVars>
          <dgm:chMax val="1"/>
          <dgm:chPref val="1"/>
        </dgm:presLayoutVars>
      </dgm:prSet>
      <dgm:spPr/>
    </dgm:pt>
  </dgm:ptLst>
  <dgm:cxnLst>
    <dgm:cxn modelId="{75951918-057C-4A91-BE3D-0278E03462E2}" srcId="{C67B09F0-1E08-47B0-87D4-7360D95B0A01}" destId="{1D5377CE-3DEF-47B1-8490-899E937287BE}" srcOrd="3" destOrd="0" parTransId="{8D61286B-C854-482F-8F7C-BF9789DA949D}" sibTransId="{B3562ADF-537A-45F9-9C12-CD8FFD324B4C}"/>
    <dgm:cxn modelId="{C1F65D3C-C586-465C-A1A4-5DDAC0322A5C}" type="presOf" srcId="{34E5B8C6-B479-4D90-946C-D24664F5D682}" destId="{0EC17C37-E1E0-4147-87DE-00CE0E9E10A9}" srcOrd="0" destOrd="0" presId="urn:microsoft.com/office/officeart/2018/5/layout/IconCircleLabelList"/>
    <dgm:cxn modelId="{81F8375C-8852-4095-919A-C7321489B8CE}" srcId="{C67B09F0-1E08-47B0-87D4-7360D95B0A01}" destId="{34E5B8C6-B479-4D90-946C-D24664F5D682}" srcOrd="1" destOrd="0" parTransId="{C1AAF003-9344-4C7C-A6B3-6B1E617006DC}" sibTransId="{59E298BE-1BF8-4FA4-B5A3-5972A0B3258E}"/>
    <dgm:cxn modelId="{093EE061-0A32-4654-B24C-9024405BABDC}" type="presOf" srcId="{73747185-F4E7-48D8-97B2-114ECCE7DC6B}" destId="{658B2777-4787-4E11-B9DB-2629B0768601}" srcOrd="0" destOrd="0" presId="urn:microsoft.com/office/officeart/2018/5/layout/IconCircleLabelList"/>
    <dgm:cxn modelId="{53EDF94D-BEEE-4C30-A46C-F1054ADF737F}" srcId="{C67B09F0-1E08-47B0-87D4-7360D95B0A01}" destId="{73747185-F4E7-48D8-97B2-114ECCE7DC6B}" srcOrd="0" destOrd="0" parTransId="{62545DDB-4704-4542-94DF-F86F7DE3FC01}" sibTransId="{0F9AFE25-75CD-4FB4-80E7-AD0EE3DAB0EE}"/>
    <dgm:cxn modelId="{CB993B87-3284-4389-8EFA-C468E50BB579}" type="presOf" srcId="{1D5377CE-3DEF-47B1-8490-899E937287BE}" destId="{EA1EC9A8-130E-45A5-B3D5-07458E15304C}" srcOrd="0" destOrd="0" presId="urn:microsoft.com/office/officeart/2018/5/layout/IconCircleLabelList"/>
    <dgm:cxn modelId="{D8D414BE-E881-47A2-96FC-78D5CB35DD50}" type="presOf" srcId="{C67B09F0-1E08-47B0-87D4-7360D95B0A01}" destId="{8F50AC02-5868-4F3D-BDA1-7B1F01FC5ED6}" srcOrd="0" destOrd="0" presId="urn:microsoft.com/office/officeart/2018/5/layout/IconCircleLabelList"/>
    <dgm:cxn modelId="{11C7DDCC-2EBF-4886-AB6A-1BE3D22D958D}" type="presOf" srcId="{0923EADD-B00A-4F18-A9FC-0F73E3C38DD5}" destId="{C1E1D652-AAAE-4DB6-8A2C-3C4FB86EC348}" srcOrd="0" destOrd="0" presId="urn:microsoft.com/office/officeart/2018/5/layout/IconCircleLabelList"/>
    <dgm:cxn modelId="{6D56E1FF-69EE-4AED-833C-1E87D12748BC}" srcId="{C67B09F0-1E08-47B0-87D4-7360D95B0A01}" destId="{0923EADD-B00A-4F18-A9FC-0F73E3C38DD5}" srcOrd="2" destOrd="0" parTransId="{64FB1006-EF85-49F3-ACB4-2DC1FD76715A}" sibTransId="{462BFCEC-DBCD-4925-8C0C-97C2296B5177}"/>
    <dgm:cxn modelId="{26A2B1C8-B7DC-4363-8F81-220366A85796}" type="presParOf" srcId="{8F50AC02-5868-4F3D-BDA1-7B1F01FC5ED6}" destId="{3B990E3C-616C-4AAE-A314-804F10622E19}" srcOrd="0" destOrd="0" presId="urn:microsoft.com/office/officeart/2018/5/layout/IconCircleLabelList"/>
    <dgm:cxn modelId="{885CCA7F-95D8-4D51-AE87-1B727AF464BF}" type="presParOf" srcId="{3B990E3C-616C-4AAE-A314-804F10622E19}" destId="{F10CE092-3F47-40EF-A1AF-B8587488A209}" srcOrd="0" destOrd="0" presId="urn:microsoft.com/office/officeart/2018/5/layout/IconCircleLabelList"/>
    <dgm:cxn modelId="{6146B149-8EDF-4594-B9BF-75E39C7AFDA0}" type="presParOf" srcId="{3B990E3C-616C-4AAE-A314-804F10622E19}" destId="{0BEF92D8-B55C-4BB7-8263-A1D45DB1AEB4}" srcOrd="1" destOrd="0" presId="urn:microsoft.com/office/officeart/2018/5/layout/IconCircleLabelList"/>
    <dgm:cxn modelId="{55D55982-E9DD-4048-A283-45148426A388}" type="presParOf" srcId="{3B990E3C-616C-4AAE-A314-804F10622E19}" destId="{40C88162-98A6-4355-8877-1484265B066E}" srcOrd="2" destOrd="0" presId="urn:microsoft.com/office/officeart/2018/5/layout/IconCircleLabelList"/>
    <dgm:cxn modelId="{D0E500CA-5A79-4CD3-9588-31CDBFC109B4}" type="presParOf" srcId="{3B990E3C-616C-4AAE-A314-804F10622E19}" destId="{658B2777-4787-4E11-B9DB-2629B0768601}" srcOrd="3" destOrd="0" presId="urn:microsoft.com/office/officeart/2018/5/layout/IconCircleLabelList"/>
    <dgm:cxn modelId="{787CB225-54E9-4FC6-B6EF-705A5B5D02C5}" type="presParOf" srcId="{8F50AC02-5868-4F3D-BDA1-7B1F01FC5ED6}" destId="{12B6899C-90FD-4B4A-81C3-13F759B6107D}" srcOrd="1" destOrd="0" presId="urn:microsoft.com/office/officeart/2018/5/layout/IconCircleLabelList"/>
    <dgm:cxn modelId="{B8C4BBDF-280E-4DD1-BC03-D2B7CA1DC560}" type="presParOf" srcId="{8F50AC02-5868-4F3D-BDA1-7B1F01FC5ED6}" destId="{E2FD9BBC-8A72-4E32-93E2-E2467976E108}" srcOrd="2" destOrd="0" presId="urn:microsoft.com/office/officeart/2018/5/layout/IconCircleLabelList"/>
    <dgm:cxn modelId="{01F6B890-E2DF-40D2-A44E-1A69E325FF31}" type="presParOf" srcId="{E2FD9BBC-8A72-4E32-93E2-E2467976E108}" destId="{BD6260F5-5B68-47EA-B39E-D42ABCB7F1AD}" srcOrd="0" destOrd="0" presId="urn:microsoft.com/office/officeart/2018/5/layout/IconCircleLabelList"/>
    <dgm:cxn modelId="{DB074175-5E67-4524-9B75-5D4B3DCE3A41}" type="presParOf" srcId="{E2FD9BBC-8A72-4E32-93E2-E2467976E108}" destId="{D5531B95-578A-4DA2-9162-B061D3A0E5EB}" srcOrd="1" destOrd="0" presId="urn:microsoft.com/office/officeart/2018/5/layout/IconCircleLabelList"/>
    <dgm:cxn modelId="{3F413858-9D7C-4D77-B366-180130141F18}" type="presParOf" srcId="{E2FD9BBC-8A72-4E32-93E2-E2467976E108}" destId="{DCBFA378-42AB-422E-8AC9-875A6CFDE471}" srcOrd="2" destOrd="0" presId="urn:microsoft.com/office/officeart/2018/5/layout/IconCircleLabelList"/>
    <dgm:cxn modelId="{65181343-A417-4609-81FA-5DFA60D118BE}" type="presParOf" srcId="{E2FD9BBC-8A72-4E32-93E2-E2467976E108}" destId="{0EC17C37-E1E0-4147-87DE-00CE0E9E10A9}" srcOrd="3" destOrd="0" presId="urn:microsoft.com/office/officeart/2018/5/layout/IconCircleLabelList"/>
    <dgm:cxn modelId="{55B221E0-2013-49E8-A6D0-DB78F23A8B1F}" type="presParOf" srcId="{8F50AC02-5868-4F3D-BDA1-7B1F01FC5ED6}" destId="{91FD0DD3-E20A-492E-BEDC-CDF38EB4B4F7}" srcOrd="3" destOrd="0" presId="urn:microsoft.com/office/officeart/2018/5/layout/IconCircleLabelList"/>
    <dgm:cxn modelId="{724454E8-DFDF-4633-8313-3455C9BF272A}" type="presParOf" srcId="{8F50AC02-5868-4F3D-BDA1-7B1F01FC5ED6}" destId="{B37E5C5B-9836-4AB9-805A-D0C2411007ED}" srcOrd="4" destOrd="0" presId="urn:microsoft.com/office/officeart/2018/5/layout/IconCircleLabelList"/>
    <dgm:cxn modelId="{283F5C56-D2EB-46B8-9A22-414F9C5192DB}" type="presParOf" srcId="{B37E5C5B-9836-4AB9-805A-D0C2411007ED}" destId="{19B51C48-F1EA-462C-935D-A7E5E9A798B4}" srcOrd="0" destOrd="0" presId="urn:microsoft.com/office/officeart/2018/5/layout/IconCircleLabelList"/>
    <dgm:cxn modelId="{E8B7F8F5-D728-4130-B3BC-B9280AFC2DCB}" type="presParOf" srcId="{B37E5C5B-9836-4AB9-805A-D0C2411007ED}" destId="{32B5DF2A-30CB-41DA-9FA8-4BA64CDDCF02}" srcOrd="1" destOrd="0" presId="urn:microsoft.com/office/officeart/2018/5/layout/IconCircleLabelList"/>
    <dgm:cxn modelId="{FCA1D1EC-C973-4986-88BE-DFF72D9DA6C1}" type="presParOf" srcId="{B37E5C5B-9836-4AB9-805A-D0C2411007ED}" destId="{48EC1211-944A-4810-AD81-2EE0C380FC0B}" srcOrd="2" destOrd="0" presId="urn:microsoft.com/office/officeart/2018/5/layout/IconCircleLabelList"/>
    <dgm:cxn modelId="{301586E0-6A21-44A1-AF45-4BF1DB2D729D}" type="presParOf" srcId="{B37E5C5B-9836-4AB9-805A-D0C2411007ED}" destId="{C1E1D652-AAAE-4DB6-8A2C-3C4FB86EC348}" srcOrd="3" destOrd="0" presId="urn:microsoft.com/office/officeart/2018/5/layout/IconCircleLabelList"/>
    <dgm:cxn modelId="{5A52ECC6-0EBF-4B02-AAEB-8B5EB165CDA3}" type="presParOf" srcId="{8F50AC02-5868-4F3D-BDA1-7B1F01FC5ED6}" destId="{2AEC1823-2FE1-40E0-9C2B-4EEAAE578A2A}" srcOrd="5" destOrd="0" presId="urn:microsoft.com/office/officeart/2018/5/layout/IconCircleLabelList"/>
    <dgm:cxn modelId="{7C6C8F44-053B-453D-9047-70336A98834F}" type="presParOf" srcId="{8F50AC02-5868-4F3D-BDA1-7B1F01FC5ED6}" destId="{4B257D59-4BE6-4A21-A497-4DCF415699A6}" srcOrd="6" destOrd="0" presId="urn:microsoft.com/office/officeart/2018/5/layout/IconCircleLabelList"/>
    <dgm:cxn modelId="{CC8413ED-BC5A-4573-B52B-7AF56045F5F1}" type="presParOf" srcId="{4B257D59-4BE6-4A21-A497-4DCF415699A6}" destId="{EE6DDEF4-9881-4F2C-A36C-54F1BA315790}" srcOrd="0" destOrd="0" presId="urn:microsoft.com/office/officeart/2018/5/layout/IconCircleLabelList"/>
    <dgm:cxn modelId="{873B9F5D-382E-4150-BC6D-311F26599D5B}" type="presParOf" srcId="{4B257D59-4BE6-4A21-A497-4DCF415699A6}" destId="{33F1834A-0B83-48BC-9535-4DDB3EBAB1B2}" srcOrd="1" destOrd="0" presId="urn:microsoft.com/office/officeart/2018/5/layout/IconCircleLabelList"/>
    <dgm:cxn modelId="{068A45D8-9131-44F4-B9AF-B09F42BAB077}" type="presParOf" srcId="{4B257D59-4BE6-4A21-A497-4DCF415699A6}" destId="{ED9AAC3D-6E5D-4C2C-A798-F6E73DD94394}" srcOrd="2" destOrd="0" presId="urn:microsoft.com/office/officeart/2018/5/layout/IconCircleLabelList"/>
    <dgm:cxn modelId="{0FA8B755-5E61-4A44-B696-3C90771073A2}" type="presParOf" srcId="{4B257D59-4BE6-4A21-A497-4DCF415699A6}" destId="{EA1EC9A8-130E-45A5-B3D5-07458E15304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CAD353-C7C0-4032-B8E2-9405DE945534}"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C875DC57-5204-45E8-8CEB-86C3ACA5E6C6}">
      <dgm:prSet/>
      <dgm:spPr/>
      <dgm:t>
        <a:bodyPr/>
        <a:lstStyle/>
        <a:p>
          <a:r>
            <a:rPr lang="en-US" baseline="0" dirty="0"/>
            <a:t>Plan your Code – Using pseudo code, plan your variables, functions, dictionaries, lists, and structure </a:t>
          </a:r>
          <a:endParaRPr lang="en-US" dirty="0"/>
        </a:p>
      </dgm:t>
      <dgm:extLst>
        <a:ext uri="{E40237B7-FDA0-4F09-8148-C483321AD2D9}">
          <dgm14:cNvPr xmlns:dgm14="http://schemas.microsoft.com/office/drawing/2010/diagram" id="0" name="" descr=" Plan your Code – Using pseudo code, plan your variables, functions, dictionaries, lists, and structure &#10;&#10;"/>
        </a:ext>
      </dgm:extLst>
    </dgm:pt>
    <dgm:pt modelId="{84F7261F-16E0-4DBC-87D5-AD6A7CD38032}" type="parTrans" cxnId="{39E9D890-469B-46F2-A251-79C364B20A5F}">
      <dgm:prSet/>
      <dgm:spPr/>
      <dgm:t>
        <a:bodyPr/>
        <a:lstStyle/>
        <a:p>
          <a:endParaRPr lang="en-US"/>
        </a:p>
      </dgm:t>
    </dgm:pt>
    <dgm:pt modelId="{02C5F915-C8E0-4D96-82C2-E42E91BBDEFF}" type="sibTrans" cxnId="{39E9D890-469B-46F2-A251-79C364B20A5F}">
      <dgm:prSet/>
      <dgm:spPr/>
      <dgm:t>
        <a:bodyPr/>
        <a:lstStyle/>
        <a:p>
          <a:endParaRPr lang="en-US"/>
        </a:p>
      </dgm:t>
    </dgm:pt>
    <dgm:pt modelId="{2CE02522-B194-4B46-AEBD-53BA55F0FE22}">
      <dgm:prSet/>
      <dgm:spPr/>
      <dgm:t>
        <a:bodyPr/>
        <a:lstStyle/>
        <a:p>
          <a:r>
            <a:rPr lang="en-US" baseline="0" dirty="0"/>
            <a:t>Plan your Time – Out line your daily goals and milestones to keep you on top of your project.</a:t>
          </a:r>
          <a:endParaRPr lang="en-US" dirty="0"/>
        </a:p>
      </dgm:t>
      <dgm:extLst>
        <a:ext uri="{E40237B7-FDA0-4F09-8148-C483321AD2D9}">
          <dgm14:cNvPr xmlns:dgm14="http://schemas.microsoft.com/office/drawing/2010/diagram" id="0" name="" descr="&#10;Plan your Time – Out line your daily goals and milestones to keep you on top of your project.&#10;&#10;"/>
        </a:ext>
      </dgm:extLst>
    </dgm:pt>
    <dgm:pt modelId="{E083B3A8-0CE6-4ACD-9284-BDEDA8BFE80E}" type="parTrans" cxnId="{3B822F0A-96D7-43B3-9EDF-410A44F91787}">
      <dgm:prSet/>
      <dgm:spPr/>
      <dgm:t>
        <a:bodyPr/>
        <a:lstStyle/>
        <a:p>
          <a:endParaRPr lang="en-US"/>
        </a:p>
      </dgm:t>
    </dgm:pt>
    <dgm:pt modelId="{38369829-23DB-40F8-A270-B19103522B4A}" type="sibTrans" cxnId="{3B822F0A-96D7-43B3-9EDF-410A44F91787}">
      <dgm:prSet/>
      <dgm:spPr/>
      <dgm:t>
        <a:bodyPr/>
        <a:lstStyle/>
        <a:p>
          <a:endParaRPr lang="en-US"/>
        </a:p>
      </dgm:t>
    </dgm:pt>
    <dgm:pt modelId="{AAC5D2A3-63DC-49FA-972A-4694AF465EBE}" type="pres">
      <dgm:prSet presAssocID="{08CAD353-C7C0-4032-B8E2-9405DE945534}" presName="root" presStyleCnt="0">
        <dgm:presLayoutVars>
          <dgm:dir/>
          <dgm:resizeHandles val="exact"/>
        </dgm:presLayoutVars>
      </dgm:prSet>
      <dgm:spPr/>
    </dgm:pt>
    <dgm:pt modelId="{711DBFCF-ED53-4BCC-B946-A1649866F35C}" type="pres">
      <dgm:prSet presAssocID="{C875DC57-5204-45E8-8CEB-86C3ACA5E6C6}" presName="compNode" presStyleCnt="0"/>
      <dgm:spPr/>
    </dgm:pt>
    <dgm:pt modelId="{CB7CA41A-26BF-430E-9E50-9DADE18D8379}" type="pres">
      <dgm:prSet presAssocID="{C875DC57-5204-45E8-8CEB-86C3ACA5E6C6}" presName="bgRect" presStyleLbl="bgShp" presStyleIdx="0" presStyleCnt="2"/>
      <dgm:spPr/>
    </dgm:pt>
    <dgm:pt modelId="{78C23667-76EC-4AF8-A302-D52865E6A41C}" type="pres">
      <dgm:prSet presAssocID="{C875DC57-5204-45E8-8CEB-86C3ACA5E6C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Head with gears"/>
        </a:ext>
      </dgm:extLst>
    </dgm:pt>
    <dgm:pt modelId="{EFD900F2-B235-4D9B-93FB-1B4CE2F5C7D9}" type="pres">
      <dgm:prSet presAssocID="{C875DC57-5204-45E8-8CEB-86C3ACA5E6C6}" presName="spaceRect" presStyleCnt="0"/>
      <dgm:spPr/>
    </dgm:pt>
    <dgm:pt modelId="{D0CECE64-DB0E-47E6-B1F7-F12410BE4CD7}" type="pres">
      <dgm:prSet presAssocID="{C875DC57-5204-45E8-8CEB-86C3ACA5E6C6}" presName="parTx" presStyleLbl="revTx" presStyleIdx="0" presStyleCnt="2">
        <dgm:presLayoutVars>
          <dgm:chMax val="0"/>
          <dgm:chPref val="0"/>
        </dgm:presLayoutVars>
      </dgm:prSet>
      <dgm:spPr/>
    </dgm:pt>
    <dgm:pt modelId="{D5791590-11C9-4AC6-9DE1-F8698FF664AD}" type="pres">
      <dgm:prSet presAssocID="{02C5F915-C8E0-4D96-82C2-E42E91BBDEFF}" presName="sibTrans" presStyleCnt="0"/>
      <dgm:spPr/>
    </dgm:pt>
    <dgm:pt modelId="{6B429E70-3D3F-47B0-9903-48AC8BA88EDA}" type="pres">
      <dgm:prSet presAssocID="{2CE02522-B194-4B46-AEBD-53BA55F0FE22}" presName="compNode" presStyleCnt="0"/>
      <dgm:spPr/>
    </dgm:pt>
    <dgm:pt modelId="{5B0DE8BA-A09B-449A-9C45-DF9F5B9F1DD6}" type="pres">
      <dgm:prSet presAssocID="{2CE02522-B194-4B46-AEBD-53BA55F0FE22}" presName="bgRect" presStyleLbl="bgShp" presStyleIdx="1" presStyleCnt="2"/>
      <dgm:spPr/>
    </dgm:pt>
    <dgm:pt modelId="{72A2E76E-0401-40AC-80D6-D62EB7945016}" type="pres">
      <dgm:prSet presAssocID="{2CE02522-B194-4B46-AEBD-53BA55F0FE2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thly calendar"/>
        </a:ext>
      </dgm:extLst>
    </dgm:pt>
    <dgm:pt modelId="{CCF2873A-B7BE-4C9C-9D8F-D83163EB84EC}" type="pres">
      <dgm:prSet presAssocID="{2CE02522-B194-4B46-AEBD-53BA55F0FE22}" presName="spaceRect" presStyleCnt="0"/>
      <dgm:spPr/>
    </dgm:pt>
    <dgm:pt modelId="{CF7AD7A8-B676-4924-8F05-E81DDF52C5AF}" type="pres">
      <dgm:prSet presAssocID="{2CE02522-B194-4B46-AEBD-53BA55F0FE22}" presName="parTx" presStyleLbl="revTx" presStyleIdx="1" presStyleCnt="2">
        <dgm:presLayoutVars>
          <dgm:chMax val="0"/>
          <dgm:chPref val="0"/>
        </dgm:presLayoutVars>
      </dgm:prSet>
      <dgm:spPr/>
    </dgm:pt>
  </dgm:ptLst>
  <dgm:cxnLst>
    <dgm:cxn modelId="{3B822F0A-96D7-43B3-9EDF-410A44F91787}" srcId="{08CAD353-C7C0-4032-B8E2-9405DE945534}" destId="{2CE02522-B194-4B46-AEBD-53BA55F0FE22}" srcOrd="1" destOrd="0" parTransId="{E083B3A8-0CE6-4ACD-9284-BDEDA8BFE80E}" sibTransId="{38369829-23DB-40F8-A270-B19103522B4A}"/>
    <dgm:cxn modelId="{170D7F68-6D9A-48F9-A0C6-1BD29D1EF68F}" type="presOf" srcId="{08CAD353-C7C0-4032-B8E2-9405DE945534}" destId="{AAC5D2A3-63DC-49FA-972A-4694AF465EBE}" srcOrd="0" destOrd="0" presId="urn:microsoft.com/office/officeart/2018/2/layout/IconVerticalSolidList"/>
    <dgm:cxn modelId="{340DBB7F-BDF0-4788-9091-C75C5C737F5A}" type="presOf" srcId="{C875DC57-5204-45E8-8CEB-86C3ACA5E6C6}" destId="{D0CECE64-DB0E-47E6-B1F7-F12410BE4CD7}" srcOrd="0" destOrd="0" presId="urn:microsoft.com/office/officeart/2018/2/layout/IconVerticalSolidList"/>
    <dgm:cxn modelId="{39E9D890-469B-46F2-A251-79C364B20A5F}" srcId="{08CAD353-C7C0-4032-B8E2-9405DE945534}" destId="{C875DC57-5204-45E8-8CEB-86C3ACA5E6C6}" srcOrd="0" destOrd="0" parTransId="{84F7261F-16E0-4DBC-87D5-AD6A7CD38032}" sibTransId="{02C5F915-C8E0-4D96-82C2-E42E91BBDEFF}"/>
    <dgm:cxn modelId="{5D7CE79B-64F6-48AE-95B2-BD45B4960D6B}" type="presOf" srcId="{2CE02522-B194-4B46-AEBD-53BA55F0FE22}" destId="{CF7AD7A8-B676-4924-8F05-E81DDF52C5AF}" srcOrd="0" destOrd="0" presId="urn:microsoft.com/office/officeart/2018/2/layout/IconVerticalSolidList"/>
    <dgm:cxn modelId="{8E01E414-0011-475B-A8F1-7EBD9B58011C}" type="presParOf" srcId="{AAC5D2A3-63DC-49FA-972A-4694AF465EBE}" destId="{711DBFCF-ED53-4BCC-B946-A1649866F35C}" srcOrd="0" destOrd="0" presId="urn:microsoft.com/office/officeart/2018/2/layout/IconVerticalSolidList"/>
    <dgm:cxn modelId="{311D28B8-9351-4309-9886-AB749F78E33C}" type="presParOf" srcId="{711DBFCF-ED53-4BCC-B946-A1649866F35C}" destId="{CB7CA41A-26BF-430E-9E50-9DADE18D8379}" srcOrd="0" destOrd="0" presId="urn:microsoft.com/office/officeart/2018/2/layout/IconVerticalSolidList"/>
    <dgm:cxn modelId="{7947B660-4FC8-4386-9207-A692DC1D15BE}" type="presParOf" srcId="{711DBFCF-ED53-4BCC-B946-A1649866F35C}" destId="{78C23667-76EC-4AF8-A302-D52865E6A41C}" srcOrd="1" destOrd="0" presId="urn:microsoft.com/office/officeart/2018/2/layout/IconVerticalSolidList"/>
    <dgm:cxn modelId="{FA60190E-0F15-40F0-A288-C25E5F9410E7}" type="presParOf" srcId="{711DBFCF-ED53-4BCC-B946-A1649866F35C}" destId="{EFD900F2-B235-4D9B-93FB-1B4CE2F5C7D9}" srcOrd="2" destOrd="0" presId="urn:microsoft.com/office/officeart/2018/2/layout/IconVerticalSolidList"/>
    <dgm:cxn modelId="{0080C637-2FEB-4EDF-9066-D3B3B1EDCA34}" type="presParOf" srcId="{711DBFCF-ED53-4BCC-B946-A1649866F35C}" destId="{D0CECE64-DB0E-47E6-B1F7-F12410BE4CD7}" srcOrd="3" destOrd="0" presId="urn:microsoft.com/office/officeart/2018/2/layout/IconVerticalSolidList"/>
    <dgm:cxn modelId="{054617CB-FF5E-4183-BAAD-90312CD67AEA}" type="presParOf" srcId="{AAC5D2A3-63DC-49FA-972A-4694AF465EBE}" destId="{D5791590-11C9-4AC6-9DE1-F8698FF664AD}" srcOrd="1" destOrd="0" presId="urn:microsoft.com/office/officeart/2018/2/layout/IconVerticalSolidList"/>
    <dgm:cxn modelId="{A1B12C8E-5CC4-4176-9FE1-A7FB199A07D8}" type="presParOf" srcId="{AAC5D2A3-63DC-49FA-972A-4694AF465EBE}" destId="{6B429E70-3D3F-47B0-9903-48AC8BA88EDA}" srcOrd="2" destOrd="0" presId="urn:microsoft.com/office/officeart/2018/2/layout/IconVerticalSolidList"/>
    <dgm:cxn modelId="{AFC1B1DB-B535-473E-A653-67A086E78604}" type="presParOf" srcId="{6B429E70-3D3F-47B0-9903-48AC8BA88EDA}" destId="{5B0DE8BA-A09B-449A-9C45-DF9F5B9F1DD6}" srcOrd="0" destOrd="0" presId="urn:microsoft.com/office/officeart/2018/2/layout/IconVerticalSolidList"/>
    <dgm:cxn modelId="{7F9F1B21-6EF9-4750-A8A6-54C7B885E441}" type="presParOf" srcId="{6B429E70-3D3F-47B0-9903-48AC8BA88EDA}" destId="{72A2E76E-0401-40AC-80D6-D62EB7945016}" srcOrd="1" destOrd="0" presId="urn:microsoft.com/office/officeart/2018/2/layout/IconVerticalSolidList"/>
    <dgm:cxn modelId="{2A286B30-497C-4D6F-842E-8C6BED018D79}" type="presParOf" srcId="{6B429E70-3D3F-47B0-9903-48AC8BA88EDA}" destId="{CCF2873A-B7BE-4C9C-9D8F-D83163EB84EC}" srcOrd="2" destOrd="0" presId="urn:microsoft.com/office/officeart/2018/2/layout/IconVerticalSolidList"/>
    <dgm:cxn modelId="{0A4410B8-07F8-4B32-930F-5FE21ED02907}" type="presParOf" srcId="{6B429E70-3D3F-47B0-9903-48AC8BA88EDA}" destId="{CF7AD7A8-B676-4924-8F05-E81DDF52C5A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0CE092-3F47-40EF-A1AF-B8587488A209}">
      <dsp:nvSpPr>
        <dsp:cNvPr id="0" name=""/>
        <dsp:cNvSpPr/>
      </dsp:nvSpPr>
      <dsp:spPr>
        <a:xfrm>
          <a:off x="596672" y="1106498"/>
          <a:ext cx="1449468" cy="144946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EF92D8-B55C-4BB7-8263-A1D45DB1AEB4}">
      <dsp:nvSpPr>
        <dsp:cNvPr id="0" name=""/>
        <dsp:cNvSpPr/>
      </dsp:nvSpPr>
      <dsp:spPr>
        <a:xfrm>
          <a:off x="905575" y="1415401"/>
          <a:ext cx="831662" cy="8316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8B2777-4787-4E11-B9DB-2629B0768601}">
      <dsp:nvSpPr>
        <dsp:cNvPr id="0" name=""/>
        <dsp:cNvSpPr/>
      </dsp:nvSpPr>
      <dsp:spPr>
        <a:xfrm>
          <a:off x="133317" y="3007439"/>
          <a:ext cx="237617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en-US" sz="2300" kern="1200" baseline="0"/>
            <a:t>Understand the problem </a:t>
          </a:r>
          <a:endParaRPr lang="en-US" sz="2300" kern="1200"/>
        </a:p>
      </dsp:txBody>
      <dsp:txXfrm>
        <a:off x="133317" y="3007439"/>
        <a:ext cx="2376177" cy="720000"/>
      </dsp:txXfrm>
    </dsp:sp>
    <dsp:sp modelId="{BD6260F5-5B68-47EA-B39E-D42ABCB7F1AD}">
      <dsp:nvSpPr>
        <dsp:cNvPr id="0" name=""/>
        <dsp:cNvSpPr/>
      </dsp:nvSpPr>
      <dsp:spPr>
        <a:xfrm>
          <a:off x="3388680" y="1106498"/>
          <a:ext cx="1449468" cy="144946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531B95-578A-4DA2-9162-B061D3A0E5EB}">
      <dsp:nvSpPr>
        <dsp:cNvPr id="0" name=""/>
        <dsp:cNvSpPr/>
      </dsp:nvSpPr>
      <dsp:spPr>
        <a:xfrm>
          <a:off x="3697583" y="1415401"/>
          <a:ext cx="831662" cy="8316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C17C37-E1E0-4147-87DE-00CE0E9E10A9}">
      <dsp:nvSpPr>
        <dsp:cNvPr id="0" name=""/>
        <dsp:cNvSpPr/>
      </dsp:nvSpPr>
      <dsp:spPr>
        <a:xfrm>
          <a:off x="2925326" y="3007439"/>
          <a:ext cx="237617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en-US" sz="2300" kern="1200" baseline="0"/>
            <a:t>Make a plan </a:t>
          </a:r>
          <a:endParaRPr lang="en-US" sz="2300" kern="1200"/>
        </a:p>
      </dsp:txBody>
      <dsp:txXfrm>
        <a:off x="2925326" y="3007439"/>
        <a:ext cx="2376177" cy="720000"/>
      </dsp:txXfrm>
    </dsp:sp>
    <dsp:sp modelId="{19B51C48-F1EA-462C-935D-A7E5E9A798B4}">
      <dsp:nvSpPr>
        <dsp:cNvPr id="0" name=""/>
        <dsp:cNvSpPr/>
      </dsp:nvSpPr>
      <dsp:spPr>
        <a:xfrm>
          <a:off x="6180689" y="1106498"/>
          <a:ext cx="1449468" cy="144946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B5DF2A-30CB-41DA-9FA8-4BA64CDDCF02}">
      <dsp:nvSpPr>
        <dsp:cNvPr id="0" name=""/>
        <dsp:cNvSpPr/>
      </dsp:nvSpPr>
      <dsp:spPr>
        <a:xfrm>
          <a:off x="6489592" y="1415401"/>
          <a:ext cx="831662" cy="8316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1E1D652-AAAE-4DB6-8A2C-3C4FB86EC348}">
      <dsp:nvSpPr>
        <dsp:cNvPr id="0" name=""/>
        <dsp:cNvSpPr/>
      </dsp:nvSpPr>
      <dsp:spPr>
        <a:xfrm>
          <a:off x="5717334" y="3007439"/>
          <a:ext cx="237617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en-US" sz="2300" kern="1200" baseline="0"/>
            <a:t>Implement your plan </a:t>
          </a:r>
          <a:endParaRPr lang="en-US" sz="2300" kern="1200"/>
        </a:p>
      </dsp:txBody>
      <dsp:txXfrm>
        <a:off x="5717334" y="3007439"/>
        <a:ext cx="2376177" cy="720000"/>
      </dsp:txXfrm>
    </dsp:sp>
    <dsp:sp modelId="{EE6DDEF4-9881-4F2C-A36C-54F1BA315790}">
      <dsp:nvSpPr>
        <dsp:cNvPr id="0" name=""/>
        <dsp:cNvSpPr/>
      </dsp:nvSpPr>
      <dsp:spPr>
        <a:xfrm>
          <a:off x="8972697" y="1106498"/>
          <a:ext cx="1449468" cy="144946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F1834A-0B83-48BC-9535-4DDB3EBAB1B2}">
      <dsp:nvSpPr>
        <dsp:cNvPr id="0" name=""/>
        <dsp:cNvSpPr/>
      </dsp:nvSpPr>
      <dsp:spPr>
        <a:xfrm>
          <a:off x="9281600" y="1415401"/>
          <a:ext cx="831662" cy="8316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1EC9A8-130E-45A5-B3D5-07458E15304C}">
      <dsp:nvSpPr>
        <dsp:cNvPr id="0" name=""/>
        <dsp:cNvSpPr/>
      </dsp:nvSpPr>
      <dsp:spPr>
        <a:xfrm>
          <a:off x="8509342" y="3007439"/>
          <a:ext cx="237617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en-US" sz="2300" kern="1200" baseline="0"/>
            <a:t>Reflect on your solution</a:t>
          </a:r>
          <a:endParaRPr lang="en-US" sz="2300" kern="1200"/>
        </a:p>
      </dsp:txBody>
      <dsp:txXfrm>
        <a:off x="8509342" y="3007439"/>
        <a:ext cx="2376177"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7CA41A-26BF-430E-9E50-9DADE18D8379}">
      <dsp:nvSpPr>
        <dsp:cNvPr id="0" name=""/>
        <dsp:cNvSpPr/>
      </dsp:nvSpPr>
      <dsp:spPr>
        <a:xfrm>
          <a:off x="0" y="785514"/>
          <a:ext cx="11018837" cy="145018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C23667-76EC-4AF8-A302-D52865E6A41C}">
      <dsp:nvSpPr>
        <dsp:cNvPr id="0" name=""/>
        <dsp:cNvSpPr/>
      </dsp:nvSpPr>
      <dsp:spPr>
        <a:xfrm>
          <a:off x="438679" y="1111805"/>
          <a:ext cx="797599" cy="7975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0CECE64-DB0E-47E6-B1F7-F12410BE4CD7}">
      <dsp:nvSpPr>
        <dsp:cNvPr id="0" name=""/>
        <dsp:cNvSpPr/>
      </dsp:nvSpPr>
      <dsp:spPr>
        <a:xfrm>
          <a:off x="1674959" y="785514"/>
          <a:ext cx="9343878" cy="1450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478" tIns="153478" rIns="153478" bIns="153478" numCol="1" spcCol="1270" anchor="ctr" anchorCtr="0">
          <a:noAutofit/>
        </a:bodyPr>
        <a:lstStyle/>
        <a:p>
          <a:pPr marL="0" lvl="0" indent="0" algn="l" defTabSz="1111250">
            <a:lnSpc>
              <a:spcPct val="90000"/>
            </a:lnSpc>
            <a:spcBef>
              <a:spcPct val="0"/>
            </a:spcBef>
            <a:spcAft>
              <a:spcPct val="35000"/>
            </a:spcAft>
            <a:buNone/>
          </a:pPr>
          <a:r>
            <a:rPr lang="en-US" sz="2500" kern="1200" baseline="0" dirty="0"/>
            <a:t>Plan your Code – Using pseudo code, plan your variables, functions, dictionaries, lists, and structure </a:t>
          </a:r>
          <a:endParaRPr lang="en-US" sz="2500" kern="1200" dirty="0"/>
        </a:p>
      </dsp:txBody>
      <dsp:txXfrm>
        <a:off x="1674959" y="785514"/>
        <a:ext cx="9343878" cy="1450181"/>
      </dsp:txXfrm>
    </dsp:sp>
    <dsp:sp modelId="{5B0DE8BA-A09B-449A-9C45-DF9F5B9F1DD6}">
      <dsp:nvSpPr>
        <dsp:cNvPr id="0" name=""/>
        <dsp:cNvSpPr/>
      </dsp:nvSpPr>
      <dsp:spPr>
        <a:xfrm>
          <a:off x="0" y="2598241"/>
          <a:ext cx="11018837" cy="145018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A2E76E-0401-40AC-80D6-D62EB7945016}">
      <dsp:nvSpPr>
        <dsp:cNvPr id="0" name=""/>
        <dsp:cNvSpPr/>
      </dsp:nvSpPr>
      <dsp:spPr>
        <a:xfrm>
          <a:off x="438679" y="2924532"/>
          <a:ext cx="797599" cy="7975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7AD7A8-B676-4924-8F05-E81DDF52C5AF}">
      <dsp:nvSpPr>
        <dsp:cNvPr id="0" name=""/>
        <dsp:cNvSpPr/>
      </dsp:nvSpPr>
      <dsp:spPr>
        <a:xfrm>
          <a:off x="1674959" y="2598241"/>
          <a:ext cx="9343878" cy="1450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478" tIns="153478" rIns="153478" bIns="153478" numCol="1" spcCol="1270" anchor="ctr" anchorCtr="0">
          <a:noAutofit/>
        </a:bodyPr>
        <a:lstStyle/>
        <a:p>
          <a:pPr marL="0" lvl="0" indent="0" algn="l" defTabSz="1111250">
            <a:lnSpc>
              <a:spcPct val="90000"/>
            </a:lnSpc>
            <a:spcBef>
              <a:spcPct val="0"/>
            </a:spcBef>
            <a:spcAft>
              <a:spcPct val="35000"/>
            </a:spcAft>
            <a:buNone/>
          </a:pPr>
          <a:r>
            <a:rPr lang="en-US" sz="2500" kern="1200" baseline="0" dirty="0"/>
            <a:t>Plan your Time – Out line your daily goals and milestones to keep you on top of your project.</a:t>
          </a:r>
          <a:endParaRPr lang="en-US" sz="2500" kern="1200" dirty="0"/>
        </a:p>
      </dsp:txBody>
      <dsp:txXfrm>
        <a:off x="1674959" y="2598241"/>
        <a:ext cx="9343878" cy="1450181"/>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ealsk12.gitbook.io/intro-cs-2/unit6/lesson-4"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ealsk12.gitbook.io/intro-cs-2/unit6/lesson-4/do_now"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tealsk12.gitbook.io/intro-cs-2/unit6/lesson-4/projectb" TargetMode="External"/><Relationship Id="rId4" Type="http://schemas.openxmlformats.org/officeDocument/2006/relationships/hyperlink" Target="https://tealsk12.gitbook.io/intro-cs-2/unit6/lesson-4/project"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ealsk12.gitbook.io/intro-cs-2/unit6/lesson-4/projec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ealsk12.gitbook.io/intro-cs-2/unit6/lesson-4/projectb#overview"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 updated 12/30/19</a:t>
            </a:r>
          </a:p>
          <a:p>
            <a:r>
              <a:rPr lang="en-US" dirty="0"/>
              <a:t>Link to Lesson 6.04: </a:t>
            </a:r>
            <a:r>
              <a:rPr lang="en-US" dirty="0">
                <a:hlinkClick r:id="rId3"/>
              </a:rPr>
              <a:t>https://tealsk12.gitbook.io/intro-cs-2/unit6/lesson-4</a:t>
            </a: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648690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Support students in creating a plan for their code and think about their time management </a:t>
            </a:r>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2453203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Links Updated 12/30/19</a:t>
            </a:r>
          </a:p>
          <a:p>
            <a:r>
              <a:rPr lang="en-US" dirty="0">
                <a:effectLst/>
              </a:rPr>
              <a:t>5 Minutes- Do Now: </a:t>
            </a:r>
            <a:r>
              <a:rPr lang="en-US" dirty="0">
                <a:hlinkClick r:id="rId3"/>
              </a:rPr>
              <a:t>https://tealsk12.gitbook.io/intro-cs-2/unit6/lesson-4/do_now</a:t>
            </a:r>
            <a:endParaRPr lang="en-US" dirty="0">
              <a:effectLst/>
            </a:endParaRPr>
          </a:p>
          <a:p>
            <a:r>
              <a:rPr lang="en-US" dirty="0">
                <a:effectLst/>
              </a:rPr>
              <a:t>10 Minutes- Review</a:t>
            </a:r>
          </a:p>
          <a:p>
            <a:r>
              <a:rPr lang="en-US" dirty="0">
                <a:effectLst/>
              </a:rPr>
              <a:t>10 Minutes- Project Overview</a:t>
            </a:r>
          </a:p>
          <a:p>
            <a:r>
              <a:rPr lang="en-US" dirty="0">
                <a:effectLst/>
              </a:rPr>
              <a:t>	Guess Who: </a:t>
            </a:r>
            <a:r>
              <a:rPr lang="en-US" dirty="0">
                <a:hlinkClick r:id="rId4"/>
              </a:rPr>
              <a:t>https://tealsk12.gitbook.io/intro-cs-2/unit6/lesson-4/project</a:t>
            </a:r>
            <a:endParaRPr lang="en-US" dirty="0">
              <a:effectLst/>
            </a:endParaRPr>
          </a:p>
          <a:p>
            <a:r>
              <a:rPr lang="en-US" dirty="0">
                <a:effectLst/>
              </a:rPr>
              <a:t>	Buy an Umbrella: </a:t>
            </a:r>
            <a:r>
              <a:rPr lang="en-US" dirty="0">
                <a:hlinkClick r:id="rId5"/>
              </a:rPr>
              <a:t>https://tealsk12.gitbook.io/intro-cs-2/unit6/lesson-4/projectb</a:t>
            </a:r>
            <a:endParaRPr lang="en-US" dirty="0">
              <a:effectLst/>
            </a:endParaRPr>
          </a:p>
          <a:p>
            <a:r>
              <a:rPr lang="en-US" dirty="0">
                <a:effectLst/>
              </a:rPr>
              <a:t>30 Minutes - Project Planning</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ffectLst/>
            </a:endParaRPr>
          </a:p>
          <a:p>
            <a:r>
              <a:rPr lang="en-US" dirty="0">
                <a:effectLst/>
              </a:rPr>
              <a:t>Directions: </a:t>
            </a:r>
          </a:p>
          <a:p>
            <a:r>
              <a:rPr lang="en-US" dirty="0">
                <a:effectLst/>
              </a:rPr>
              <a:t>Take time to review the concepts students found most challenging during this unit. </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Directions: Review each of these steps with the students, reminding them what each step accomplished and the strategies they might use. </a:t>
            </a:r>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119347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 updated on 12/20/19 </a:t>
            </a:r>
          </a:p>
          <a:p>
            <a:r>
              <a:rPr lang="en-US" dirty="0"/>
              <a:t>Guess Who Project: </a:t>
            </a:r>
            <a:r>
              <a:rPr lang="en-US" dirty="0">
                <a:hlinkClick r:id="rId3"/>
              </a:rPr>
              <a:t>https://tealsk12.gitbook.io/intro-cs-2/unit6/lesson-4/project</a:t>
            </a: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545689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alternative project to the Guess Who Game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In this project, students will build a text version of a shopping site where you can browse and filter a catalog of umbrellas before buying one. Let students know that you will provide them with starter code and a text file. </a:t>
            </a:r>
            <a:r>
              <a:rPr lang="en-US" dirty="0"/>
              <a:t>There are extensive on this project in the lab directions, including milestones. Be sure students have a copy of the lab requirements. </a:t>
            </a:r>
          </a:p>
          <a:p>
            <a:endParaRPr lang="en-US" dirty="0">
              <a:effectLst/>
            </a:endParaRPr>
          </a:p>
          <a:p>
            <a:r>
              <a:rPr lang="en-US" dirty="0">
                <a:effectLst/>
              </a:rPr>
              <a:t>Link </a:t>
            </a:r>
            <a:r>
              <a:rPr lang="en-US" dirty="0" err="1">
                <a:effectLst/>
              </a:rPr>
              <a:t>ro</a:t>
            </a:r>
            <a:r>
              <a:rPr lang="en-US" dirty="0">
                <a:effectLst/>
              </a:rPr>
              <a:t> project: </a:t>
            </a:r>
            <a:r>
              <a:rPr lang="en-US" dirty="0">
                <a:hlinkClick r:id="rId3"/>
              </a:rPr>
              <a:t>https://tealsk12.gitbook.io/intro-cs-2/unit6/lesson-4/projectb#overview</a:t>
            </a:r>
            <a:endParaRPr lang="en-US" dirty="0">
              <a:effectLst/>
            </a:endParaRPr>
          </a:p>
          <a:p>
            <a:r>
              <a:rPr lang="en-US" dirty="0">
                <a:effectLst/>
              </a:rPr>
              <a:t>Link to starter code: </a:t>
            </a:r>
          </a:p>
          <a:p>
            <a:r>
              <a:rPr lang="en-US" dirty="0">
                <a:effectLst/>
              </a:rPr>
              <a:t>Link to text file: </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1155771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3708605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need to explain to students what hard coded means. </a:t>
            </a:r>
          </a:p>
          <a:p>
            <a:r>
              <a:rPr lang="en-US" dirty="0"/>
              <a:t>There is more detailed information about these milestones in the program description. </a:t>
            </a:r>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33294826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1/6/2020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1/6/2020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7187669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30.xml"/><Relationship Id="rId4" Type="http://schemas.openxmlformats.org/officeDocument/2006/relationships/comments" Target="../comments/commen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comments" Target="../comments/comment7.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29.jpeg"/><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7.xml"/><Relationship Id="rId1" Type="http://schemas.openxmlformats.org/officeDocument/2006/relationships/slideLayout" Target="../slideLayouts/slideLayout32.xml"/><Relationship Id="rId5" Type="http://schemas.openxmlformats.org/officeDocument/2006/relationships/comments" Target="../comments/comment5.xml"/><Relationship Id="rId4" Type="http://schemas.openxmlformats.org/officeDocument/2006/relationships/hyperlink" Target="http://newinnola.com/2013/07/13/carry-an-umbrella-with-you-in-the-springsumm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p:txBody>
          <a:bodyPr/>
          <a:lstStyle/>
          <a:p>
            <a:r>
              <a:rPr lang="en-US" dirty="0">
                <a:cs typeface="Segoe UI"/>
              </a:rPr>
              <a:t>Lesson: 6.05 – Dictionary Project </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9144000" cy="677108"/>
          </a:xfrm>
        </p:spPr>
        <p:txBody>
          <a:bodyPr/>
          <a:lstStyle/>
          <a:p>
            <a:r>
              <a:rPr lang="en-US" dirty="0">
                <a:cs typeface="Segoe UI"/>
              </a:rPr>
              <a:t>Microsoft Philanthropies TEALS Program – Introduction to Computer Science – Semester 2</a:t>
            </a:r>
          </a:p>
        </p:txBody>
      </p:sp>
      <p:pic>
        <p:nvPicPr>
          <p:cNvPr id="5" name="Picture 4"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8991248" y="633818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A0B1D-0F2B-4431-892F-D90E0B1CE34B}"/>
              </a:ext>
            </a:extLst>
          </p:cNvPr>
          <p:cNvSpPr>
            <a:spLocks noGrp="1"/>
          </p:cNvSpPr>
          <p:nvPr>
            <p:ph type="title"/>
          </p:nvPr>
        </p:nvSpPr>
        <p:spPr>
          <a:xfrm>
            <a:off x="588263" y="457200"/>
            <a:ext cx="11018520" cy="553998"/>
          </a:xfrm>
          <a:prstGeom prst="rect">
            <a:avLst/>
          </a:prstGeom>
        </p:spPr>
        <p:txBody>
          <a:bodyPr vert="horz" wrap="square" lIns="0" tIns="0" rIns="0" bIns="0" rtlCol="0" anchor="t">
            <a:normAutofit/>
          </a:bodyPr>
          <a:lstStyle/>
          <a:p>
            <a:pPr algn="ctr"/>
            <a:r>
              <a:rPr lang="en-US" b="0" kern="1200" cap="none" spc="-50" baseline="0" dirty="0">
                <a:ln w="3175">
                  <a:noFill/>
                </a:ln>
                <a:effectLst/>
                <a:latin typeface="+mj-lt"/>
                <a:ea typeface="+mn-ea"/>
                <a:cs typeface="Segoe UI" pitchFamily="34" charset="0"/>
              </a:rPr>
              <a:t>Overview </a:t>
            </a:r>
          </a:p>
        </p:txBody>
      </p:sp>
      <p:sp>
        <p:nvSpPr>
          <p:cNvPr id="4" name="Content Placeholder 8">
            <a:extLst>
              <a:ext uri="{FF2B5EF4-FFF2-40B4-BE49-F238E27FC236}">
                <a16:creationId xmlns:a16="http://schemas.microsoft.com/office/drawing/2014/main" id="{DD4C2639-3199-450A-8888-B5FF3D3F6967}"/>
              </a:ext>
            </a:extLst>
          </p:cNvPr>
          <p:cNvSpPr txBox="1">
            <a:spLocks/>
          </p:cNvSpPr>
          <p:nvPr/>
        </p:nvSpPr>
        <p:spPr>
          <a:xfrm>
            <a:off x="8115300" y="2017713"/>
            <a:ext cx="3494088" cy="4251325"/>
          </a:xfrm>
          <a:prstGeom prst="rect">
            <a:avLst/>
          </a:prstGeom>
        </p:spPr>
        <p:txBody>
          <a:bodyPr vert="horz" wrap="square" lIns="0" tIns="0" rIns="0" bIns="0" rtlCol="0">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kern="1200" spc="0" baseline="0" dirty="0">
                <a:latin typeface="+mn-lt"/>
                <a:ea typeface="+mn-ea"/>
                <a:cs typeface="Segoe UI" panose="020B0502040204020203" pitchFamily="34" charset="0"/>
              </a:rPr>
              <a:t>The program starts by loading an inventory of umbrella models from a text file. Afterwards, it greets the user with this a welcome message.</a:t>
            </a:r>
          </a:p>
          <a:p>
            <a:pPr marL="0" indent="0">
              <a:buNone/>
            </a:pPr>
            <a:endParaRPr lang="en-US" sz="2000" kern="1200" spc="0" baseline="0" dirty="0">
              <a:latin typeface="+mn-lt"/>
              <a:ea typeface="+mn-ea"/>
              <a:cs typeface="Segoe UI" panose="020B0502040204020203" pitchFamily="34" charset="0"/>
            </a:endParaRPr>
          </a:p>
          <a:p>
            <a:pPr marL="0" indent="0">
              <a:buNone/>
            </a:pPr>
            <a:endParaRPr lang="en-US" sz="2000" kern="1200" spc="0" baseline="0" dirty="0">
              <a:latin typeface="+mn-lt"/>
              <a:ea typeface="+mn-ea"/>
              <a:cs typeface="Segoe UI" panose="020B0502040204020203" pitchFamily="34" charset="0"/>
            </a:endParaRPr>
          </a:p>
        </p:txBody>
      </p:sp>
      <p:pic>
        <p:nvPicPr>
          <p:cNvPr id="7" name="Picture 6" descr="Sample Output: Welcome to Umbrellas Unlimited, your online market for water&#10;protection. We have over 100 umbrellas for sale. Happy shopping!&#10;&#10;Use these commands to navigate our site:&#10;&#10;  (n)ext          - view the next page of items&#10;  (p)revious      - view the previous page of items&#10;  (a)dd filter    - narrow your search by adding criteria&#10;  (r)emove filter - broaden your search by deleting criteria&#10;  (m)odify filter - change your search criteria&#10;  (b)uy           - purchase an umbrella from the list shown&#10;  (q)uit          - exit our site">
            <a:extLst>
              <a:ext uri="{FF2B5EF4-FFF2-40B4-BE49-F238E27FC236}">
                <a16:creationId xmlns:a16="http://schemas.microsoft.com/office/drawing/2014/main" id="{D744D7FC-0048-43CA-9E89-3E6F99F2E2FB}"/>
              </a:ext>
            </a:extLst>
          </p:cNvPr>
          <p:cNvPicPr>
            <a:picLocks noChangeAspect="1"/>
          </p:cNvPicPr>
          <p:nvPr/>
        </p:nvPicPr>
        <p:blipFill>
          <a:blip r:embed="rId2"/>
          <a:stretch>
            <a:fillRect/>
          </a:stretch>
        </p:blipFill>
        <p:spPr>
          <a:xfrm>
            <a:off x="582612" y="2017713"/>
            <a:ext cx="7253288" cy="2683716"/>
          </a:xfrm>
          <a:prstGeom prst="rect">
            <a:avLst/>
          </a:prstGeom>
          <a:noFill/>
        </p:spPr>
      </p:pic>
    </p:spTree>
    <p:extLst>
      <p:ext uri="{BB962C8B-B14F-4D97-AF65-F5344CB8AC3E}">
        <p14:creationId xmlns:p14="http://schemas.microsoft.com/office/powerpoint/2010/main" val="182438020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A0B1D-0F2B-4431-892F-D90E0B1CE34B}"/>
              </a:ext>
            </a:extLst>
          </p:cNvPr>
          <p:cNvSpPr>
            <a:spLocks noGrp="1"/>
          </p:cNvSpPr>
          <p:nvPr>
            <p:ph type="title"/>
          </p:nvPr>
        </p:nvSpPr>
        <p:spPr>
          <a:xfrm>
            <a:off x="588263" y="457200"/>
            <a:ext cx="11018520" cy="553998"/>
          </a:xfrm>
          <a:prstGeom prst="rect">
            <a:avLst/>
          </a:prstGeom>
        </p:spPr>
        <p:txBody>
          <a:bodyPr vert="horz" wrap="square" lIns="0" tIns="0" rIns="0" bIns="0" rtlCol="0" anchor="t">
            <a:normAutofit/>
          </a:bodyPr>
          <a:lstStyle/>
          <a:p>
            <a:pPr algn="ctr"/>
            <a:r>
              <a:rPr lang="en-US" b="0" kern="1200" cap="none" spc="-50" baseline="0" dirty="0">
                <a:ln w="3175">
                  <a:noFill/>
                </a:ln>
                <a:effectLst/>
                <a:latin typeface="+mj-lt"/>
                <a:ea typeface="+mn-ea"/>
                <a:cs typeface="Segoe UI" pitchFamily="34" charset="0"/>
              </a:rPr>
              <a:t>Overview </a:t>
            </a:r>
            <a:r>
              <a:rPr lang="en-US" dirty="0"/>
              <a:t>Continued </a:t>
            </a:r>
            <a:endParaRPr lang="en-US" b="0" kern="1200" cap="none" spc="-50" baseline="0" dirty="0">
              <a:ln w="3175">
                <a:noFill/>
              </a:ln>
              <a:effectLst/>
              <a:latin typeface="+mj-lt"/>
              <a:ea typeface="+mn-ea"/>
              <a:cs typeface="Segoe UI" pitchFamily="34" charset="0"/>
            </a:endParaRPr>
          </a:p>
        </p:txBody>
      </p:sp>
      <p:sp>
        <p:nvSpPr>
          <p:cNvPr id="4" name="Content Placeholder 8">
            <a:extLst>
              <a:ext uri="{FF2B5EF4-FFF2-40B4-BE49-F238E27FC236}">
                <a16:creationId xmlns:a16="http://schemas.microsoft.com/office/drawing/2014/main" id="{DD4C2639-3199-450A-8888-B5FF3D3F6967}"/>
              </a:ext>
            </a:extLst>
          </p:cNvPr>
          <p:cNvSpPr txBox="1">
            <a:spLocks/>
          </p:cNvSpPr>
          <p:nvPr/>
        </p:nvSpPr>
        <p:spPr>
          <a:xfrm>
            <a:off x="8115300" y="2017713"/>
            <a:ext cx="3494088" cy="4251325"/>
          </a:xfrm>
          <a:prstGeom prst="rect">
            <a:avLst/>
          </a:prstGeom>
        </p:spPr>
        <p:txBody>
          <a:bodyPr vert="horz" wrap="square" lIns="0" tIns="0" rIns="0" bIns="0" rtlCol="0">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kern="1200" spc="0" baseline="0" dirty="0">
                <a:latin typeface="+mn-lt"/>
                <a:ea typeface="+mn-ea"/>
                <a:cs typeface="Segoe UI" panose="020B0502040204020203" pitchFamily="34" charset="0"/>
              </a:rPr>
              <a:t>Then it allows the user to browse and filter the catalog of available umbrellas.</a:t>
            </a:r>
          </a:p>
          <a:p>
            <a:pPr marL="0" indent="0">
              <a:buNone/>
            </a:pPr>
            <a:endParaRPr lang="en-US" sz="2000" kern="1200" spc="0" baseline="0" dirty="0">
              <a:latin typeface="+mn-lt"/>
              <a:ea typeface="+mn-ea"/>
              <a:cs typeface="Segoe UI" panose="020B0502040204020203" pitchFamily="34" charset="0"/>
            </a:endParaRPr>
          </a:p>
          <a:p>
            <a:pPr marL="0" indent="0">
              <a:buNone/>
            </a:pPr>
            <a:r>
              <a:rPr lang="en-US" sz="2000" kern="1200" spc="0" baseline="0" dirty="0">
                <a:latin typeface="+mn-lt"/>
                <a:ea typeface="+mn-ea"/>
                <a:cs typeface="Segoe UI" panose="020B0502040204020203" pitchFamily="34" charset="0"/>
              </a:rPr>
              <a:t>Users should be able to add, remove, and modify filters. </a:t>
            </a:r>
          </a:p>
          <a:p>
            <a:pPr marL="0" indent="0">
              <a:buNone/>
            </a:pPr>
            <a:endParaRPr lang="en-US" sz="2000" kern="1200" spc="0" baseline="0" dirty="0">
              <a:latin typeface="+mn-lt"/>
              <a:ea typeface="+mn-ea"/>
              <a:cs typeface="Segoe UI" panose="020B0502040204020203" pitchFamily="34" charset="0"/>
            </a:endParaRPr>
          </a:p>
          <a:p>
            <a:pPr marL="0" indent="0">
              <a:buNone/>
            </a:pPr>
            <a:r>
              <a:rPr lang="en-US" sz="2000" kern="1200" spc="0" baseline="0" dirty="0">
                <a:latin typeface="+mn-lt"/>
                <a:ea typeface="+mn-ea"/>
                <a:cs typeface="Segoe UI" panose="020B0502040204020203" pitchFamily="34" charset="0"/>
              </a:rPr>
              <a:t>Finally the user should be given the option to purchase the umbrella. </a:t>
            </a:r>
          </a:p>
          <a:p>
            <a:pPr marL="0" indent="0">
              <a:buNone/>
            </a:pPr>
            <a:endParaRPr lang="en-US" sz="2000" kern="1200" spc="0" baseline="0" dirty="0">
              <a:latin typeface="+mn-lt"/>
              <a:ea typeface="+mn-ea"/>
              <a:cs typeface="Segoe UI" panose="020B0502040204020203" pitchFamily="34" charset="0"/>
            </a:endParaRPr>
          </a:p>
        </p:txBody>
      </p:sp>
      <p:pic>
        <p:nvPicPr>
          <p:cNvPr id="3" name="Picture 2" descr="Sample output: Showing items 1-5 of 162 items&#10;&#10;  1) Samsonite polyester compact umbrella.&#10;     Automatic Open and close, Clear. 2 stars. $8.99&#10;  2) GustBuster plastic compact umbrella.&#10;     Automatic Open only, Yellow. 0.5 stars. $9.04&#10;  3) totes plastic golf umbrella.&#10;     Automatic Open only, Green. 4.5 stars. $9.84&#10;  4) GustBuster polyester standard umbrella.&#10;     Automatic Open only, Red. 1.5 stars. $10.13&#10;  5) Rainlax canvas standard umbrella.&#10;     Yellow. 3.5 stars. $10.16&#10;(b)uy, (n)ext, (p)revious, (a)dd, (r)emove, (m)odify, (h)elp or (q)uit?">
            <a:extLst>
              <a:ext uri="{FF2B5EF4-FFF2-40B4-BE49-F238E27FC236}">
                <a16:creationId xmlns:a16="http://schemas.microsoft.com/office/drawing/2014/main" id="{37203AA0-0DBA-46B4-9532-A6B22ECD140D}"/>
              </a:ext>
            </a:extLst>
          </p:cNvPr>
          <p:cNvPicPr>
            <a:picLocks noChangeAspect="1"/>
          </p:cNvPicPr>
          <p:nvPr/>
        </p:nvPicPr>
        <p:blipFill>
          <a:blip r:embed="rId3"/>
          <a:stretch>
            <a:fillRect/>
          </a:stretch>
        </p:blipFill>
        <p:spPr>
          <a:xfrm>
            <a:off x="582612" y="2017712"/>
            <a:ext cx="7376900" cy="3098297"/>
          </a:xfrm>
          <a:prstGeom prst="rect">
            <a:avLst/>
          </a:prstGeom>
          <a:noFill/>
        </p:spPr>
      </p:pic>
    </p:spTree>
    <p:extLst>
      <p:ext uri="{BB962C8B-B14F-4D97-AF65-F5344CB8AC3E}">
        <p14:creationId xmlns:p14="http://schemas.microsoft.com/office/powerpoint/2010/main" val="335229130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1383A-AF4E-4F08-8223-E1BA1D5C0FBA}"/>
              </a:ext>
            </a:extLst>
          </p:cNvPr>
          <p:cNvSpPr>
            <a:spLocks noGrp="1"/>
          </p:cNvSpPr>
          <p:nvPr>
            <p:ph type="title"/>
          </p:nvPr>
        </p:nvSpPr>
        <p:spPr/>
        <p:txBody>
          <a:bodyPr/>
          <a:lstStyle/>
          <a:p>
            <a:r>
              <a:rPr lang="en-US" dirty="0"/>
              <a:t>Milestones</a:t>
            </a:r>
          </a:p>
        </p:txBody>
      </p:sp>
      <p:sp>
        <p:nvSpPr>
          <p:cNvPr id="3" name="Content Placeholder 2">
            <a:extLst>
              <a:ext uri="{FF2B5EF4-FFF2-40B4-BE49-F238E27FC236}">
                <a16:creationId xmlns:a16="http://schemas.microsoft.com/office/drawing/2014/main" id="{21324209-E50A-44BF-9053-4874E739F6D7}"/>
              </a:ext>
            </a:extLst>
          </p:cNvPr>
          <p:cNvSpPr>
            <a:spLocks noGrp="1"/>
          </p:cNvSpPr>
          <p:nvPr>
            <p:ph sz="quarter" idx="10"/>
          </p:nvPr>
        </p:nvSpPr>
        <p:spPr>
          <a:xfrm>
            <a:off x="584200" y="1435100"/>
            <a:ext cx="11018838" cy="4739759"/>
          </a:xfrm>
        </p:spPr>
        <p:txBody>
          <a:bodyPr/>
          <a:lstStyle/>
          <a:p>
            <a:pPr marL="514350" indent="-514350">
              <a:buFont typeface="+mj-lt"/>
              <a:buAutoNum type="arabicPeriod"/>
            </a:pPr>
            <a:r>
              <a:rPr lang="en-US" dirty="0"/>
              <a:t>Program can print the welcome message and action prompt, but can't actually take any actions. </a:t>
            </a:r>
          </a:p>
          <a:p>
            <a:pPr marL="514350" indent="-514350">
              <a:buFont typeface="+mj-lt"/>
              <a:buAutoNum type="arabicPeriod"/>
            </a:pPr>
            <a:r>
              <a:rPr lang="en-US" dirty="0"/>
              <a:t>Program can load the inventory of umbrella models from the text file, and print out a nice representation of the top 10.</a:t>
            </a:r>
          </a:p>
          <a:p>
            <a:pPr marL="514350" indent="-514350">
              <a:buFont typeface="+mj-lt"/>
              <a:buAutoNum type="arabicPeriod"/>
            </a:pPr>
            <a:r>
              <a:rPr lang="en-US" dirty="0"/>
              <a:t>Program supports the actions (n)</a:t>
            </a:r>
            <a:r>
              <a:rPr lang="en-US" dirty="0" err="1"/>
              <a:t>ext</a:t>
            </a:r>
            <a:r>
              <a:rPr lang="en-US" dirty="0"/>
              <a:t> and (p)</a:t>
            </a:r>
            <a:r>
              <a:rPr lang="en-US" dirty="0" err="1"/>
              <a:t>revious</a:t>
            </a:r>
            <a:r>
              <a:rPr lang="en-US" dirty="0"/>
              <a:t>. </a:t>
            </a:r>
          </a:p>
          <a:p>
            <a:pPr marL="514350" indent="-514350">
              <a:buFont typeface="+mj-lt"/>
              <a:buAutoNum type="arabicPeriod"/>
            </a:pPr>
            <a:r>
              <a:rPr lang="en-US" dirty="0"/>
              <a:t>Program supports the (b)</a:t>
            </a:r>
            <a:r>
              <a:rPr lang="en-US" dirty="0" err="1"/>
              <a:t>uy</a:t>
            </a:r>
            <a:r>
              <a:rPr lang="en-US" dirty="0"/>
              <a:t> action, allowing users to select one of the shown models and "purchase" it.</a:t>
            </a:r>
          </a:p>
          <a:p>
            <a:pPr marL="514350" indent="-514350">
              <a:buFont typeface="+mj-lt"/>
              <a:buAutoNum type="arabicPeriod"/>
            </a:pPr>
            <a:r>
              <a:rPr lang="en-US" dirty="0"/>
              <a:t>Program applies a ‘hard coded’ filter that filter and displays just the subset that match it.</a:t>
            </a:r>
          </a:p>
          <a:p>
            <a:pPr marL="514350" indent="-514350">
              <a:buFont typeface="+mj-lt"/>
              <a:buAutoNum type="arabicPeriod"/>
            </a:pPr>
            <a:r>
              <a:rPr lang="en-US" dirty="0"/>
              <a:t>Program supports the (a)dd, (r)</a:t>
            </a:r>
            <a:r>
              <a:rPr lang="en-US" dirty="0" err="1"/>
              <a:t>emove</a:t>
            </a:r>
            <a:r>
              <a:rPr lang="en-US" dirty="0"/>
              <a:t>, and (m)</a:t>
            </a:r>
            <a:r>
              <a:rPr lang="en-US" dirty="0" err="1"/>
              <a:t>odify</a:t>
            </a:r>
            <a:r>
              <a:rPr lang="en-US" dirty="0"/>
              <a:t> filter action. </a:t>
            </a:r>
          </a:p>
        </p:txBody>
      </p:sp>
    </p:spTree>
    <p:extLst>
      <p:ext uri="{BB962C8B-B14F-4D97-AF65-F5344CB8AC3E}">
        <p14:creationId xmlns:p14="http://schemas.microsoft.com/office/powerpoint/2010/main" val="325753391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44B9C-BBF8-457A-A624-5ACA71E879BE}"/>
              </a:ext>
            </a:extLst>
          </p:cNvPr>
          <p:cNvSpPr>
            <a:spLocks noGrp="1"/>
          </p:cNvSpPr>
          <p:nvPr>
            <p:ph type="title"/>
          </p:nvPr>
        </p:nvSpPr>
        <p:spPr>
          <a:xfrm>
            <a:off x="588263" y="457200"/>
            <a:ext cx="11018520" cy="553998"/>
          </a:xfrm>
          <a:prstGeom prst="rect">
            <a:avLst/>
          </a:prstGeom>
        </p:spPr>
        <p:txBody>
          <a:bodyPr wrap="square" anchor="t">
            <a:normAutofit/>
          </a:bodyPr>
          <a:lstStyle/>
          <a:p>
            <a:r>
              <a:rPr lang="en-US" dirty="0"/>
              <a:t>Make a Plan</a:t>
            </a:r>
          </a:p>
        </p:txBody>
      </p:sp>
      <p:graphicFrame>
        <p:nvGraphicFramePr>
          <p:cNvPr id="5" name="Content Placeholder 2" descr="picture of a person thinking and a calendar &#10;">
            <a:extLst>
              <a:ext uri="{FF2B5EF4-FFF2-40B4-BE49-F238E27FC236}">
                <a16:creationId xmlns:a16="http://schemas.microsoft.com/office/drawing/2014/main" id="{3DC13ECF-D74D-4B7E-B7EE-AA214FFEA986}"/>
              </a:ext>
            </a:extLst>
          </p:cNvPr>
          <p:cNvGraphicFramePr>
            <a:graphicFrameLocks noGrp="1"/>
          </p:cNvGraphicFramePr>
          <p:nvPr>
            <p:ph sz="quarter" idx="10"/>
            <p:extLst>
              <p:ext uri="{D42A27DB-BD31-4B8C-83A1-F6EECF244321}">
                <p14:modId xmlns:p14="http://schemas.microsoft.com/office/powerpoint/2010/main" val="285712970"/>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2679238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585788"/>
            <a:ext cx="3183637" cy="5683250"/>
          </a:xfrm>
          <a:prstGeom prst="rect">
            <a:avLst/>
          </a:prstGeom>
        </p:spPr>
        <p:txBody>
          <a:bodyPr wrap="square" anchor="ctr">
            <a:normAutofit/>
          </a:bodyPr>
          <a:lstStyle/>
          <a:p>
            <a:r>
              <a:rPr lang="en-US" dirty="0">
                <a:effectLst/>
              </a:rPr>
              <a:t>Dictionary Project </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type="body" sz="quarter" idx="10"/>
          </p:nvPr>
        </p:nvSpPr>
        <p:spPr>
          <a:xfrm>
            <a:off x="4669536" y="585788"/>
            <a:ext cx="6938437" cy="5683250"/>
          </a:xfrm>
          <a:prstGeom prst="rect">
            <a:avLst/>
          </a:prstGeom>
        </p:spPr>
        <p:txBody>
          <a:bodyPr wrap="square" anchor="ctr">
            <a:normAutofit/>
          </a:bodyPr>
          <a:lstStyle/>
          <a:p>
            <a:pPr marL="0" indent="0">
              <a:buNone/>
            </a:pPr>
            <a:r>
              <a:rPr lang="en-US" b="1" dirty="0"/>
              <a:t>After this lesson, you will be able to...</a:t>
            </a:r>
          </a:p>
          <a:p>
            <a:pPr marL="0" indent="0">
              <a:buNone/>
            </a:pPr>
            <a:endParaRPr lang="en-US" b="1" dirty="0"/>
          </a:p>
          <a:p>
            <a:pPr marL="457200" indent="-457200">
              <a:buFont typeface="Arial" panose="020B0604020202020204" pitchFamily="34" charset="0"/>
              <a:buChar char="•"/>
            </a:pPr>
            <a:r>
              <a:rPr lang="en-US" dirty="0"/>
              <a:t>Use dictionaries to create a program</a:t>
            </a: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160591"/>
          </a:xfrm>
        </p:spPr>
        <p:txBody>
          <a:bodyPr/>
          <a:lstStyle/>
          <a:p>
            <a:r>
              <a:rPr lang="en-US" dirty="0"/>
              <a:t>Do Now</a:t>
            </a:r>
          </a:p>
          <a:p>
            <a:r>
              <a:rPr lang="en-US" dirty="0"/>
              <a:t>Review</a:t>
            </a:r>
          </a:p>
          <a:p>
            <a:r>
              <a:rPr lang="en-US" dirty="0"/>
              <a:t>Project Overview</a:t>
            </a:r>
          </a:p>
          <a:p>
            <a:r>
              <a:rPr lang="en-US" dirty="0"/>
              <a:t>Project planning </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DAD0703-D3C6-421E-98AE-78AA2F089780}"/>
              </a:ext>
            </a:extLst>
          </p:cNvPr>
          <p:cNvSpPr>
            <a:spLocks noGrp="1"/>
          </p:cNvSpPr>
          <p:nvPr>
            <p:ph type="title"/>
          </p:nvPr>
        </p:nvSpPr>
        <p:spPr/>
        <p:txBody>
          <a:bodyPr/>
          <a:lstStyle/>
          <a:p>
            <a:pPr algn="ctr"/>
            <a:r>
              <a:rPr lang="en-US" dirty="0"/>
              <a:t>6.05 – Do Now</a:t>
            </a:r>
          </a:p>
        </p:txBody>
      </p:sp>
      <p:sp>
        <p:nvSpPr>
          <p:cNvPr id="3" name="Content Placeholder 2">
            <a:extLst>
              <a:ext uri="{FF2B5EF4-FFF2-40B4-BE49-F238E27FC236}">
                <a16:creationId xmlns:a16="http://schemas.microsoft.com/office/drawing/2014/main" id="{90C94CE8-D230-469B-AFB0-338EA9882467}"/>
              </a:ext>
            </a:extLst>
          </p:cNvPr>
          <p:cNvSpPr>
            <a:spLocks noGrp="1"/>
          </p:cNvSpPr>
          <p:nvPr>
            <p:ph sz="quarter" idx="12"/>
          </p:nvPr>
        </p:nvSpPr>
        <p:spPr>
          <a:xfrm>
            <a:off x="584200" y="1435100"/>
            <a:ext cx="11018520" cy="4465828"/>
          </a:xfrm>
        </p:spPr>
        <p:txBody>
          <a:bodyPr/>
          <a:lstStyle/>
          <a:p>
            <a:pPr marL="0" indent="0" algn="ctr">
              <a:buNone/>
            </a:pPr>
            <a:r>
              <a:rPr lang="en-US" b="1" dirty="0"/>
              <a:t>Write down your ranking of these concepts from easiest to hardest</a:t>
            </a:r>
          </a:p>
          <a:p>
            <a:r>
              <a:rPr lang="en-US" dirty="0"/>
              <a:t>Creating dictionaries</a:t>
            </a:r>
          </a:p>
          <a:p>
            <a:r>
              <a:rPr lang="en-US" dirty="0"/>
              <a:t>Adding items to dictionaries</a:t>
            </a:r>
          </a:p>
          <a:p>
            <a:r>
              <a:rPr lang="en-US" dirty="0"/>
              <a:t>Updating items in dictionaries</a:t>
            </a:r>
          </a:p>
          <a:p>
            <a:r>
              <a:rPr lang="en-US" dirty="0"/>
              <a:t>Looping through items in a dictionary</a:t>
            </a:r>
          </a:p>
          <a:p>
            <a:r>
              <a:rPr lang="en-US" dirty="0"/>
              <a:t>Having lists as values in a dictionary</a:t>
            </a:r>
          </a:p>
          <a:p>
            <a:r>
              <a:rPr lang="en-US" dirty="0"/>
              <a:t>Checking if an item is in a dictionary as a key</a:t>
            </a:r>
          </a:p>
          <a:p>
            <a:endParaRPr lang="en-US" dirty="0"/>
          </a:p>
        </p:txBody>
      </p:sp>
    </p:spTree>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659B8-5103-44EA-8C76-1CAC3979DCFB}"/>
              </a:ext>
            </a:extLst>
          </p:cNvPr>
          <p:cNvSpPr>
            <a:spLocks noGrp="1"/>
          </p:cNvSpPr>
          <p:nvPr>
            <p:ph type="title"/>
          </p:nvPr>
        </p:nvSpPr>
        <p:spPr>
          <a:xfrm>
            <a:off x="588263" y="457200"/>
            <a:ext cx="11018520" cy="553998"/>
          </a:xfrm>
          <a:prstGeom prst="rect">
            <a:avLst/>
          </a:prstGeom>
        </p:spPr>
        <p:txBody>
          <a:bodyPr wrap="square" anchor="t">
            <a:normAutofit/>
          </a:bodyPr>
          <a:lstStyle/>
          <a:p>
            <a:r>
              <a:rPr lang="en-US" dirty="0"/>
              <a:t>Four Steps to Solving Any (CS) Problem </a:t>
            </a:r>
          </a:p>
        </p:txBody>
      </p:sp>
      <p:graphicFrame>
        <p:nvGraphicFramePr>
          <p:cNvPr id="5" name="Content Placeholder 2" descr="1. Understand the problem. 2. Make a plan. 3. Implement your plan. 4. Reflect on your solution. ">
            <a:extLst>
              <a:ext uri="{FF2B5EF4-FFF2-40B4-BE49-F238E27FC236}">
                <a16:creationId xmlns:a16="http://schemas.microsoft.com/office/drawing/2014/main" id="{5048FDF9-75F7-48AA-9EC5-E4613BFDF28D}"/>
              </a:ext>
            </a:extLst>
          </p:cNvPr>
          <p:cNvGraphicFramePr>
            <a:graphicFrameLocks noGrp="1"/>
          </p:cNvGraphicFramePr>
          <p:nvPr>
            <p:ph sz="quarter" idx="10"/>
            <p:extLst>
              <p:ext uri="{D42A27DB-BD31-4B8C-83A1-F6EECF244321}">
                <p14:modId xmlns:p14="http://schemas.microsoft.com/office/powerpoint/2010/main" val="2317065109"/>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4704663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4EC149-AC5C-41C5-ACC8-3DDA47281294}"/>
              </a:ext>
            </a:extLst>
          </p:cNvPr>
          <p:cNvSpPr>
            <a:spLocks noGrp="1"/>
          </p:cNvSpPr>
          <p:nvPr>
            <p:ph type="title"/>
          </p:nvPr>
        </p:nvSpPr>
        <p:spPr>
          <a:xfrm>
            <a:off x="588263" y="3088860"/>
            <a:ext cx="3183637" cy="677108"/>
          </a:xfrm>
        </p:spPr>
        <p:txBody>
          <a:bodyPr/>
          <a:lstStyle/>
          <a:p>
            <a:r>
              <a:rPr lang="en-US" sz="4400" dirty="0"/>
              <a:t>Guess Who?</a:t>
            </a:r>
          </a:p>
        </p:txBody>
      </p:sp>
      <p:pic>
        <p:nvPicPr>
          <p:cNvPr id="1026" name="Picture 2" descr="Picture of the boardgame Guess Who?">
            <a:extLst>
              <a:ext uri="{FF2B5EF4-FFF2-40B4-BE49-F238E27FC236}">
                <a16:creationId xmlns:a16="http://schemas.microsoft.com/office/drawing/2014/main" id="{E6B106E3-2376-4184-A71A-8A844B96D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6725" y="-528638"/>
            <a:ext cx="7915275" cy="791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7630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CC8387-64ED-42ED-B4E3-F84742C4D9A3}"/>
              </a:ext>
            </a:extLst>
          </p:cNvPr>
          <p:cNvSpPr>
            <a:spLocks noGrp="1"/>
          </p:cNvSpPr>
          <p:nvPr>
            <p:ph type="body" sz="quarter" idx="11"/>
          </p:nvPr>
        </p:nvSpPr>
        <p:spPr>
          <a:xfrm>
            <a:off x="4941888" y="585788"/>
            <a:ext cx="6667500" cy="5683249"/>
          </a:xfrm>
          <a:prstGeom prst="rect">
            <a:avLst/>
          </a:prstGeom>
        </p:spPr>
        <p:txBody>
          <a:bodyPr wrap="square" anchor="ctr">
            <a:normAutofit/>
          </a:bodyPr>
          <a:lstStyle/>
          <a:p>
            <a:pPr marL="514350" indent="-514350">
              <a:buFont typeface="+mj-lt"/>
              <a:buAutoNum type="arabicPeriod"/>
            </a:pPr>
            <a:r>
              <a:rPr lang="en-US" dirty="0"/>
              <a:t>The game should store information on at least 5 different characters.</a:t>
            </a:r>
          </a:p>
          <a:p>
            <a:pPr marL="514350" indent="-514350">
              <a:buFont typeface="+mj-lt"/>
              <a:buAutoNum type="arabicPeriod"/>
            </a:pPr>
            <a:r>
              <a:rPr lang="en-US" dirty="0"/>
              <a:t>Each character should have a name, gender, age, height, and hair color.</a:t>
            </a:r>
          </a:p>
          <a:p>
            <a:pPr marL="514350" indent="-514350">
              <a:buFont typeface="+mj-lt"/>
              <a:buAutoNum type="arabicPeriod"/>
            </a:pPr>
            <a:r>
              <a:rPr lang="en-US" dirty="0"/>
              <a:t>When the game begins, a character should be randomly selected by the computer.</a:t>
            </a:r>
          </a:p>
          <a:p>
            <a:pPr marL="514350" indent="-514350">
              <a:buFont typeface="+mj-lt"/>
              <a:buAutoNum type="arabicPeriod"/>
            </a:pPr>
            <a:r>
              <a:rPr lang="en-US" dirty="0"/>
              <a:t>The player can ask for 2 pieces of information about the random character, and then has to make a guess as to who was picked.</a:t>
            </a:r>
          </a:p>
          <a:p>
            <a:pPr marL="0" indent="0">
              <a:buNone/>
            </a:pPr>
            <a:endParaRPr lang="en-US" dirty="0"/>
          </a:p>
        </p:txBody>
      </p:sp>
      <p:sp>
        <p:nvSpPr>
          <p:cNvPr id="2" name="Title 1">
            <a:extLst>
              <a:ext uri="{FF2B5EF4-FFF2-40B4-BE49-F238E27FC236}">
                <a16:creationId xmlns:a16="http://schemas.microsoft.com/office/drawing/2014/main" id="{CBB3F91D-A9EC-4F92-9AE9-6782E97968A5}"/>
              </a:ext>
            </a:extLst>
          </p:cNvPr>
          <p:cNvSpPr>
            <a:spLocks noGrp="1"/>
          </p:cNvSpPr>
          <p:nvPr>
            <p:ph type="title"/>
          </p:nvPr>
        </p:nvSpPr>
        <p:spPr>
          <a:xfrm>
            <a:off x="588263" y="585788"/>
            <a:ext cx="3182027" cy="5683250"/>
          </a:xfrm>
          <a:prstGeom prst="rect">
            <a:avLst/>
          </a:prstGeom>
        </p:spPr>
        <p:txBody>
          <a:bodyPr wrap="square" anchor="ctr">
            <a:normAutofit/>
          </a:bodyPr>
          <a:lstStyle/>
          <a:p>
            <a:r>
              <a:rPr lang="en-US" dirty="0"/>
              <a:t>Guess Who Project – Overview  </a:t>
            </a:r>
            <a:endParaRPr lang="en-US"/>
          </a:p>
        </p:txBody>
      </p:sp>
    </p:spTree>
    <p:extLst>
      <p:ext uri="{BB962C8B-B14F-4D97-AF65-F5344CB8AC3E}">
        <p14:creationId xmlns:p14="http://schemas.microsoft.com/office/powerpoint/2010/main" val="71547991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A0B1D-0F2B-4431-892F-D90E0B1CE34B}"/>
              </a:ext>
            </a:extLst>
          </p:cNvPr>
          <p:cNvSpPr>
            <a:spLocks noGrp="1"/>
          </p:cNvSpPr>
          <p:nvPr>
            <p:ph type="title"/>
          </p:nvPr>
        </p:nvSpPr>
        <p:spPr>
          <a:xfrm>
            <a:off x="588263" y="585788"/>
            <a:ext cx="3182027" cy="5683250"/>
          </a:xfrm>
          <a:prstGeom prst="rect">
            <a:avLst/>
          </a:prstGeom>
        </p:spPr>
        <p:txBody>
          <a:bodyPr vert="horz" wrap="square" lIns="0" tIns="0" rIns="0" bIns="0" rtlCol="0" anchor="ctr">
            <a:normAutofit/>
          </a:bodyPr>
          <a:lstStyle/>
          <a:p>
            <a:r>
              <a:rPr lang="en-US" b="0" kern="1200" cap="none" spc="-50" baseline="0" dirty="0">
                <a:ln w="3175">
                  <a:noFill/>
                </a:ln>
                <a:effectLst/>
                <a:latin typeface="+mj-lt"/>
                <a:ea typeface="+mn-ea"/>
                <a:cs typeface="Segoe UI" pitchFamily="34" charset="0"/>
              </a:rPr>
              <a:t>Guess Who Project – Behavior/ Commands  </a:t>
            </a:r>
          </a:p>
        </p:txBody>
      </p:sp>
      <p:sp>
        <p:nvSpPr>
          <p:cNvPr id="4" name="Content Placeholder 8">
            <a:extLst>
              <a:ext uri="{FF2B5EF4-FFF2-40B4-BE49-F238E27FC236}">
                <a16:creationId xmlns:a16="http://schemas.microsoft.com/office/drawing/2014/main" id="{DD4C2639-3199-450A-8888-B5FF3D3F6967}"/>
              </a:ext>
            </a:extLst>
          </p:cNvPr>
          <p:cNvSpPr txBox="1">
            <a:spLocks/>
          </p:cNvSpPr>
          <p:nvPr/>
        </p:nvSpPr>
        <p:spPr>
          <a:xfrm>
            <a:off x="4941888" y="585788"/>
            <a:ext cx="6667500" cy="5683249"/>
          </a:xfrm>
          <a:prstGeom prst="rect">
            <a:avLst/>
          </a:prstGeom>
        </p:spPr>
        <p:txBody>
          <a:bodyPr vert="horz" wrap="square" lIns="0" tIns="0" rIns="0" bIns="0" rtlCol="0" anchor="ct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kern="1200" spc="0" baseline="0">
                <a:latin typeface="+mn-lt"/>
                <a:ea typeface="+mn-ea"/>
                <a:cs typeface="Segoe UI" panose="020B0502040204020203" pitchFamily="34" charset="0"/>
              </a:rPr>
              <a:t>list: list out all the character's names</a:t>
            </a:r>
          </a:p>
          <a:p>
            <a:pPr marL="0" indent="0">
              <a:buNone/>
            </a:pPr>
            <a:r>
              <a:rPr lang="en-US" kern="1200" spc="0" baseline="0">
                <a:latin typeface="+mn-lt"/>
                <a:ea typeface="+mn-ea"/>
                <a:cs typeface="Segoe UI" panose="020B0502040204020203" pitchFamily="34" charset="0"/>
              </a:rPr>
              <a:t>gender/age/height/hair: asks for a piece of information</a:t>
            </a:r>
          </a:p>
          <a:p>
            <a:pPr marL="0" indent="0">
              <a:buNone/>
            </a:pPr>
            <a:r>
              <a:rPr lang="en-US" kern="1200" spc="0" baseline="0">
                <a:latin typeface="+mn-lt"/>
                <a:ea typeface="+mn-ea"/>
                <a:cs typeface="Segoe UI" panose="020B0502040204020203" pitchFamily="34" charset="0"/>
              </a:rPr>
              <a:t>guess name: guess a character</a:t>
            </a:r>
          </a:p>
          <a:p>
            <a:pPr marL="0" indent="0">
              <a:buNone/>
            </a:pPr>
            <a:r>
              <a:rPr lang="en-US" kern="1200" spc="0" baseline="0">
                <a:latin typeface="+mn-lt"/>
                <a:ea typeface="+mn-ea"/>
                <a:cs typeface="Segoe UI" panose="020B0502040204020203" pitchFamily="34" charset="0"/>
              </a:rPr>
              <a:t>help: displays all commands</a:t>
            </a:r>
          </a:p>
          <a:p>
            <a:pPr marL="0" indent="0">
              <a:buNone/>
            </a:pPr>
            <a:r>
              <a:rPr lang="en-US" kern="1200" spc="0" baseline="0">
                <a:latin typeface="+mn-lt"/>
                <a:ea typeface="+mn-ea"/>
                <a:cs typeface="Segoe UI" panose="020B0502040204020203" pitchFamily="34" charset="0"/>
              </a:rPr>
              <a:t>quit: exits the game</a:t>
            </a:r>
          </a:p>
          <a:p>
            <a:pPr marL="0" indent="0">
              <a:buNone/>
            </a:pPr>
            <a:endParaRPr lang="en-US" kern="1200" spc="0" baseline="0">
              <a:latin typeface="+mn-lt"/>
              <a:ea typeface="+mn-ea"/>
              <a:cs typeface="Segoe UI" panose="020B0502040204020203" pitchFamily="34" charset="0"/>
            </a:endParaRPr>
          </a:p>
        </p:txBody>
      </p:sp>
    </p:spTree>
    <p:extLst>
      <p:ext uri="{BB962C8B-B14F-4D97-AF65-F5344CB8AC3E}">
        <p14:creationId xmlns:p14="http://schemas.microsoft.com/office/powerpoint/2010/main" val="715461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C9C4-269B-47C1-8FC4-14C32E2794EF}"/>
              </a:ext>
            </a:extLst>
          </p:cNvPr>
          <p:cNvSpPr>
            <a:spLocks noGrp="1"/>
          </p:cNvSpPr>
          <p:nvPr>
            <p:ph type="title"/>
          </p:nvPr>
        </p:nvSpPr>
        <p:spPr>
          <a:xfrm>
            <a:off x="400051" y="3152001"/>
            <a:ext cx="3619500" cy="553998"/>
          </a:xfrm>
        </p:spPr>
        <p:txBody>
          <a:bodyPr/>
          <a:lstStyle/>
          <a:p>
            <a:r>
              <a:rPr lang="en-US" dirty="0"/>
              <a:t>Buy an Umbrella</a:t>
            </a:r>
          </a:p>
        </p:txBody>
      </p:sp>
      <p:pic>
        <p:nvPicPr>
          <p:cNvPr id="5" name="Picture Placeholder 4" descr="A group of people watching a colorful umbrella&#10;">
            <a:extLst>
              <a:ext uri="{FF2B5EF4-FFF2-40B4-BE49-F238E27FC236}">
                <a16:creationId xmlns:a16="http://schemas.microsoft.com/office/drawing/2014/main" id="{B5F8FA3F-00D7-43E7-94F2-1DE48FDDCCE0}"/>
              </a:ext>
            </a:extLst>
          </p:cNvPr>
          <p:cNvPicPr>
            <a:picLocks noGrp="1" noChangeAspect="1"/>
          </p:cNvPicPr>
          <p:nvPr>
            <p:ph type="pic" sz="quarter" idx="4294967295"/>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9633" r="29633"/>
          <a:stretch/>
        </p:blipFill>
        <p:spPr>
          <a:xfrm>
            <a:off x="4267200" y="0"/>
            <a:ext cx="7924800" cy="6858000"/>
          </a:xfrm>
          <a:prstGeom prst="rect">
            <a:avLst/>
          </a:prstGeom>
          <a:noFill/>
        </p:spPr>
      </p:pic>
    </p:spTree>
    <p:extLst>
      <p:ext uri="{BB962C8B-B14F-4D97-AF65-F5344CB8AC3E}">
        <p14:creationId xmlns:p14="http://schemas.microsoft.com/office/powerpoint/2010/main" val="402254100"/>
      </p:ext>
    </p:extLst>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E18CA7-44CF-4043-90B8-F6B845B2C02A}">
  <ds:schemaRefs>
    <ds:schemaRef ds:uri="http://purl.org/dc/elements/1.1/"/>
    <ds:schemaRef ds:uri="5ede4c79-bc9c-4fdf-9f95-32ff416e077f"/>
    <ds:schemaRef ds:uri="http://schemas.microsoft.com/office/2006/metadata/properties"/>
    <ds:schemaRef ds:uri="http://purl.org/dc/terms/"/>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e6fa56e8-bdb9-4d95-8d0f-ea72d8c26dbd"/>
    <ds:schemaRef ds:uri="http://www.w3.org/XML/1998/namespace"/>
  </ds:schemaRefs>
</ds:datastoreItem>
</file>

<file path=customXml/itemProps2.xml><?xml version="1.0" encoding="utf-8"?>
<ds:datastoreItem xmlns:ds="http://schemas.openxmlformats.org/officeDocument/2006/customXml" ds:itemID="{19983750-A535-458C-B734-60245B1C7B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EF057F0-F3AC-44DD-B0A2-0A3F6C35E0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797</Words>
  <Application>Microsoft Office PowerPoint</Application>
  <PresentationFormat>Widescreen</PresentationFormat>
  <Paragraphs>89</Paragraphs>
  <Slides>13</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Consolas</vt:lpstr>
      <vt:lpstr>Segoe UI</vt:lpstr>
      <vt:lpstr>Segoe UI Semibold</vt:lpstr>
      <vt:lpstr>Wingdings</vt:lpstr>
      <vt:lpstr>Microsoft Philanthropies TEALS</vt:lpstr>
      <vt:lpstr>Black Template</vt:lpstr>
      <vt:lpstr>Lesson: 6.05 – Dictionary Project </vt:lpstr>
      <vt:lpstr>Dictionary Project </vt:lpstr>
      <vt:lpstr>Today’s Plan</vt:lpstr>
      <vt:lpstr>6.05 – Do Now</vt:lpstr>
      <vt:lpstr>Four Steps to Solving Any (CS) Problem </vt:lpstr>
      <vt:lpstr>Guess Who?</vt:lpstr>
      <vt:lpstr>Guess Who Project – Overview  </vt:lpstr>
      <vt:lpstr>Guess Who Project – Behavior/ Commands  </vt:lpstr>
      <vt:lpstr>Buy an Umbrella</vt:lpstr>
      <vt:lpstr>Overview </vt:lpstr>
      <vt:lpstr>Overview Continued </vt:lpstr>
      <vt:lpstr>Milestones</vt:lpstr>
      <vt:lpstr>Make a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2019-12-31T03:12:48Z</dcterms:created>
  <dcterms:modified xsi:type="dcterms:W3CDTF">2020-01-07T02:10:11Z</dcterms:modified>
</cp:coreProperties>
</file>