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29"/>
  </p:notesMasterIdLst>
  <p:sldIdLst>
    <p:sldId id="355" r:id="rId4"/>
    <p:sldId id="375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13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4" r:id="rId26"/>
    <p:sldId id="357" r:id="rId27"/>
    <p:sldId id="35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1384" y="-1192"/>
      </p:cViewPr>
      <p:guideLst>
        <p:guide orient="horz" pos="768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12/16/12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12/16/12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tags" Target="../tags/tag7.xml"/><Relationship Id="rId6" Type="http://schemas.openxmlformats.org/officeDocument/2006/relationships/tags" Target="../tags/tag8.xml"/><Relationship Id="rId7" Type="http://schemas.openxmlformats.org/officeDocument/2006/relationships/tags" Target="../tags/tag9.xml"/><Relationship Id="rId8" Type="http://schemas.openxmlformats.org/officeDocument/2006/relationships/slideLayout" Target="../slideLayouts/slideLayout44.xml"/><Relationship Id="rId9" Type="http://schemas.openxmlformats.org/officeDocument/2006/relationships/notesSlide" Target="../notesSlides/notesSlide4.xml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4" Type="http://schemas.openxmlformats.org/officeDocument/2006/relationships/notesSlide" Target="../notesSlides/notesSlide6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4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Mock &amp; Stub, </a:t>
            </a:r>
            <a:r>
              <a:rPr lang="en-US" dirty="0" err="1" smtClean="0">
                <a:latin typeface="Arial" charset="0"/>
              </a:rPr>
              <a:t>EasyMock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61562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BFBFBF"/>
                </a:solidFill>
                <a:latin typeface="Menlo"/>
              </a:rPr>
              <a:t>// </a:t>
            </a:r>
            <a:r>
              <a:rPr lang="ru-RU" i="1" dirty="0">
                <a:solidFill>
                  <a:srgbClr val="BFBFBF"/>
                </a:solidFill>
                <a:latin typeface="Menlo"/>
              </a:rPr>
              <a:t>добавляем методы </a:t>
            </a:r>
            <a:r>
              <a:rPr lang="ru-RU" i="1" dirty="0" err="1" smtClean="0">
                <a:solidFill>
                  <a:srgbClr val="BFBFBF"/>
                </a:solidFill>
                <a:latin typeface="Menlo"/>
              </a:rPr>
              <a:t>EasyMock</a:t>
            </a:r>
            <a:endParaRPr lang="en-US" i="1" dirty="0" smtClean="0">
              <a:solidFill>
                <a:srgbClr val="BFBFBF"/>
              </a:solidFill>
              <a:latin typeface="Menlo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Menlo"/>
              </a:rPr>
              <a:t>import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org.easymock.EasyMock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.*;</a:t>
            </a:r>
          </a:p>
          <a:p>
            <a:r>
              <a:rPr lang="ru-RU" i="1" dirty="0">
                <a:solidFill>
                  <a:srgbClr val="BFBFBF"/>
                </a:solidFill>
                <a:latin typeface="Menlo"/>
              </a:rPr>
              <a:t>// объявляем объект-реализацию нужного </a:t>
            </a:r>
            <a:r>
              <a:rPr lang="ru-RU" i="1" dirty="0" smtClean="0">
                <a:solidFill>
                  <a:srgbClr val="BFBFBF"/>
                </a:solidFill>
                <a:latin typeface="Menlo"/>
              </a:rPr>
              <a:t>интерфейса</a:t>
            </a:r>
            <a:endParaRPr lang="en-US" i="1" dirty="0" smtClean="0">
              <a:solidFill>
                <a:srgbClr val="BFBFBF"/>
              </a:solidFill>
              <a:latin typeface="Menlo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remoteSimpsonServiceMock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 err="1">
                <a:solidFill>
                  <a:srgbClr val="808000"/>
                </a:solidFill>
                <a:latin typeface="Menlo"/>
              </a:rPr>
              <a:t>BeforeClass</a:t>
            </a:r>
            <a:endParaRPr lang="en-US" dirty="0">
              <a:solidFill>
                <a:srgbClr val="8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protected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setUp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Exception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remoteSimpsonServiceMock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EasyMock.createMock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ISimpsonService.</a:t>
            </a:r>
            <a:r>
              <a:rPr lang="en-US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ru-RU" i="1" dirty="0">
                <a:solidFill>
                  <a:srgbClr val="BFBFBF"/>
                </a:solidFill>
                <a:latin typeface="Menlo"/>
              </a:rPr>
              <a:t>// метод </a:t>
            </a:r>
            <a:r>
              <a:rPr lang="ru-RU" i="1" dirty="0" err="1">
                <a:solidFill>
                  <a:srgbClr val="BFBFBF"/>
                </a:solidFill>
                <a:latin typeface="Menlo"/>
              </a:rPr>
              <a:t>createMock</a:t>
            </a:r>
            <a:r>
              <a:rPr lang="ru-RU" i="1" dirty="0">
                <a:solidFill>
                  <a:srgbClr val="BFBFBF"/>
                </a:solidFill>
                <a:latin typeface="Menlo"/>
              </a:rPr>
              <a:t>() налету создает экземпляр класса, </a:t>
            </a:r>
            <a:endParaRPr lang="en-US" i="1" dirty="0" smtClean="0">
              <a:solidFill>
                <a:srgbClr val="BFBFBF"/>
              </a:solidFill>
              <a:latin typeface="Menlo"/>
            </a:endParaRPr>
          </a:p>
          <a:p>
            <a:r>
              <a:rPr lang="en-US" i="1" dirty="0">
                <a:solidFill>
                  <a:srgbClr val="BFBFBF"/>
                </a:solidFill>
                <a:latin typeface="Menlo"/>
              </a:rPr>
              <a:t> </a:t>
            </a:r>
            <a:r>
              <a:rPr lang="en-US" i="1" dirty="0" smtClean="0">
                <a:solidFill>
                  <a:srgbClr val="BFBFBF"/>
                </a:solidFill>
                <a:latin typeface="Menlo"/>
              </a:rPr>
              <a:t>   </a:t>
            </a:r>
            <a:r>
              <a:rPr lang="ru-RU" i="1" dirty="0" smtClean="0">
                <a:solidFill>
                  <a:srgbClr val="BFBFBF"/>
                </a:solidFill>
                <a:latin typeface="Menlo"/>
              </a:rPr>
              <a:t>/</a:t>
            </a:r>
            <a:r>
              <a:rPr lang="ru-RU" i="1" dirty="0">
                <a:solidFill>
                  <a:srgbClr val="BFBFBF"/>
                </a:solidFill>
                <a:latin typeface="Menlo"/>
              </a:rPr>
              <a:t>/ реализующий указанный интерфейс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48785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61562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testValidConstructor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ru-RU" i="1" dirty="0">
                <a:solidFill>
                  <a:srgbClr val="BFBFBF"/>
                </a:solidFill>
                <a:latin typeface="Menlo"/>
              </a:rPr>
              <a:t>// и теперь у нас есть валидный экземпляр,</a:t>
            </a:r>
          </a:p>
          <a:p>
            <a:r>
              <a:rPr lang="ru-RU" i="1" dirty="0">
                <a:solidFill>
                  <a:srgbClr val="BFBFBF"/>
                </a:solidFill>
                <a:latin typeface="Menlo"/>
              </a:rPr>
              <a:t>    </a:t>
            </a:r>
            <a:r>
              <a:rPr lang="ru-RU" i="1" dirty="0" smtClean="0">
                <a:solidFill>
                  <a:srgbClr val="BFBFBF"/>
                </a:solidFill>
                <a:latin typeface="Menlo"/>
              </a:rPr>
              <a:t>/</a:t>
            </a:r>
            <a:r>
              <a:rPr lang="ru-RU" i="1" dirty="0">
                <a:solidFill>
                  <a:srgbClr val="BFBFBF"/>
                </a:solidFill>
                <a:latin typeface="Menlo"/>
              </a:rPr>
              <a:t>/ который мы можем передать в </a:t>
            </a:r>
            <a:r>
              <a:rPr lang="ru-RU" i="1" dirty="0" smtClean="0">
                <a:solidFill>
                  <a:srgbClr val="BFBFBF"/>
                </a:solidFill>
                <a:latin typeface="Menlo"/>
              </a:rPr>
              <a:t>конструктор</a:t>
            </a:r>
            <a:endParaRPr lang="en-US" i="1" dirty="0" smtClean="0">
              <a:solidFill>
                <a:srgbClr val="BFBFBF"/>
              </a:solidFill>
              <a:latin typeface="Menlo"/>
            </a:endParaRP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remoteSimpsonServiceMock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64078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226900"/>
            <a:ext cx="769620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текущей реализации тест провалится, поэтому изменим наш сервис чтобы тест был успешным</a:t>
            </a:r>
          </a:p>
        </p:txBody>
      </p:sp>
      <p:sp>
        <p:nvSpPr>
          <p:cNvPr id="4" name="Rectangle 3"/>
          <p:cNvSpPr/>
          <p:nvPr/>
        </p:nvSpPr>
        <p:spPr>
          <a:xfrm>
            <a:off x="282575" y="2644676"/>
            <a:ext cx="89376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...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== null)</a:t>
            </a:r>
          </a:p>
          <a:p>
            <a:r>
              <a:rPr lang="en-US" sz="1600" dirty="0">
                <a:latin typeface="Menlo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 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IllegalArgumentException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91417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15685"/>
            <a:ext cx="7543800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Перейдём к тестированию метода getEpisode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()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Здесь нам понадобится заглушки как для ISimpsonService, так и для IEpisode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2743200"/>
            <a:ext cx="7924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 err="1">
                <a:solidFill>
                  <a:srgbClr val="808000"/>
                </a:solidFill>
                <a:latin typeface="Menlo"/>
              </a:rPr>
              <a:t>BeforeClass</a:t>
            </a:r>
            <a:endParaRPr lang="en-US" dirty="0">
              <a:solidFill>
                <a:srgbClr val="8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protected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setUp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Exception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remoteSimpsonServiceMock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EasyMock.createMock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ISimpsonService.</a:t>
            </a:r>
            <a:r>
              <a:rPr lang="en-US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episodeMock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EasyMock.createMock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IEpisode.</a:t>
            </a:r>
            <a:r>
              <a:rPr lang="en-US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25530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9021" y="3505200"/>
            <a:ext cx="7391400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Методом expext(), мы задаем, какие методы объекта и с какими параметрами должны быть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вызваны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Методом andReturn() можно задать возвращаемый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результат</a:t>
            </a: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9021" y="1259175"/>
            <a:ext cx="86106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testGetEpisode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Exception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EasyMock.expect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remoteSimpsonServiceMock.getEpisode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17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)).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andReturn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fi-FI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fi-FI" dirty="0" err="1">
                <a:solidFill>
                  <a:srgbClr val="000000"/>
                </a:solidFill>
                <a:latin typeface="Menlo"/>
              </a:rPr>
              <a:t>episodeMock</a:t>
            </a:r>
            <a:r>
              <a:rPr lang="fi-FI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53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2616696"/>
            <a:ext cx="67056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Метод replay() завершает настройку («запись») заглушки и переводит ее в режим использования («воспроизведения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»)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режиме записи, mock-объект еще не является заглушкой, а лишь «записывает», что он должен делать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1524000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"/>
              </a:rPr>
              <a:t>EasyMock.replay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remoteSimpsonServiceMock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71600" y="1502611"/>
            <a:ext cx="6096000" cy="4572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7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2339697"/>
            <a:ext cx="72390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После вызова replay(), он начинает работать как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заглушка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en-US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Метод verify() как правило, завершает сценарий использования объекта и проверяет, действительно ли были сделаны требуемые вызовы с нужными параметрами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3013501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"/>
              </a:rPr>
              <a:t>EasyMock.verify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remoteSimpsonServiceMock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it-IT" dirty="0" err="1">
                <a:solidFill>
                  <a:srgbClr val="000000"/>
                </a:solidFill>
                <a:latin typeface="Menlo"/>
              </a:rPr>
              <a:t>assertEquals</a:t>
            </a:r>
            <a:r>
              <a:rPr lang="it-IT" dirty="0">
                <a:solidFill>
                  <a:srgbClr val="000000"/>
                </a:solidFill>
                <a:latin typeface="Menlo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Menlo"/>
              </a:rPr>
              <a:t>episodeMock</a:t>
            </a:r>
            <a:r>
              <a:rPr lang="it-IT" dirty="0">
                <a:solidFill>
                  <a:srgbClr val="000000"/>
                </a:solidFill>
                <a:latin typeface="Menlo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"/>
              </a:rPr>
              <a:t>result</a:t>
            </a:r>
            <a:r>
              <a:rPr lang="it-IT" dirty="0">
                <a:solidFill>
                  <a:srgbClr val="000000"/>
                </a:solidFill>
                <a:latin typeface="Menlo"/>
              </a:rPr>
              <a:t>)</a:t>
            </a:r>
            <a:r>
              <a:rPr lang="it-IT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95400" y="2937301"/>
            <a:ext cx="5943600" cy="872699"/>
          </a:xfrm>
          <a:prstGeom prst="roundRect">
            <a:avLst>
              <a:gd name="adj" fmla="val 9008"/>
            </a:avLst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2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19200"/>
            <a:ext cx="7597775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Поскольку у нас еще нет реализации метода getEpisode(), тест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провалится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Дополним реализацию нужным методом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3013502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implements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...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getEpisode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episodeNumber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remoteSimpsonService.getEpisode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episodeNumber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19875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2389" y="1256297"/>
            <a:ext cx="7143122" cy="3840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Т.о. схема использования mock-фреймворка выглядит следующим образом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Создаем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mock-объект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Задаем ожидания вызовов и возвращаемые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значения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Переводим mock в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режим «воспроизведения»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Вызываем методы тестируемого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объекта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Проверяем, что наши ожидания соответствуют реальному поведению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94184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8038" y="1785699"/>
            <a:ext cx="7838761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Если метод должен выполниться несколько раз, то задается это следующим образом: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Для указания количества вызовов так же могут использоваться 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setter’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ы: </a:t>
            </a:r>
            <a:r>
              <a:rPr lang="en-US" b="1" dirty="0" err="1" smtClean="0">
                <a:solidFill>
                  <a:srgbClr val="161645"/>
                </a:solidFill>
                <a:latin typeface="Arial"/>
                <a:cs typeface="Arial"/>
              </a:rPr>
              <a:t>atLeastOnce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(), </a:t>
            </a:r>
            <a:r>
              <a:rPr lang="en-US" b="1" dirty="0" err="1" smtClean="0">
                <a:latin typeface="Arial"/>
                <a:cs typeface="Arial"/>
              </a:rPr>
              <a:t>anyTimes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(), </a:t>
            </a:r>
            <a:r>
              <a:rPr lang="en-US" b="1" dirty="0" smtClean="0">
                <a:solidFill>
                  <a:srgbClr val="161645"/>
                </a:solidFill>
                <a:latin typeface="Arial"/>
                <a:cs typeface="Arial"/>
              </a:rPr>
              <a:t>times</a:t>
            </a:r>
            <a:r>
              <a:rPr lang="en-US" dirty="0" smtClean="0">
                <a:solidFill>
                  <a:schemeClr val="accent4"/>
                </a:solidFill>
                <a:latin typeface="Arial"/>
                <a:cs typeface="Arial"/>
              </a:rPr>
              <a:t>(from, to)</a:t>
            </a:r>
            <a:endParaRPr lang="en-US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28194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"/>
              </a:rPr>
              <a:t>EasyMock.expect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remoteSimpsonServiceMock.getEpisode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17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)).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andReturn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episodeMock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).times(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24239" y="2819400"/>
            <a:ext cx="7838761" cy="1066800"/>
          </a:xfrm>
          <a:prstGeom prst="roundRect">
            <a:avLst>
              <a:gd name="adj" fmla="val 7895"/>
            </a:avLst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3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dirty="0" err="1">
                  <a:solidFill>
                    <a:srgbClr val="004080"/>
                  </a:solidFill>
                </a:rPr>
                <a:t>EasyMock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Пример </a:t>
              </a:r>
              <a:r>
                <a:rPr lang="fr-FR" dirty="0" err="1">
                  <a:solidFill>
                    <a:srgbClr val="004080"/>
                  </a:solidFill>
                </a:rPr>
                <a:t>ISimpsonService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Создание </a:t>
              </a:r>
              <a:r>
                <a:rPr lang="ru-RU" dirty="0" err="1" smtClean="0">
                  <a:solidFill>
                    <a:srgbClr val="004080"/>
                  </a:solidFill>
                </a:rPr>
                <a:t>моков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Метод </a:t>
              </a:r>
              <a:r>
                <a:rPr lang="en-US" dirty="0" smtClean="0">
                  <a:solidFill>
                    <a:srgbClr val="004080"/>
                  </a:solidFill>
                </a:rPr>
                <a:t>expect, reply, verify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Тестирование исключений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Метод </a:t>
              </a:r>
              <a:r>
                <a:rPr lang="en-US" dirty="0" smtClean="0">
                  <a:solidFill>
                    <a:srgbClr val="004080"/>
                  </a:solidFill>
                </a:rPr>
                <a:t>times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Типы </a:t>
              </a:r>
              <a:r>
                <a:rPr lang="ru-RU" dirty="0" err="1" smtClean="0">
                  <a:solidFill>
                    <a:srgbClr val="004080"/>
                  </a:solidFill>
                </a:rPr>
                <a:t>моков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2478197"/>
            <a:ext cx="67056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Стоит помнить, что после вызова EasyMock.verify() для mock-объекта, он считается «отработанным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»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Для того, чтобы снова использовать этот объект нужно вызвать EasyMock.reset() и заново установить поведение mock-объекта</a:t>
            </a:r>
          </a:p>
        </p:txBody>
      </p:sp>
    </p:spTree>
    <p:extLst>
      <p:ext uri="{BB962C8B-B14F-4D97-AF65-F5344CB8AC3E}">
        <p14:creationId xmlns:p14="http://schemas.microsoft.com/office/powerpoint/2010/main" val="225025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EasyMock</a:t>
            </a:r>
            <a:r>
              <a:rPr lang="en-US" dirty="0" smtClean="0"/>
              <a:t> - </a:t>
            </a:r>
            <a:r>
              <a:rPr lang="ru-RU" dirty="0" smtClean="0"/>
              <a:t>Тестируем </a:t>
            </a:r>
            <a:r>
              <a:rPr lang="ru-RU" dirty="0"/>
              <a:t>исключения</a:t>
            </a:r>
            <a:r>
              <a:rPr lang="ru-RU" dirty="0" smtClean="0"/>
              <a:t>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3726" y="1219200"/>
            <a:ext cx="1069022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testGetEpisodeException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Exception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fr-FR" sz="1600" dirty="0">
                <a:latin typeface="Menlo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expect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serverSimpsonServiceMock.getEpisode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666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)).</a:t>
            </a:r>
          </a:p>
          <a:p>
            <a:r>
              <a:rPr lang="en-US" sz="1600" dirty="0">
                <a:latin typeface="Menlo"/>
              </a:rPr>
              <a:t>    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andThrow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EpisodeNotFoundException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replay(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serverSimpsonServiceMock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Menlo"/>
              </a:rPr>
              <a:t>			  		    </a:t>
            </a:r>
          </a:p>
          <a:p>
            <a:r>
              <a:rPr lang="en-US" sz="1600" dirty="0">
                <a:solidFill>
                  <a:srgbClr val="00008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8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serverSimpsonServiceMock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try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clientSimpsonService.getEpisode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sz="1600" dirty="0">
                <a:solidFill>
                  <a:srgbClr val="0000FF"/>
                </a:solidFill>
                <a:latin typeface="Menlo"/>
              </a:rPr>
              <a:t>666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fail(</a:t>
            </a:r>
            <a:r>
              <a:rPr lang="en-US" sz="1600" b="1" dirty="0">
                <a:solidFill>
                  <a:srgbClr val="009900"/>
                </a:solidFill>
                <a:latin typeface="Menlo"/>
              </a:rPr>
              <a:t>"Expected </a:t>
            </a:r>
            <a:r>
              <a:rPr lang="en-US" sz="1600" b="1" dirty="0" err="1">
                <a:solidFill>
                  <a:srgbClr val="009900"/>
                </a:solidFill>
                <a:latin typeface="Menlo"/>
              </a:rPr>
              <a:t>EpisodeNotFoundException</a:t>
            </a:r>
            <a:r>
              <a:rPr lang="en-US" sz="1600" b="1" dirty="0">
                <a:solidFill>
                  <a:srgbClr val="0099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catch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EpisodeNotFoundException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e)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endParaRPr lang="en-US" sz="1600" dirty="0">
              <a:solidFill>
                <a:srgbClr val="000000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is-IS" sz="1600" dirty="0">
                <a:latin typeface="Menlo"/>
              </a:rPr>
              <a:t>   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verify(serverSimpsonServiceMock);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444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2613" y="1924199"/>
            <a:ext cx="79787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зависимости от целей тестирования, EasyMock предлагает несколько разновидностей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mock-объектов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Nice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mock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 pitchFamily="34" charset="0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отличие от дефолтного mock’а, не вызывает AssertionError на незапланированные вызовы, а возвращает значение по умолчанию (0, null или false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)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 pitchFamily="34" charset="0"/>
              <a:buChar char="•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 pitchFamily="34" charset="0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Создается вызовом EasyMock.createNiceMock()</a:t>
            </a:r>
          </a:p>
        </p:txBody>
      </p:sp>
    </p:spTree>
    <p:extLst>
      <p:ext uri="{BB962C8B-B14F-4D97-AF65-F5344CB8AC3E}">
        <p14:creationId xmlns:p14="http://schemas.microsoft.com/office/powerpoint/2010/main" val="101827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2613" y="1924199"/>
            <a:ext cx="7978775" cy="3840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зависимости от целей тестирования, EasyMock предлагает несколько разновидностей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mock-объектов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Strict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lang="ru-RU" dirty="0" err="1" smtClean="0">
                <a:solidFill>
                  <a:schemeClr val="accent4"/>
                </a:solidFill>
                <a:latin typeface="Arial"/>
                <a:cs typeface="Arial"/>
              </a:rPr>
              <a:t>mock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отличие от дефолтного 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mock’а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, проверяет не только вызовы методов, но и их 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последовательность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Создается вызовом 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EasyMock.createStrictMock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(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)</a:t>
            </a:r>
            <a:endParaRPr lang="en-US" dirty="0" smtClean="0">
              <a:solidFill>
                <a:schemeClr val="accent4"/>
              </a:solidFill>
              <a:latin typeface="Arial"/>
              <a:cs typeface="Arial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Переключаться между обычной и 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strict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 заглушкой можно «налету», вызовом 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EasyMock.checkOrder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(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Object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mock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, 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boolean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 </a:t>
            </a:r>
            <a:r>
              <a:rPr lang="ru-RU" dirty="0" err="1">
                <a:solidFill>
                  <a:schemeClr val="accent4"/>
                </a:solidFill>
                <a:latin typeface="Arial"/>
                <a:cs typeface="Arial"/>
              </a:rPr>
              <a:t>enableOrderCheck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)</a:t>
            </a: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813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2478197"/>
            <a:ext cx="68580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Одним из самых популярных инструментов, применяемых при interaction тестировании, является </a:t>
            </a:r>
            <a:r>
              <a:rPr lang="ru-RU" b="1" dirty="0">
                <a:latin typeface="Arial"/>
                <a:cs typeface="Arial"/>
              </a:rPr>
              <a:t>EasyMock</a:t>
            </a: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Рассмотрим использование mock-объектов на примере простого клиент-серверного приложения </a:t>
            </a:r>
            <a:r>
              <a:rPr lang="ru-RU" b="1" dirty="0">
                <a:solidFill>
                  <a:srgbClr val="161645"/>
                </a:solidFill>
                <a:latin typeface="Arial"/>
                <a:cs typeface="Arial"/>
              </a:rPr>
              <a:t>SimpsonViewer</a:t>
            </a: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, используемого для просмотра эпизодов Симпсонов</a:t>
            </a:r>
          </a:p>
        </p:txBody>
      </p:sp>
    </p:spTree>
    <p:extLst>
      <p:ext uri="{BB962C8B-B14F-4D97-AF65-F5344CB8AC3E}">
        <p14:creationId xmlns:p14="http://schemas.microsoft.com/office/powerpoint/2010/main" val="189993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2389" y="1295400"/>
            <a:ext cx="7522411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У нас есть web-сервис, возвращающий требуемый эпизод </a:t>
            </a:r>
            <a:r>
              <a:rPr lang="ru-RU" dirty="0" err="1" smtClean="0">
                <a:solidFill>
                  <a:srgbClr val="161645"/>
                </a:solidFill>
                <a:latin typeface="Arial"/>
                <a:cs typeface="Arial"/>
              </a:rPr>
              <a:t>ISimpsonService</a:t>
            </a: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438400"/>
            <a:ext cx="74676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interface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getEpisode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number);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interface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IEpisode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getNumber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is-IS" dirty="0">
                <a:latin typeface="Menlo"/>
              </a:rPr>
              <a:t>    </a:t>
            </a:r>
            <a:r>
              <a:rPr lang="is-IS" dirty="0">
                <a:solidFill>
                  <a:srgbClr val="0000B3"/>
                </a:solidFill>
                <a:latin typeface="Menlo"/>
              </a:rPr>
              <a:t>String </a:t>
            </a:r>
            <a:r>
              <a:rPr lang="is-IS" dirty="0">
                <a:solidFill>
                  <a:srgbClr val="000000"/>
                </a:solidFill>
                <a:latin typeface="Menlo"/>
              </a:rPr>
              <a:t>getTitle();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 err="1">
                <a:solidFill>
                  <a:srgbClr val="0000B3"/>
                </a:solidFill>
                <a:latin typeface="Menlo"/>
              </a:rPr>
              <a:t>InputStream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getDataAsStream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70605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95400"/>
            <a:ext cx="868680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</a:rPr>
              <a:t>Клиентская часть используется для получения эпизодов с сервера и </a:t>
            </a:r>
            <a:r>
              <a:rPr lang="ru-RU" dirty="0" smtClean="0">
                <a:solidFill>
                  <a:schemeClr val="accent4"/>
                </a:solidFill>
              </a:rPr>
              <a:t>показ</a:t>
            </a:r>
            <a:r>
              <a:rPr lang="ru-RU" dirty="0" smtClean="0">
                <a:solidFill>
                  <a:schemeClr val="accent4"/>
                </a:solidFill>
              </a:rPr>
              <a:t>ывает</a:t>
            </a:r>
            <a:r>
              <a:rPr lang="ru-RU" dirty="0" smtClean="0">
                <a:solidFill>
                  <a:schemeClr val="accent4"/>
                </a:solidFill>
              </a:rPr>
              <a:t> </a:t>
            </a:r>
            <a:r>
              <a:rPr lang="ru-RU" dirty="0">
                <a:solidFill>
                  <a:schemeClr val="accent4"/>
                </a:solidFill>
              </a:rPr>
              <a:t>их пользователю, являясь, по сути, клиентским прокси для web-сервиса</a:t>
            </a:r>
          </a:p>
        </p:txBody>
      </p:sp>
      <p:sp>
        <p:nvSpPr>
          <p:cNvPr id="4" name="Rectangle 3"/>
          <p:cNvSpPr/>
          <p:nvPr/>
        </p:nvSpPr>
        <p:spPr>
          <a:xfrm>
            <a:off x="398183" y="2724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34770" y="2724212"/>
            <a:ext cx="3942229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7948" y="2724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1607" y="2226588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User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2226588"/>
            <a:ext cx="4433793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ClientSimpsonService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: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ISimpsonService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91407" y="2226588"/>
            <a:ext cx="2071593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>
                <a:solidFill>
                  <a:srgbClr val="004080"/>
                </a:solidFill>
                <a:cs typeface="Tahoma" charset="0"/>
              </a:rPr>
              <a:t>ISimpsonService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cxnSp>
        <p:nvCxnSpPr>
          <p:cNvPr id="14" name="Straight Connector 13"/>
          <p:cNvCxnSpPr>
            <a:stCxn id="4" idx="2"/>
          </p:cNvCxnSpPr>
          <p:nvPr/>
        </p:nvCxnSpPr>
        <p:spPr>
          <a:xfrm>
            <a:off x="1350683" y="3105212"/>
            <a:ext cx="6724" cy="36003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49588" y="3164582"/>
            <a:ext cx="0" cy="35410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58207" y="3103718"/>
            <a:ext cx="0" cy="36018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05007" y="4651624"/>
            <a:ext cx="281562" cy="167297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19600" y="3681194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35288" y="4956424"/>
            <a:ext cx="273424" cy="98717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628219" y="5127812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50683" y="3791012"/>
            <a:ext cx="30689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486569" y="4114800"/>
            <a:ext cx="2948719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478431" y="5150553"/>
            <a:ext cx="2941169" cy="17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708712" y="5585012"/>
            <a:ext cx="2912783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708712" y="5266895"/>
            <a:ext cx="2912783" cy="6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3293388"/>
            <a:ext cx="423853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new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ClientSimpsonService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(…)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36982" y="4651624"/>
            <a:ext cx="301933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getEpisode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(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int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number)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05007" y="3680012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447800" y="5791200"/>
            <a:ext cx="2912783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600200" y="5379271"/>
            <a:ext cx="1815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episode:IEpisode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45601" y="4804024"/>
            <a:ext cx="301933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getEpisode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(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int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number)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745601" y="5277275"/>
            <a:ext cx="1815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episode:IEpisode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8512" y="1295400"/>
            <a:ext cx="906379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implements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IEpisode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getEpisode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episodeNumber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is-IS" sz="1600" dirty="0">
                <a:latin typeface="Menlo"/>
              </a:rPr>
              <a:t>        </a:t>
            </a:r>
            <a:r>
              <a:rPr lang="is-IS" sz="1600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is-I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is-IS" sz="1600" dirty="0">
                <a:solidFill>
                  <a:srgbClr val="000000"/>
                </a:solidFill>
                <a:latin typeface="Menlo"/>
              </a:rPr>
              <a:t>null;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61993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5063" y="1219200"/>
            <a:ext cx="7900737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Напишем первый тест, который инициализирует наш сервис с </a:t>
            </a:r>
            <a:r>
              <a:rPr lang="ru-RU" dirty="0" err="1" smtClean="0">
                <a:solidFill>
                  <a:schemeClr val="accent4"/>
                </a:solidFill>
                <a:latin typeface="Arial"/>
                <a:cs typeface="Arial"/>
              </a:rPr>
              <a:t>null</a:t>
            </a:r>
            <a:r>
              <a:rPr lang="ru-RU" dirty="0" smtClean="0">
                <a:solidFill>
                  <a:schemeClr val="accent4"/>
                </a:solidFill>
                <a:latin typeface="Arial"/>
                <a:cs typeface="Arial"/>
              </a:rPr>
              <a:t>-параметром</a:t>
            </a:r>
            <a:endParaRPr lang="ru-RU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5063" y="2667000"/>
            <a:ext cx="7900737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testNullConstructor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try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(null);</a:t>
            </a:r>
          </a:p>
          <a:p>
            <a:r>
              <a:rPr lang="fr-FR" dirty="0">
                <a:latin typeface="Menlo"/>
              </a:rPr>
              <a:t>       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fail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ru-RU" b="1" dirty="0">
                <a:solidFill>
                  <a:srgbClr val="009900"/>
                </a:solidFill>
                <a:latin typeface="Menlo"/>
              </a:rPr>
              <a:t>Ожидаемое исключение не получено</a:t>
            </a:r>
            <a:r>
              <a:rPr lang="fr-FR" b="1" dirty="0" smtClean="0">
                <a:solidFill>
                  <a:srgbClr val="009900"/>
                </a:solidFill>
                <a:latin typeface="Menlo"/>
              </a:rPr>
              <a:t>"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catch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B3"/>
                </a:solidFill>
                <a:latin typeface="Menlo"/>
              </a:rPr>
              <a:t>IllegalArgumentException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e)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expected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954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19200"/>
            <a:ext cx="7833895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/>
                <a:cs typeface="Arial"/>
              </a:rPr>
              <a:t>В текущей реализации тест провалится, поэтому изменим наш сервис чтобы тест был успешным</a:t>
            </a:r>
          </a:p>
        </p:txBody>
      </p:sp>
      <p:sp>
        <p:nvSpPr>
          <p:cNvPr id="3" name="Rectangle 2"/>
          <p:cNvSpPr/>
          <p:nvPr/>
        </p:nvSpPr>
        <p:spPr>
          <a:xfrm>
            <a:off x="397042" y="2971800"/>
            <a:ext cx="8763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implements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...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ClientSimpsonService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ISimpsonService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remoteSimpsonService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){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remoteSimpsonService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 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IllegalArgumentException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sz="1600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655570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EasyMock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81100" y="2062698"/>
            <a:ext cx="6781800" cy="27326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Однако конструктор не должен постоянно «кидать» исключение, а только в том случае, когда в качестве параметра передается </a:t>
            </a:r>
            <a:r>
              <a:rPr lang="ru-RU" dirty="0" smtClean="0">
                <a:solidFill>
                  <a:schemeClr val="accent4"/>
                </a:solidFill>
              </a:rPr>
              <a:t>null</a:t>
            </a:r>
            <a:endParaRPr lang="en-US" dirty="0" smtClean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Напишем тест, который не должен падать, если мы передадим в конструктор реализацию </a:t>
            </a:r>
            <a:r>
              <a:rPr lang="ru-RU" dirty="0" smtClean="0">
                <a:solidFill>
                  <a:schemeClr val="accent4"/>
                </a:solidFill>
              </a:rPr>
              <a:t>ISimpsonService</a:t>
            </a:r>
            <a:endParaRPr lang="en-US" dirty="0" smtClean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</a:rPr>
              <a:t>Поскольку у нас нет реализации сервиса (кроме используемой в приложении), будем использовать </a:t>
            </a:r>
            <a:r>
              <a:rPr lang="ru-RU" dirty="0" smtClean="0">
                <a:solidFill>
                  <a:schemeClr val="accent4"/>
                </a:solidFill>
              </a:rPr>
              <a:t>mock-объект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4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6635</TotalTime>
  <Words>1093</Words>
  <Application>Microsoft Macintosh PowerPoint</Application>
  <PresentationFormat>On-screen Show (4:3)</PresentationFormat>
  <Paragraphs>251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Office Theme</vt:lpstr>
      <vt:lpstr>Lux_new</vt:lpstr>
      <vt:lpstr>_LuxTraining2012_v4</vt:lpstr>
      <vt:lpstr>Разработка через тестирование Mock &amp; Stub, EasyMock</vt:lpstr>
      <vt:lpstr>Содержание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</vt:lpstr>
      <vt:lpstr>EasyMock - Тестируем исключения:</vt:lpstr>
      <vt:lpstr>EasyMock</vt:lpstr>
      <vt:lpstr>EasyMock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167</cp:revision>
  <dcterms:created xsi:type="dcterms:W3CDTF">2012-04-24T17:52:52Z</dcterms:created>
  <dcterms:modified xsi:type="dcterms:W3CDTF">2012-12-16T18:47:07Z</dcterms:modified>
  <cp:category/>
</cp:coreProperties>
</file>