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8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4" r:id="rId2"/>
  </p:sldMasterIdLst>
  <p:notesMasterIdLst>
    <p:notesMasterId r:id="rId27"/>
  </p:notesMasterIdLst>
  <p:sldIdLst>
    <p:sldId id="355" r:id="rId3"/>
    <p:sldId id="375" r:id="rId4"/>
    <p:sldId id="376" r:id="rId5"/>
    <p:sldId id="377" r:id="rId6"/>
    <p:sldId id="378" r:id="rId7"/>
    <p:sldId id="380" r:id="rId8"/>
    <p:sldId id="379" r:id="rId9"/>
    <p:sldId id="381" r:id="rId10"/>
    <p:sldId id="382" r:id="rId11"/>
    <p:sldId id="383" r:id="rId12"/>
    <p:sldId id="394" r:id="rId13"/>
    <p:sldId id="384" r:id="rId14"/>
    <p:sldId id="385" r:id="rId15"/>
    <p:sldId id="393" r:id="rId16"/>
    <p:sldId id="386" r:id="rId17"/>
    <p:sldId id="387" r:id="rId18"/>
    <p:sldId id="395" r:id="rId19"/>
    <p:sldId id="388" r:id="rId20"/>
    <p:sldId id="389" r:id="rId21"/>
    <p:sldId id="392" r:id="rId22"/>
    <p:sldId id="390" r:id="rId23"/>
    <p:sldId id="391" r:id="rId24"/>
    <p:sldId id="357" r:id="rId25"/>
    <p:sldId id="35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294" autoAdjust="0"/>
  </p:normalViewPr>
  <p:slideViewPr>
    <p:cSldViewPr snapToObjects="1">
      <p:cViewPr>
        <p:scale>
          <a:sx n="95" d="100"/>
          <a:sy n="95" d="100"/>
        </p:scale>
        <p:origin x="-1384" y="-1192"/>
      </p:cViewPr>
      <p:guideLst>
        <p:guide orient="horz" pos="912"/>
        <p:guide pos="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6ECE3-FD69-FE4C-B5B3-E9526994F809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68CC-110C-4346-A0AE-B1FBECAA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57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77B2974-20B2-7648-871C-93ECFD18121B}" type="slidenum">
              <a:rPr lang="en-US"/>
              <a:pPr eaLnBrk="1" hangingPunct="1"/>
              <a:t>14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800225" y="1177925"/>
            <a:ext cx="10415588" cy="78105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9216" y="290146"/>
            <a:ext cx="4044297" cy="234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ru-RU" dirty="0" err="1" smtClean="0"/>
              <a:t>JUnit</a:t>
            </a:r>
            <a:r>
              <a:rPr lang="ru-RU" dirty="0" smtClean="0"/>
              <a:t> — библиотека для модульного тестирования программного обеспечения на языке </a:t>
            </a:r>
            <a:r>
              <a:rPr lang="ru-RU" dirty="0" err="1" smtClean="0"/>
              <a:t>Java</a:t>
            </a:r>
            <a:r>
              <a:rPr lang="ru-RU" dirty="0" smtClean="0"/>
              <a:t>.</a:t>
            </a:r>
          </a:p>
          <a:p>
            <a:pPr eaLnBrk="1" hangingPunct="1"/>
            <a:r>
              <a:rPr lang="ru-RU" dirty="0" smtClean="0"/>
              <a:t>Созданный Кентом Беком и Эриком Гаммой, </a:t>
            </a:r>
            <a:r>
              <a:rPr lang="ru-RU" dirty="0" err="1" smtClean="0"/>
              <a:t>JUnit</a:t>
            </a:r>
            <a:r>
              <a:rPr lang="ru-RU" dirty="0" smtClean="0"/>
              <a:t> принадлежит семье </a:t>
            </a:r>
            <a:r>
              <a:rPr lang="ru-RU" dirty="0" err="1" smtClean="0"/>
              <a:t>фреймворков</a:t>
            </a:r>
            <a:r>
              <a:rPr lang="ru-RU" dirty="0" smtClean="0"/>
              <a:t> </a:t>
            </a:r>
            <a:r>
              <a:rPr lang="ru-RU" dirty="0" err="1" smtClean="0"/>
              <a:t>xUnit</a:t>
            </a:r>
            <a:r>
              <a:rPr lang="ru-RU" dirty="0" smtClean="0"/>
              <a:t> для разных языков программирования, берущей начало в </a:t>
            </a:r>
            <a:r>
              <a:rPr lang="ru-RU" dirty="0" err="1" smtClean="0"/>
              <a:t>SUnit</a:t>
            </a:r>
            <a:r>
              <a:rPr lang="ru-RU" dirty="0" smtClean="0"/>
              <a:t> Кента Бека для </a:t>
            </a:r>
            <a:r>
              <a:rPr lang="ru-RU" dirty="0" err="1" smtClean="0"/>
              <a:t>Smalltalk</a:t>
            </a:r>
            <a:r>
              <a:rPr lang="ru-RU" dirty="0" smtClean="0"/>
              <a:t>. </a:t>
            </a:r>
            <a:r>
              <a:rPr lang="ru-RU" dirty="0" err="1" smtClean="0"/>
              <a:t>JUnit</a:t>
            </a:r>
            <a:r>
              <a:rPr lang="ru-RU" dirty="0" smtClean="0"/>
              <a:t> породил экосистему расширений — </a:t>
            </a:r>
            <a:r>
              <a:rPr lang="ru-RU" dirty="0" err="1" smtClean="0"/>
              <a:t>JMock</a:t>
            </a:r>
            <a:r>
              <a:rPr lang="ru-RU" dirty="0" smtClean="0"/>
              <a:t>, </a:t>
            </a:r>
            <a:r>
              <a:rPr lang="ru-RU" dirty="0" err="1" smtClean="0"/>
              <a:t>EasyMock</a:t>
            </a:r>
            <a:r>
              <a:rPr lang="ru-RU" dirty="0" smtClean="0"/>
              <a:t>, </a:t>
            </a:r>
            <a:r>
              <a:rPr lang="ru-RU" dirty="0" err="1" smtClean="0"/>
              <a:t>DbUnit</a:t>
            </a:r>
            <a:r>
              <a:rPr lang="ru-RU" dirty="0" smtClean="0"/>
              <a:t>, </a:t>
            </a:r>
            <a:r>
              <a:rPr lang="ru-RU" dirty="0" err="1" smtClean="0"/>
              <a:t>HttpUnit</a:t>
            </a:r>
            <a:r>
              <a:rPr lang="ru-RU" dirty="0" smtClean="0"/>
              <a:t> и т. д.</a:t>
            </a:r>
          </a:p>
          <a:p>
            <a:pPr eaLnBrk="1" hangingPunct="1"/>
            <a:r>
              <a:rPr lang="ru-RU" dirty="0" err="1" smtClean="0"/>
              <a:t>junit.framework.Assert</a:t>
            </a:r>
            <a:endParaRPr lang="ru-RU" dirty="0" smtClean="0"/>
          </a:p>
          <a:p>
            <a:pPr eaLnBrk="1" hangingPunct="1"/>
            <a:r>
              <a:rPr lang="ru-RU" dirty="0" err="1" smtClean="0"/>
              <a:t>assertEquals</a:t>
            </a:r>
            <a:endParaRPr lang="ru-RU" dirty="0" smtClean="0"/>
          </a:p>
          <a:p>
            <a:pPr eaLnBrk="1" hangingPunct="1"/>
            <a:r>
              <a:rPr lang="ru-RU" dirty="0" err="1" smtClean="0"/>
              <a:t>assertFalse</a:t>
            </a:r>
            <a:endParaRPr lang="ru-RU" dirty="0" smtClean="0"/>
          </a:p>
          <a:p>
            <a:pPr eaLnBrk="1" hangingPunct="1"/>
            <a:r>
              <a:rPr lang="ru-RU" dirty="0" err="1" smtClean="0"/>
              <a:t>assertNotNull</a:t>
            </a:r>
            <a:endParaRPr lang="ru-RU" dirty="0" smtClean="0"/>
          </a:p>
          <a:p>
            <a:pPr eaLnBrk="1" hangingPunct="1"/>
            <a:r>
              <a:rPr lang="ru-RU" dirty="0" err="1" smtClean="0"/>
              <a:t>assertNull</a:t>
            </a:r>
            <a:endParaRPr lang="ru-RU" dirty="0" smtClean="0"/>
          </a:p>
          <a:p>
            <a:pPr eaLnBrk="1" hangingPunct="1"/>
            <a:r>
              <a:rPr lang="ru-RU" dirty="0" err="1" smtClean="0"/>
              <a:t>assertNotSame</a:t>
            </a:r>
            <a:endParaRPr lang="ru-RU" dirty="0" smtClean="0"/>
          </a:p>
          <a:p>
            <a:pPr eaLnBrk="1" hangingPunct="1"/>
            <a:r>
              <a:rPr lang="ru-RU" dirty="0" err="1" smtClean="0"/>
              <a:t>assertSame</a:t>
            </a:r>
            <a:endParaRPr lang="ru-RU" dirty="0" smtClean="0"/>
          </a:p>
          <a:p>
            <a:pPr eaLnBrk="1" hangingPunct="1"/>
            <a:r>
              <a:rPr lang="ru-RU" dirty="0" err="1" smtClean="0"/>
              <a:t>assertTrue</a:t>
            </a:r>
            <a:endParaRPr lang="en-US" dirty="0" smtClean="0"/>
          </a:p>
          <a:p>
            <a:pPr eaLnBrk="1" hangingPunct="1"/>
            <a:endParaRPr lang="ru-RU" dirty="0" smtClean="0"/>
          </a:p>
          <a:p>
            <a:pPr eaLnBrk="1" hangingPunct="1"/>
            <a:r>
              <a:rPr lang="ru-RU" dirty="0" err="1" smtClean="0"/>
              <a:t>junit.framework.TestCase</a:t>
            </a:r>
            <a:r>
              <a:rPr lang="ru-RU" dirty="0" smtClean="0"/>
              <a:t> </a:t>
            </a:r>
            <a:r>
              <a:rPr lang="ru-RU" dirty="0" err="1" smtClean="0"/>
              <a:t>extends</a:t>
            </a:r>
            <a:r>
              <a:rPr lang="ru-RU" dirty="0" smtClean="0"/>
              <a:t> </a:t>
            </a:r>
            <a:r>
              <a:rPr lang="ru-RU" dirty="0" err="1" smtClean="0"/>
              <a:t>junit.framework.Assert</a:t>
            </a:r>
            <a:endParaRPr lang="ru-RU" dirty="0" smtClean="0"/>
          </a:p>
          <a:p>
            <a:pPr eaLnBrk="1" hangingPunct="1"/>
            <a:r>
              <a:rPr lang="ru-RU" dirty="0" err="1" smtClean="0"/>
              <a:t>run</a:t>
            </a:r>
            <a:endParaRPr lang="ru-RU" dirty="0" smtClean="0"/>
          </a:p>
          <a:p>
            <a:pPr eaLnBrk="1" hangingPunct="1"/>
            <a:r>
              <a:rPr lang="ru-RU" dirty="0" err="1" smtClean="0"/>
              <a:t>setUp</a:t>
            </a:r>
            <a:endParaRPr lang="ru-RU" dirty="0" smtClean="0"/>
          </a:p>
          <a:p>
            <a:pPr eaLnBrk="1" hangingPunct="1"/>
            <a:r>
              <a:rPr lang="ru-RU" dirty="0" err="1" smtClean="0"/>
              <a:t>tearDown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Untitled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038225"/>
            <a:ext cx="21971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532063"/>
            <a:ext cx="7772400" cy="119062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03263" y="4554538"/>
            <a:ext cx="77644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59401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34975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4619625" y="30035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4756150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3919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67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254317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308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254317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3120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13366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3052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39655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3877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95425"/>
            <a:ext cx="5486400" cy="3232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6258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37329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85763"/>
            <a:ext cx="6297613" cy="585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61950" y="1600200"/>
            <a:ext cx="8308975" cy="491648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27417144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7D37F41-EDC7-484B-BB3F-2BF3F48B2064}" type="datetimeFigureOut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12/16/12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161645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3E402D1-871A-4F49-988F-991EA69C6ED8}" type="slidenum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95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883340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1869399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3812002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16374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pic>
        <p:nvPicPr>
          <p:cNvPr id="4" name="Picture 2" descr="F:\prezentacjav3\szblonu\kwadra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85750"/>
            <a:ext cx="10001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az 16" descr="prezentacja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0"/>
            <a:ext cx="89296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rostokąt 24"/>
          <p:cNvSpPr/>
          <p:nvPr/>
        </p:nvSpPr>
        <p:spPr>
          <a:xfrm flipH="1">
            <a:off x="8724900" y="2427288"/>
            <a:ext cx="246063" cy="1920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3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1917101"/>
          </a:xfrm>
        </p:spPr>
        <p:txBody>
          <a:bodyPr/>
          <a:lstStyle>
            <a:lvl1pPr marL="0" indent="0" algn="r">
              <a:spcAft>
                <a:spcPts val="0"/>
              </a:spcAft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98011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1625" y="1158876"/>
            <a:ext cx="8651875" cy="25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197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"/>
          <p:cNvSpPr/>
          <p:nvPr/>
        </p:nvSpPr>
        <p:spPr>
          <a:xfrm>
            <a:off x="257175" y="374650"/>
            <a:ext cx="885825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Prostokąt 32"/>
          <p:cNvSpPr/>
          <p:nvPr/>
        </p:nvSpPr>
        <p:spPr>
          <a:xfrm flipH="1">
            <a:off x="508000" y="1392238"/>
            <a:ext cx="177800" cy="792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Prostokąt 33"/>
          <p:cNvSpPr/>
          <p:nvPr/>
        </p:nvSpPr>
        <p:spPr>
          <a:xfrm flipH="1">
            <a:off x="504825" y="2257425"/>
            <a:ext cx="184150" cy="7985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Prostokąt 34"/>
          <p:cNvSpPr/>
          <p:nvPr/>
        </p:nvSpPr>
        <p:spPr>
          <a:xfrm flipH="1">
            <a:off x="501650" y="3121025"/>
            <a:ext cx="184150" cy="790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Prostokąt 46"/>
          <p:cNvSpPr/>
          <p:nvPr/>
        </p:nvSpPr>
        <p:spPr>
          <a:xfrm flipH="1">
            <a:off x="501650" y="3986213"/>
            <a:ext cx="184150" cy="7858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Prostokąt 47"/>
          <p:cNvSpPr/>
          <p:nvPr/>
        </p:nvSpPr>
        <p:spPr>
          <a:xfrm flipH="1">
            <a:off x="508000" y="4841875"/>
            <a:ext cx="177800" cy="80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9" name="Symbol zastępczy tekstu 41"/>
          <p:cNvSpPr>
            <a:spLocks noGrp="1"/>
          </p:cNvSpPr>
          <p:nvPr>
            <p:ph type="body" sz="quarter" idx="27"/>
          </p:nvPr>
        </p:nvSpPr>
        <p:spPr>
          <a:xfrm>
            <a:off x="736526" y="1392585"/>
            <a:ext cx="3388936" cy="79216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Symbol zastępczy tekstu 43"/>
          <p:cNvSpPr>
            <a:spLocks noGrp="1"/>
          </p:cNvSpPr>
          <p:nvPr>
            <p:ph type="body" sz="quarter" idx="28"/>
          </p:nvPr>
        </p:nvSpPr>
        <p:spPr>
          <a:xfrm>
            <a:off x="4268338" y="1623630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Symbol zastępczy tekstu 41"/>
          <p:cNvSpPr>
            <a:spLocks noGrp="1"/>
          </p:cNvSpPr>
          <p:nvPr>
            <p:ph type="body" sz="quarter" idx="29"/>
          </p:nvPr>
        </p:nvSpPr>
        <p:spPr>
          <a:xfrm>
            <a:off x="736526" y="2257028"/>
            <a:ext cx="3388936" cy="79948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Symbol zastępczy tekstu 41"/>
          <p:cNvSpPr>
            <a:spLocks noGrp="1"/>
          </p:cNvSpPr>
          <p:nvPr>
            <p:ph type="body" sz="quarter" idx="30"/>
          </p:nvPr>
        </p:nvSpPr>
        <p:spPr>
          <a:xfrm>
            <a:off x="736526" y="3120455"/>
            <a:ext cx="3388936" cy="78402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Symbol zastępczy tekstu 41"/>
          <p:cNvSpPr>
            <a:spLocks noGrp="1"/>
          </p:cNvSpPr>
          <p:nvPr>
            <p:ph type="body" sz="quarter" idx="31"/>
          </p:nvPr>
        </p:nvSpPr>
        <p:spPr>
          <a:xfrm>
            <a:off x="736526" y="3982907"/>
            <a:ext cx="3388936" cy="77906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Symbol zastępczy tekstu 41"/>
          <p:cNvSpPr>
            <a:spLocks noGrp="1"/>
          </p:cNvSpPr>
          <p:nvPr>
            <p:ph type="body" sz="quarter" idx="35"/>
          </p:nvPr>
        </p:nvSpPr>
        <p:spPr>
          <a:xfrm>
            <a:off x="736526" y="4841508"/>
            <a:ext cx="3388936" cy="79989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4268338" y="24917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4268338" y="33474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4268338" y="420740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ymbol zastępczy tekstu 43"/>
          <p:cNvSpPr>
            <a:spLocks noGrp="1"/>
          </p:cNvSpPr>
          <p:nvPr>
            <p:ph type="body" sz="quarter" idx="44"/>
          </p:nvPr>
        </p:nvSpPr>
        <p:spPr>
          <a:xfrm>
            <a:off x="4268338" y="5076419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6168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n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/>
          <p:cNvSpPr/>
          <p:nvPr/>
        </p:nvSpPr>
        <p:spPr>
          <a:xfrm>
            <a:off x="0" y="142875"/>
            <a:ext cx="214313" cy="6000750"/>
          </a:xfrm>
          <a:prstGeom prst="rect">
            <a:avLst/>
          </a:prstGeom>
          <a:solidFill>
            <a:srgbClr val="004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" name="Prostokąt 13"/>
          <p:cNvSpPr/>
          <p:nvPr/>
        </p:nvSpPr>
        <p:spPr>
          <a:xfrm>
            <a:off x="501650" y="1268413"/>
            <a:ext cx="2728913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1" name="Prostokąt 14"/>
          <p:cNvSpPr/>
          <p:nvPr/>
        </p:nvSpPr>
        <p:spPr>
          <a:xfrm>
            <a:off x="6191250" y="1268413"/>
            <a:ext cx="2662238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2" name="Prostokąt 15"/>
          <p:cNvSpPr/>
          <p:nvPr/>
        </p:nvSpPr>
        <p:spPr>
          <a:xfrm>
            <a:off x="3354388" y="1268413"/>
            <a:ext cx="2728912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7" name="Symbol zastępczy tekstu 29"/>
          <p:cNvSpPr>
            <a:spLocks noGrp="1"/>
          </p:cNvSpPr>
          <p:nvPr>
            <p:ph type="body" sz="quarter" idx="23"/>
          </p:nvPr>
        </p:nvSpPr>
        <p:spPr>
          <a:xfrm>
            <a:off x="501650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29"/>
          <p:cNvSpPr>
            <a:spLocks noGrp="1"/>
          </p:cNvSpPr>
          <p:nvPr>
            <p:ph type="body" sz="quarter" idx="24"/>
          </p:nvPr>
        </p:nvSpPr>
        <p:spPr>
          <a:xfrm>
            <a:off x="6191816" y="1296312"/>
            <a:ext cx="2662315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ymbol zastępczy tekstu 29"/>
          <p:cNvSpPr>
            <a:spLocks noGrp="1"/>
          </p:cNvSpPr>
          <p:nvPr>
            <p:ph type="body" sz="quarter" idx="25"/>
          </p:nvPr>
        </p:nvSpPr>
        <p:spPr>
          <a:xfrm>
            <a:off x="3355075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501650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3355075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6191816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5565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/>
          <p:cNvSpPr>
            <a:spLocks noGrp="1"/>
          </p:cNvSpPr>
          <p:nvPr>
            <p:ph type="pic" sz="quarter" idx="22"/>
          </p:nvPr>
        </p:nvSpPr>
        <p:spPr>
          <a:xfrm>
            <a:off x="285720" y="1047750"/>
            <a:ext cx="4718050" cy="5505450"/>
          </a:xfrm>
        </p:spPr>
        <p:txBody>
          <a:bodyPr rtlCol="0"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pl-PL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172075" y="1047749"/>
            <a:ext cx="3810000" cy="549592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2028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4757738" y="1047750"/>
            <a:ext cx="4249737" cy="5514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95275" y="1047750"/>
            <a:ext cx="4343400" cy="552450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99650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44183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285720" y="1085849"/>
            <a:ext cx="8705850" cy="2847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85719" y="4048075"/>
            <a:ext cx="8715405" cy="248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2662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1506537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pic>
        <p:nvPicPr>
          <p:cNvPr id="9" name="Picture 19" descr="3 Quadra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qr-cod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2486025"/>
            <a:ext cx="1409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3455719" y="2427158"/>
            <a:ext cx="5294398" cy="1505898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 smtClean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622009" y="535348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583285" y="4279379"/>
            <a:ext cx="4152991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rgbClr val="F36E2B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ymbol zastępczy tekstu 5"/>
          <p:cNvSpPr>
            <a:spLocks noGrp="1"/>
          </p:cNvSpPr>
          <p:nvPr>
            <p:ph type="body" sz="quarter" idx="13"/>
          </p:nvPr>
        </p:nvSpPr>
        <p:spPr>
          <a:xfrm>
            <a:off x="4622009" y="570431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ymbol zastępczy tekstu 5"/>
          <p:cNvSpPr>
            <a:spLocks noGrp="1"/>
          </p:cNvSpPr>
          <p:nvPr>
            <p:ph type="body" sz="quarter" idx="14"/>
          </p:nvPr>
        </p:nvSpPr>
        <p:spPr>
          <a:xfrm>
            <a:off x="4622009" y="606435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641564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7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61950" y="3952875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592638" y="3952875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2596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6063"/>
            <a:ext cx="4040188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41550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6063"/>
            <a:ext cx="4041775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41550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40482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68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0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68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10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57200" y="38957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4799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5025" y="38957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3"/>
          </p:nvPr>
        </p:nvSpPr>
        <p:spPr>
          <a:xfrm>
            <a:off x="4645025" y="44799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4737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1405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008314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765676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841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025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19625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2241"/>
      </p:ext>
    </p:extLst>
  </p:cSld>
  <p:clrMapOvr>
    <a:masterClrMapping/>
  </p:clrMapOvr>
  <p:transition xmlns:p14="http://schemas.microsoft.com/office/powerpoint/2010/main"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png"/><Relationship Id="rId24" Type="http://schemas.openxmlformats.org/officeDocument/2006/relationships/image" Target="../media/image2.png"/><Relationship Id="rId2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theme" Target="../theme/theme2.xml"/><Relationship Id="rId14" Type="http://schemas.openxmlformats.org/officeDocument/2006/relationships/image" Target="../media/image3.jpeg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pot_footer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4463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385763"/>
            <a:ext cx="6297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pic>
        <p:nvPicPr>
          <p:cNvPr id="4101" name="Picture 10" descr="pot_footer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103" name="Picture 5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57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  <p:sldLayoutId id="2147483681" r:id="rId20"/>
    <p:sldLayoutId id="2147483693" r:id="rId21"/>
  </p:sldLayoutIdLst>
  <p:transition xmlns:p14="http://schemas.microsoft.com/office/powerpoint/2010/main" spd="slow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  <a:cs typeface="+mn-cs"/>
        </a:defRPr>
      </a:lvl1pPr>
      <a:lvl2pPr marL="574675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2pPr>
      <a:lvl3pPr marL="863600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</a:defRPr>
      </a:lvl3pPr>
      <a:lvl4pPr marL="1150938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4pPr>
      <a:lvl5pPr marL="1439863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•"/>
        <a:defRPr>
          <a:solidFill>
            <a:srgbClr val="00408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27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284163" y="1038225"/>
            <a:ext cx="8697912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Rectangle 280"/>
          <p:cNvSpPr txBox="1">
            <a:spLocks noChangeArrowheads="1"/>
          </p:cNvSpPr>
          <p:nvPr/>
        </p:nvSpPr>
        <p:spPr bwMode="auto">
          <a:xfrm>
            <a:off x="8316913" y="6627813"/>
            <a:ext cx="7318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86CD268A-08D2-5840-87BA-3620CE9B4724}" type="slidenum">
              <a:rPr lang="en-US" sz="1100" smtClean="0">
                <a:latin typeface="Myriad Pro" charset="0"/>
                <a:cs typeface="+mn-cs"/>
              </a:rPr>
              <a:pPr algn="r" eaLnBrk="1" hangingPunct="1">
                <a:defRPr/>
              </a:pPr>
              <a:t>‹#›</a:t>
            </a:fld>
            <a:r>
              <a:rPr lang="en-US" sz="1200" smtClean="0">
                <a:latin typeface="Myriad Pro" charset="0"/>
                <a:cs typeface="+mn-cs"/>
              </a:rPr>
              <a:t> </a:t>
            </a:r>
          </a:p>
        </p:txBody>
      </p:sp>
      <p:sp>
        <p:nvSpPr>
          <p:cNvPr id="1029" name="TextBox 1"/>
          <p:cNvSpPr txBox="1">
            <a:spLocks noChangeArrowheads="1"/>
          </p:cNvSpPr>
          <p:nvPr/>
        </p:nvSpPr>
        <p:spPr bwMode="auto">
          <a:xfrm rot="-5400000">
            <a:off x="-647700" y="5994400"/>
            <a:ext cx="14779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chemeClr val="bg1"/>
                </a:solidFill>
              </a:rPr>
              <a:t>© Luxoft Training 2012</a:t>
            </a:r>
          </a:p>
        </p:txBody>
      </p:sp>
      <p:sp>
        <p:nvSpPr>
          <p:cNvPr id="1030" name="Title Placeholder 2"/>
          <p:cNvSpPr>
            <a:spLocks noGrp="1"/>
          </p:cNvSpPr>
          <p:nvPr>
            <p:ph type="title"/>
          </p:nvPr>
        </p:nvSpPr>
        <p:spPr bwMode="auto">
          <a:xfrm>
            <a:off x="282575" y="123825"/>
            <a:ext cx="82296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9pPr>
    </p:titleStyle>
    <p:bodyStyle>
      <a:lvl1pPr marL="2873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Wingdings" charset="0"/>
        <a:buChar char="§"/>
        <a:defRPr>
          <a:solidFill>
            <a:schemeClr val="tx1"/>
          </a:solidFill>
          <a:latin typeface="+mj-lt"/>
          <a:ea typeface="ＭＳ Ｐゴシック" charset="0"/>
          <a:cs typeface="Arial" pitchFamily="34" charset="0"/>
        </a:defRPr>
      </a:lvl1pPr>
      <a:lvl2pPr marL="574675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2pPr>
      <a:lvl3pPr marL="863600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3pPr>
      <a:lvl4pPr marL="11509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33.xml"/><Relationship Id="rId3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33.xml"/><Relationship Id="rId3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4" Type="http://schemas.openxmlformats.org/officeDocument/2006/relationships/tags" Target="../tags/tag14.xml"/><Relationship Id="rId5" Type="http://schemas.openxmlformats.org/officeDocument/2006/relationships/slideLayout" Target="../slideLayouts/slideLayout33.xml"/><Relationship Id="rId6" Type="http://schemas.openxmlformats.org/officeDocument/2006/relationships/notesSlide" Target="../notesSlides/notesSlide13.xml"/><Relationship Id="rId1" Type="http://schemas.openxmlformats.org/officeDocument/2006/relationships/themeOverride" Target="../theme/themeOverride1.xml"/><Relationship Id="rId2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33.xml"/><Relationship Id="rId3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33.xml"/><Relationship Id="rId3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33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image" Target="../media/image12.png"/><Relationship Id="rId1" Type="http://schemas.openxmlformats.org/officeDocument/2006/relationships/tags" Target="../tags/tag18.xml"/><Relationship Id="rId2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33.xml"/><Relationship Id="rId3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33.xml"/><Relationship Id="rId3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33.xml"/><Relationship Id="rId3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33.xml"/><Relationship Id="rId3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4" Type="http://schemas.openxmlformats.org/officeDocument/2006/relationships/notesSlide" Target="../notesSlides/notesSlide6.xml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4" Type="http://schemas.openxmlformats.org/officeDocument/2006/relationships/notesSlide" Target="../notesSlides/notesSlide7.xml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33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Test Driven Development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br>
              <a:rPr lang="en-US" dirty="0" smtClean="0">
                <a:latin typeface="Arial" charset="0"/>
              </a:rPr>
            </a:br>
            <a:r>
              <a:rPr lang="en-US" dirty="0" err="1">
                <a:latin typeface="Arial" charset="0"/>
              </a:rPr>
              <a:t>X</a:t>
            </a:r>
            <a:r>
              <a:rPr lang="en-US" dirty="0" err="1" smtClean="0">
                <a:latin typeface="Arial" charset="0"/>
              </a:rPr>
              <a:t>Unit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ru-RU" dirty="0" smtClean="0"/>
              <a:t>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Ivan Dyachenko &lt;IDyachenko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@</a:t>
            </a:r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luxoft.com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&gt;</a:t>
            </a:r>
            <a:endParaRPr lang="ru-RU" dirty="0">
              <a:solidFill>
                <a:srgbClr val="FF6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34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1143000"/>
            <a:ext cx="9699625" cy="5755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MathTest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{</a:t>
            </a:r>
          </a:p>
          <a:p>
            <a:endParaRPr lang="en-US" sz="1600" dirty="0">
              <a:solidFill>
                <a:srgbClr val="000000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Menlo"/>
              </a:rPr>
              <a:t>@</a:t>
            </a:r>
            <a:r>
              <a:rPr lang="en-US" sz="1600" dirty="0" err="1">
                <a:solidFill>
                  <a:srgbClr val="808000"/>
                </a:solidFill>
                <a:latin typeface="Menlo"/>
              </a:rPr>
              <a:t>BeforeClass</a:t>
            </a:r>
            <a:endParaRPr lang="en-US" sz="1600" dirty="0">
              <a:solidFill>
                <a:srgbClr val="808000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runsBeforeSuite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ro-RO" sz="1600" dirty="0">
                <a:latin typeface="Menlo"/>
              </a:rPr>
              <a:t>        </a:t>
            </a:r>
            <a:r>
              <a:rPr lang="ro-RO" sz="1600" dirty="0">
                <a:solidFill>
                  <a:srgbClr val="0000B3"/>
                </a:solidFill>
                <a:latin typeface="Menlo"/>
              </a:rPr>
              <a:t>System</a:t>
            </a:r>
            <a:r>
              <a:rPr lang="ro-RO" sz="1600" dirty="0">
                <a:solidFill>
                  <a:srgbClr val="000000"/>
                </a:solidFill>
                <a:latin typeface="Menlo"/>
              </a:rPr>
              <a:t>.out.println(</a:t>
            </a:r>
            <a:r>
              <a:rPr lang="ro-RO" sz="1600" b="1" dirty="0" smtClean="0">
                <a:solidFill>
                  <a:srgbClr val="009900"/>
                </a:solidFill>
                <a:latin typeface="Menlo"/>
              </a:rPr>
              <a:t>"</a:t>
            </a:r>
            <a:r>
              <a:rPr lang="ru-RU" sz="1600" b="1" dirty="0">
                <a:solidFill>
                  <a:srgbClr val="009900"/>
                </a:solidFill>
                <a:latin typeface="Menlo"/>
              </a:rPr>
              <a:t>Я запустился перед выполнением </a:t>
            </a:r>
            <a:r>
              <a:rPr lang="ru-RU" sz="1600" b="1" dirty="0" smtClean="0">
                <a:solidFill>
                  <a:srgbClr val="009900"/>
                </a:solidFill>
                <a:latin typeface="Menlo"/>
              </a:rPr>
              <a:t>тестов</a:t>
            </a:r>
            <a:r>
              <a:rPr lang="ro-RO" sz="1600" b="1" dirty="0" smtClean="0">
                <a:solidFill>
                  <a:srgbClr val="009900"/>
                </a:solidFill>
                <a:latin typeface="Menlo"/>
              </a:rPr>
              <a:t>"</a:t>
            </a:r>
            <a:r>
              <a:rPr lang="ro-RO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Menlo"/>
              </a:rPr>
              <a:t>@Before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runsBeforeTest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ro-RO" sz="1600" dirty="0">
                <a:latin typeface="Menlo"/>
              </a:rPr>
              <a:t>        </a:t>
            </a:r>
            <a:r>
              <a:rPr lang="ro-RO" sz="1600" dirty="0">
                <a:solidFill>
                  <a:srgbClr val="0000B3"/>
                </a:solidFill>
                <a:latin typeface="Menlo"/>
              </a:rPr>
              <a:t>System</a:t>
            </a:r>
            <a:r>
              <a:rPr lang="ro-RO" sz="1600" dirty="0">
                <a:solidFill>
                  <a:srgbClr val="000000"/>
                </a:solidFill>
                <a:latin typeface="Menlo"/>
              </a:rPr>
              <a:t>.out.println(</a:t>
            </a:r>
            <a:r>
              <a:rPr lang="ro-RO" sz="1600" b="1" dirty="0" smtClean="0">
                <a:solidFill>
                  <a:srgbClr val="009900"/>
                </a:solidFill>
                <a:latin typeface="Menlo"/>
              </a:rPr>
              <a:t>"</a:t>
            </a:r>
            <a:r>
              <a:rPr lang="ru-RU" sz="1600" b="1" dirty="0">
                <a:solidFill>
                  <a:srgbClr val="009900"/>
                </a:solidFill>
                <a:latin typeface="Menlo"/>
              </a:rPr>
              <a:t>Я запускаюсь перед каждым тестом</a:t>
            </a:r>
            <a:r>
              <a:rPr lang="ro-RO" sz="1600" b="1" dirty="0" smtClean="0">
                <a:solidFill>
                  <a:srgbClr val="009900"/>
                </a:solidFill>
                <a:latin typeface="Menlo"/>
              </a:rPr>
              <a:t>"</a:t>
            </a:r>
            <a:r>
              <a:rPr lang="ro-RO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someTestMethod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it-IT" sz="1600" dirty="0">
                <a:latin typeface="Menlo"/>
              </a:rPr>
              <a:t>        </a:t>
            </a:r>
            <a:r>
              <a:rPr lang="it-IT" sz="1600" dirty="0" err="1">
                <a:solidFill>
                  <a:srgbClr val="000000"/>
                </a:solidFill>
                <a:latin typeface="Menlo"/>
              </a:rPr>
              <a:t>assertEquals</a:t>
            </a:r>
            <a:r>
              <a:rPr lang="it-IT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it-IT" sz="1600" dirty="0">
                <a:solidFill>
                  <a:srgbClr val="0000FF"/>
                </a:solidFill>
                <a:latin typeface="Menlo"/>
              </a:rPr>
              <a:t>4</a:t>
            </a:r>
            <a:r>
              <a:rPr lang="it-IT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it-IT" sz="1600" dirty="0">
                <a:solidFill>
                  <a:srgbClr val="0000FF"/>
                </a:solidFill>
                <a:latin typeface="Menlo"/>
              </a:rPr>
              <a:t>2 </a:t>
            </a:r>
            <a:r>
              <a:rPr lang="it-IT" sz="1600" dirty="0">
                <a:solidFill>
                  <a:srgbClr val="000000"/>
                </a:solidFill>
                <a:latin typeface="Menlo"/>
              </a:rPr>
              <a:t>+ </a:t>
            </a:r>
            <a:r>
              <a:rPr lang="it-IT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it-IT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ro-RO" sz="1600" dirty="0">
                <a:latin typeface="Menlo"/>
              </a:rPr>
              <a:t>        </a:t>
            </a:r>
            <a:r>
              <a:rPr lang="ro-RO" sz="1600" dirty="0">
                <a:solidFill>
                  <a:srgbClr val="0000B3"/>
                </a:solidFill>
                <a:latin typeface="Menlo"/>
              </a:rPr>
              <a:t>System</a:t>
            </a:r>
            <a:r>
              <a:rPr lang="ro-RO" sz="1600" dirty="0">
                <a:solidFill>
                  <a:srgbClr val="000000"/>
                </a:solidFill>
                <a:latin typeface="Menlo"/>
              </a:rPr>
              <a:t>.out.println(</a:t>
            </a:r>
            <a:r>
              <a:rPr lang="ro-RO" sz="1600" b="1" dirty="0" smtClean="0">
                <a:solidFill>
                  <a:srgbClr val="009900"/>
                </a:solidFill>
                <a:latin typeface="Menlo"/>
              </a:rPr>
              <a:t>"</a:t>
            </a:r>
            <a:r>
              <a:rPr lang="ru-RU" sz="1600" b="1" dirty="0">
                <a:solidFill>
                  <a:srgbClr val="009900"/>
                </a:solidFill>
                <a:latin typeface="Menlo"/>
              </a:rPr>
              <a:t>Я тестовый метод </a:t>
            </a:r>
            <a:r>
              <a:rPr lang="ru-RU" sz="1600" b="1" dirty="0" err="1">
                <a:solidFill>
                  <a:srgbClr val="009900"/>
                </a:solidFill>
                <a:latin typeface="Menlo"/>
              </a:rPr>
              <a:t>О.о</a:t>
            </a:r>
            <a:r>
              <a:rPr lang="ro-RO" sz="1600" b="1" dirty="0" smtClean="0">
                <a:solidFill>
                  <a:srgbClr val="009900"/>
                </a:solidFill>
                <a:latin typeface="Menlo"/>
              </a:rPr>
              <a:t>"</a:t>
            </a:r>
            <a:r>
              <a:rPr lang="ro-RO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Menlo"/>
              </a:rPr>
              <a:t>@After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runsAfterTest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ro-RO" sz="1600" dirty="0">
                <a:latin typeface="Menlo"/>
              </a:rPr>
              <a:t>        </a:t>
            </a:r>
            <a:r>
              <a:rPr lang="ro-RO" sz="1600" dirty="0">
                <a:solidFill>
                  <a:srgbClr val="0000B3"/>
                </a:solidFill>
                <a:latin typeface="Menlo"/>
              </a:rPr>
              <a:t>System</a:t>
            </a:r>
            <a:r>
              <a:rPr lang="ro-RO" sz="1600" dirty="0">
                <a:solidFill>
                  <a:srgbClr val="000000"/>
                </a:solidFill>
                <a:latin typeface="Menlo"/>
              </a:rPr>
              <a:t>.out.println(</a:t>
            </a:r>
            <a:r>
              <a:rPr lang="ro-RO" sz="1600" b="1" dirty="0" smtClean="0">
                <a:solidFill>
                  <a:srgbClr val="009900"/>
                </a:solidFill>
                <a:latin typeface="Menlo"/>
              </a:rPr>
              <a:t>"</a:t>
            </a:r>
            <a:r>
              <a:rPr lang="ru-RU" sz="1600" b="1" dirty="0">
                <a:solidFill>
                  <a:srgbClr val="009900"/>
                </a:solidFill>
                <a:latin typeface="Menlo"/>
              </a:rPr>
              <a:t>Я запускаюсь после каждого теста</a:t>
            </a:r>
            <a:r>
              <a:rPr lang="ro-RO" sz="1600" b="1" dirty="0" smtClean="0">
                <a:solidFill>
                  <a:srgbClr val="009900"/>
                </a:solidFill>
                <a:latin typeface="Menlo"/>
              </a:rPr>
              <a:t>"</a:t>
            </a:r>
            <a:r>
              <a:rPr lang="ro-RO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438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1000" y="2209800"/>
            <a:ext cx="6705600" cy="2819400"/>
          </a:xfrm>
          <a:prstGeom prst="roundRect">
            <a:avLst>
              <a:gd name="adj" fmla="val 6710"/>
            </a:avLst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6347" y="1143000"/>
            <a:ext cx="65580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Для создания тестовых наборов, используются аннотации </a:t>
            </a:r>
            <a:r>
              <a:rPr lang="en-US" dirty="0" smtClean="0">
                <a:solidFill>
                  <a:schemeClr val="accent4"/>
                </a:solidFill>
                <a:latin typeface="Arial"/>
                <a:cs typeface="Arial"/>
              </a:rPr>
              <a:t>@</a:t>
            </a:r>
            <a:r>
              <a:rPr lang="en-US" dirty="0" err="1" smtClean="0">
                <a:solidFill>
                  <a:schemeClr val="accent4"/>
                </a:solidFill>
                <a:latin typeface="Arial"/>
                <a:cs typeface="Arial"/>
              </a:rPr>
              <a:t>RunWith</a:t>
            </a:r>
            <a:r>
              <a:rPr lang="en-US" dirty="0" smtClean="0">
                <a:solidFill>
                  <a:schemeClr val="accent4"/>
                </a:solidFill>
                <a:latin typeface="Arial"/>
                <a:cs typeface="Arial"/>
              </a:rPr>
              <a:t>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и </a:t>
            </a:r>
            <a:r>
              <a:rPr lang="en-US" dirty="0" smtClean="0">
                <a:solidFill>
                  <a:schemeClr val="accent4"/>
                </a:solidFill>
                <a:latin typeface="Arial"/>
                <a:cs typeface="Arial"/>
              </a:rPr>
              <a:t>@</a:t>
            </a:r>
            <a:r>
              <a:rPr lang="en-US" dirty="0" err="1" smtClean="0">
                <a:solidFill>
                  <a:schemeClr val="accent4"/>
                </a:solidFill>
                <a:latin typeface="Arial"/>
                <a:cs typeface="Arial"/>
              </a:rPr>
              <a:t>SuiteClasses</a:t>
            </a:r>
            <a:r>
              <a:rPr lang="en-US" dirty="0" smtClean="0">
                <a:solidFill>
                  <a:schemeClr val="accent4"/>
                </a:solidFill>
                <a:latin typeface="Arial"/>
                <a:cs typeface="Arial"/>
              </a:rPr>
              <a:t>,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например:</a:t>
            </a:r>
            <a:endParaRPr lang="en-US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2362200"/>
            <a:ext cx="78486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import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org.junit.runner.RunWith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import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org.junit.runners.Suite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import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org.junit.runners.Suite.SuiteClasses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endParaRPr lang="en-US" dirty="0">
              <a:latin typeface="Menlo"/>
            </a:endParaRPr>
          </a:p>
          <a:p>
            <a:r>
              <a:rPr lang="en-US" dirty="0">
                <a:solidFill>
                  <a:srgbClr val="808000"/>
                </a:solidFill>
                <a:latin typeface="Menlo"/>
              </a:rPr>
              <a:t>@</a:t>
            </a:r>
            <a:r>
              <a:rPr lang="en-US" dirty="0" err="1">
                <a:solidFill>
                  <a:srgbClr val="808000"/>
                </a:solidFill>
                <a:latin typeface="Menlo"/>
              </a:rPr>
              <a:t>RunWith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Suite.</a:t>
            </a:r>
            <a:r>
              <a:rPr lang="en-US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en-US" dirty="0">
                <a:solidFill>
                  <a:srgbClr val="808000"/>
                </a:solidFill>
                <a:latin typeface="Menlo"/>
              </a:rPr>
              <a:t>@</a:t>
            </a:r>
            <a:r>
              <a:rPr lang="en-US" dirty="0" err="1">
                <a:solidFill>
                  <a:srgbClr val="808000"/>
                </a:solidFill>
                <a:latin typeface="Menlo"/>
              </a:rPr>
              <a:t>SuiteClasses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 {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FirstTest.</a:t>
            </a:r>
            <a:r>
              <a:rPr lang="en-US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</a:t>
            </a:r>
          </a:p>
          <a:p>
            <a:r>
              <a:rPr lang="it-IT" dirty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it-IT" dirty="0" err="1">
                <a:solidFill>
                  <a:srgbClr val="000000"/>
                </a:solidFill>
                <a:latin typeface="Menlo"/>
              </a:rPr>
              <a:t>SecondTest.</a:t>
            </a:r>
            <a:r>
              <a:rPr lang="it-IT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it-IT" dirty="0">
                <a:solidFill>
                  <a:srgbClr val="000000"/>
                </a:solidFill>
                <a:latin typeface="Menlo"/>
              </a:rPr>
              <a:t>,</a:t>
            </a:r>
          </a:p>
          <a:p>
            <a:r>
              <a:rPr lang="en-US" dirty="0">
                <a:latin typeface="Menlo"/>
              </a:rPr>
              <a:t>           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})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JUnit4Suite {}</a:t>
            </a:r>
          </a:p>
          <a:p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18547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assert*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19200" y="2828002"/>
            <a:ext cx="6705600" cy="19016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Для проверки значений, возвращаемых тестируемыми методами, используются следующие методы </a:t>
            </a:r>
            <a:r>
              <a:rPr lang="ru-RU" dirty="0" err="1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lang="ru-RU" dirty="0" err="1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nit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Проверка 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истинности 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выражения</a:t>
            </a:r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О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пционально 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комментируется сообщением message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219200" y="1524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fi-FI" dirty="0" err="1"/>
              <a:t>assertTrue(False)([message</a:t>
            </a:r>
            <a:r>
              <a:rPr lang="fi-FI" dirty="0"/>
              <a:t>], </a:t>
            </a:r>
            <a:r>
              <a:rPr lang="fi-FI" dirty="0" err="1"/>
              <a:t>condition</a:t>
            </a:r>
            <a:r>
              <a:rPr lang="fi-FI" dirty="0"/>
              <a:t>)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1752600"/>
            <a:ext cx="3962400" cy="457200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6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assert*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14450" y="1508701"/>
            <a:ext cx="6515100" cy="384059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assertEquals([message], obj1, obj2</a:t>
            </a:r>
            <a:r>
              <a:rPr lang="ru-RU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проверка эквивалентности 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объектов</a:t>
            </a:r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перегружена для базовых 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классов</a:t>
            </a:r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опционально комментируется сообщением 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message</a:t>
            </a:r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assert(Not)Null([message], obj</a:t>
            </a:r>
            <a:r>
              <a:rPr lang="ru-RU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проверка на 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null</a:t>
            </a:r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опционально комментируется сообщением message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286817" y="1508701"/>
            <a:ext cx="3943350" cy="548699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ounded Rectangle 5"/>
          <p:cNvSpPr/>
          <p:nvPr/>
        </p:nvSpPr>
        <p:spPr>
          <a:xfrm>
            <a:off x="1286817" y="3733800"/>
            <a:ext cx="3943350" cy="548699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49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assert*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30250" y="1381126"/>
            <a:ext cx="7683500" cy="4361300"/>
            <a:chOff x="361950" y="1381126"/>
            <a:chExt cx="7683500" cy="4361300"/>
          </a:xfrm>
        </p:grpSpPr>
        <p:sp>
          <p:nvSpPr>
            <p:cNvPr id="240643" name="Rectangle 2"/>
            <p:cNvSpPr>
              <a:spLocks noChangeArrowheads="1"/>
            </p:cNvSpPr>
            <p:nvPr/>
          </p:nvSpPr>
          <p:spPr bwMode="auto">
            <a:xfrm>
              <a:off x="361950" y="1381126"/>
              <a:ext cx="3765550" cy="4651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wrap="square" lIns="93296" tIns="93296" rIns="93296" bIns="93296" anchor="b">
              <a:spAutoFit/>
            </a:bodyPr>
            <a:lstStyle/>
            <a:p>
              <a:pPr defTabSz="912813">
                <a:buSzPct val="120000"/>
              </a:pPr>
              <a:r>
                <a:rPr lang="en-US" b="1" dirty="0" smtClean="0">
                  <a:solidFill>
                    <a:srgbClr val="004080"/>
                  </a:solidFill>
                  <a:latin typeface="Arial" pitchFamily="34" charset="0"/>
                  <a:cs typeface="Arial" pitchFamily="34" charset="0"/>
                </a:rPr>
                <a:t>Asserts</a:t>
              </a:r>
              <a:endParaRPr lang="en-US" b="1" dirty="0">
                <a:solidFill>
                  <a:srgbClr val="00408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61950" y="1901826"/>
              <a:ext cx="2643187" cy="3840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3296" tIns="144000" rIns="93296" bIns="93296">
              <a:spAutoFit/>
            </a:bodyPr>
            <a:lstStyle/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nb-NO" dirty="0" err="1" smtClean="0">
                  <a:solidFill>
                    <a:srgbClr val="004080"/>
                  </a:solidFill>
                  <a:latin typeface="Arial" pitchFamily="34" charset="0"/>
                  <a:cs typeface="Arial" pitchFamily="34" charset="0"/>
                </a:rPr>
                <a:t>assertEquals</a:t>
              </a:r>
              <a:endParaRPr lang="nb-NO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nb-NO" dirty="0">
                <a:solidFill>
                  <a:srgbClr val="004080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nb-NO" dirty="0" err="1" smtClean="0">
                  <a:solidFill>
                    <a:srgbClr val="004080"/>
                  </a:solidFill>
                  <a:latin typeface="Arial" pitchFamily="34" charset="0"/>
                  <a:cs typeface="Arial" pitchFamily="34" charset="0"/>
                </a:rPr>
                <a:t>assertFalse</a:t>
              </a:r>
              <a:endParaRPr lang="nb-NO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nb-NO" dirty="0">
                <a:solidFill>
                  <a:srgbClr val="004080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nb-NO" dirty="0" err="1" smtClean="0">
                  <a:solidFill>
                    <a:srgbClr val="004080"/>
                  </a:solidFill>
                  <a:latin typeface="Arial" pitchFamily="34" charset="0"/>
                  <a:cs typeface="Arial" pitchFamily="34" charset="0"/>
                </a:rPr>
                <a:t>assertNotNull</a:t>
              </a:r>
              <a:endParaRPr lang="nb-NO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nb-NO" dirty="0">
                <a:solidFill>
                  <a:srgbClr val="004080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nb-NO" dirty="0" err="1" smtClean="0">
                  <a:solidFill>
                    <a:srgbClr val="004080"/>
                  </a:solidFill>
                  <a:latin typeface="Arial" pitchFamily="34" charset="0"/>
                  <a:cs typeface="Arial" pitchFamily="34" charset="0"/>
                </a:rPr>
                <a:t>assertNull</a:t>
              </a:r>
              <a:endParaRPr lang="nb-NO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nb-NO" dirty="0">
                <a:solidFill>
                  <a:srgbClr val="004080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nb-NO" dirty="0" err="1" smtClean="0">
                  <a:solidFill>
                    <a:srgbClr val="004080"/>
                  </a:solidFill>
                  <a:latin typeface="Arial" pitchFamily="34" charset="0"/>
                  <a:cs typeface="Arial" pitchFamily="34" charset="0"/>
                </a:rPr>
                <a:t>assertNotSame</a:t>
              </a:r>
              <a:endParaRPr lang="nb-NO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nb-NO" dirty="0">
                <a:solidFill>
                  <a:srgbClr val="004080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nb-NO" dirty="0" err="1" smtClean="0">
                  <a:solidFill>
                    <a:srgbClr val="004080"/>
                  </a:solidFill>
                  <a:latin typeface="Arial" pitchFamily="34" charset="0"/>
                  <a:cs typeface="Arial" pitchFamily="34" charset="0"/>
                </a:rPr>
                <a:t>assertSame</a:t>
              </a:r>
              <a:endParaRPr lang="nb-NO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nb-NO" dirty="0">
                <a:solidFill>
                  <a:srgbClr val="004080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nb-NO" dirty="0" err="1">
                  <a:solidFill>
                    <a:srgbClr val="004080"/>
                  </a:solidFill>
                  <a:latin typeface="Arial" pitchFamily="34" charset="0"/>
                  <a:cs typeface="Arial" pitchFamily="34" charset="0"/>
                </a:rPr>
                <a:t>assertTrue</a:t>
              </a:r>
              <a:endParaRPr lang="en-US" dirty="0">
                <a:solidFill>
                  <a:srgbClr val="00408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4279900" y="1381126"/>
              <a:ext cx="3765550" cy="4651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wrap="square" lIns="93296" tIns="93296" rIns="93296" bIns="93296" anchor="b">
              <a:spAutoFit/>
            </a:bodyPr>
            <a:lstStyle/>
            <a:p>
              <a:pPr defTabSz="912813">
                <a:buSzPct val="120000"/>
              </a:pPr>
              <a:r>
                <a:rPr lang="en-US" b="1" dirty="0" err="1">
                  <a:solidFill>
                    <a:srgbClr val="004080"/>
                  </a:solidFill>
                  <a:latin typeface="Arial" pitchFamily="34" charset="0"/>
                  <a:cs typeface="Arial" pitchFamily="34" charset="0"/>
                </a:rPr>
                <a:t>TestCase</a:t>
              </a:r>
              <a:endParaRPr lang="en-US" b="1" dirty="0">
                <a:solidFill>
                  <a:srgbClr val="00408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279900" y="1901826"/>
              <a:ext cx="2643187" cy="16246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3296" tIns="144000" rIns="93296" bIns="93296">
              <a:spAutoFit/>
            </a:bodyPr>
            <a:lstStyle/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en-US" dirty="0">
                  <a:solidFill>
                    <a:srgbClr val="00408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lang="pl-PL" dirty="0" err="1" smtClean="0">
                  <a:solidFill>
                    <a:srgbClr val="004080"/>
                  </a:solidFill>
                  <a:latin typeface="Arial" pitchFamily="34" charset="0"/>
                  <a:cs typeface="Arial" pitchFamily="34" charset="0"/>
                </a:rPr>
                <a:t>un</a:t>
              </a:r>
              <a:endParaRPr lang="pl-PL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pl-PL" dirty="0">
                <a:solidFill>
                  <a:srgbClr val="004080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pl-PL" dirty="0" err="1" smtClean="0">
                  <a:solidFill>
                    <a:srgbClr val="004080"/>
                  </a:solidFill>
                  <a:latin typeface="Arial" pitchFamily="34" charset="0"/>
                  <a:cs typeface="Arial" pitchFamily="34" charset="0"/>
                </a:rPr>
                <a:t>setUp</a:t>
              </a:r>
              <a:endParaRPr lang="pl-PL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pl-PL" dirty="0">
                <a:solidFill>
                  <a:srgbClr val="004080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pl-PL" dirty="0" err="1">
                  <a:solidFill>
                    <a:srgbClr val="004080"/>
                  </a:solidFill>
                  <a:latin typeface="Arial" pitchFamily="34" charset="0"/>
                  <a:cs typeface="Arial" pitchFamily="34" charset="0"/>
                </a:rPr>
                <a:t>tearDown</a:t>
              </a:r>
              <a:endParaRPr lang="en-US" dirty="0">
                <a:solidFill>
                  <a:srgbClr val="00408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648200" y="3768726"/>
            <a:ext cx="3765550" cy="46513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 lIns="93296" tIns="93296" rIns="93296" bIns="93296" anchor="b">
            <a:spAutoFit/>
          </a:bodyPr>
          <a:lstStyle/>
          <a:p>
            <a:pPr defTabSz="912813">
              <a:buSzPct val="120000"/>
            </a:pPr>
            <a:r>
              <a:rPr lang="en-US" b="1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Annotations</a:t>
            </a:r>
            <a:endParaRPr lang="en-US" b="1" dirty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48200" y="4289426"/>
            <a:ext cx="2643187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@Test </a:t>
            </a:r>
            <a:endParaRPr lang="en-US" dirty="0" smtClean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@</a:t>
            </a:r>
            <a:r>
              <a:rPr lang="en-US" dirty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Before</a:t>
            </a:r>
            <a:endParaRPr lang="pl-PL" dirty="0" smtClean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pl-PL" dirty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@</a:t>
            </a:r>
            <a:r>
              <a:rPr lang="en-US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After</a:t>
            </a:r>
            <a:endParaRPr lang="pl-PL" dirty="0" smtClean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072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 err="1"/>
              <a:t>JUnit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28700" y="1508700"/>
            <a:ext cx="7086600" cy="38406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Итак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, для написания модульного теста в среде JUnit нам необходимо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 defTabSz="803275">
              <a:buClr>
                <a:srgbClr val="FF6600"/>
              </a:buClr>
              <a:buSzPct val="125000"/>
              <a:buFont typeface="Arial"/>
              <a:buChar char="•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создать 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класс</a:t>
            </a:r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 defTabSz="803275">
              <a:buClr>
                <a:srgbClr val="FF6600"/>
              </a:buClr>
              <a:buSzPct val="125000"/>
              <a:buFont typeface="Arial"/>
              <a:buChar char="•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 defTabSz="803275">
              <a:buClr>
                <a:srgbClr val="FF6600"/>
              </a:buClr>
              <a:buSzPct val="125000"/>
              <a:buFont typeface="Arial"/>
              <a:buChar char="•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каждый тестовый случай описать в отдельном методе (с аннотацией @Test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 defTabSz="803275">
              <a:buClr>
                <a:srgbClr val="FF6600"/>
              </a:buClr>
              <a:buSzPct val="125000"/>
              <a:buFont typeface="Arial"/>
              <a:buChar char="•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 defTabSz="803275">
              <a:buClr>
                <a:srgbClr val="FF6600"/>
              </a:buClr>
              <a:buSzPct val="125000"/>
              <a:buFont typeface="Arial"/>
              <a:buChar char="•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при необходимости написать методы инициализации /очистки (с аннотациями @Before/After[Class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])</a:t>
            </a:r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 defTabSz="803275">
              <a:buClr>
                <a:srgbClr val="FF6600"/>
              </a:buClr>
              <a:buSzPct val="125000"/>
              <a:buFont typeface="Wingdings" pitchFamily="2" charset="2"/>
              <a:buChar char="ü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Рассмотрим небольшой пример тестирования математических операций</a:t>
            </a:r>
          </a:p>
        </p:txBody>
      </p:sp>
    </p:spTree>
    <p:extLst>
      <p:ext uri="{BB962C8B-B14F-4D97-AF65-F5344CB8AC3E}">
        <p14:creationId xmlns:p14="http://schemas.microsoft.com/office/powerpoint/2010/main" val="406078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 err="1"/>
              <a:t>JUnit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1447800"/>
            <a:ext cx="8763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MathTest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{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fi-FI" sz="1600" dirty="0">
                <a:latin typeface="Menlo"/>
              </a:rPr>
              <a:t>    </a:t>
            </a:r>
            <a:r>
              <a:rPr lang="fi-FI" sz="1600" b="1" dirty="0" err="1">
                <a:solidFill>
                  <a:srgbClr val="000080"/>
                </a:solidFill>
                <a:latin typeface="Menlo"/>
              </a:rPr>
              <a:t>public</a:t>
            </a:r>
            <a:r>
              <a:rPr lang="fi-FI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fi-FI" sz="1600" dirty="0" err="1">
                <a:solidFill>
                  <a:srgbClr val="4C73A6"/>
                </a:solidFill>
                <a:latin typeface="Menlo"/>
              </a:rPr>
              <a:t>void</a:t>
            </a:r>
            <a:r>
              <a:rPr lang="fi-FI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t</a:t>
            </a:r>
            <a:r>
              <a:rPr lang="fi-FI" sz="1600" dirty="0" err="1" smtClean="0">
                <a:solidFill>
                  <a:srgbClr val="000000"/>
                </a:solidFill>
                <a:latin typeface="Menlo"/>
              </a:rPr>
              <a:t>estEquals</a:t>
            </a:r>
            <a:r>
              <a:rPr lang="fi-FI" sz="16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it-IT" sz="1600" dirty="0">
                <a:latin typeface="Menlo"/>
              </a:rPr>
              <a:t>        </a:t>
            </a:r>
            <a:r>
              <a:rPr lang="it-IT" sz="1600" dirty="0" err="1">
                <a:solidFill>
                  <a:srgbClr val="000000"/>
                </a:solidFill>
                <a:latin typeface="Menlo"/>
              </a:rPr>
              <a:t>assertEquals</a:t>
            </a:r>
            <a:r>
              <a:rPr lang="it-IT" sz="16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it-IT" sz="1600" b="1" dirty="0" smtClean="0">
                <a:solidFill>
                  <a:srgbClr val="009900"/>
                </a:solidFill>
                <a:latin typeface="Menlo"/>
              </a:rPr>
              <a:t>”</a:t>
            </a:r>
            <a:r>
              <a:rPr lang="ru-RU" sz="1600" b="1" dirty="0">
                <a:solidFill>
                  <a:srgbClr val="009900"/>
                </a:solidFill>
                <a:latin typeface="Menlo"/>
              </a:rPr>
              <a:t>П</a:t>
            </a:r>
            <a:r>
              <a:rPr lang="ru-RU" sz="1600" b="1" dirty="0" smtClean="0">
                <a:solidFill>
                  <a:srgbClr val="009900"/>
                </a:solidFill>
                <a:latin typeface="Menlo"/>
              </a:rPr>
              <a:t>равильный </a:t>
            </a:r>
            <a:r>
              <a:rPr lang="ru-RU" sz="1600" b="1" dirty="0">
                <a:solidFill>
                  <a:srgbClr val="009900"/>
                </a:solidFill>
                <a:latin typeface="Menlo"/>
              </a:rPr>
              <a:t>результат </a:t>
            </a:r>
            <a:r>
              <a:rPr lang="ru-RU" sz="1600" b="1" dirty="0" smtClean="0">
                <a:solidFill>
                  <a:srgbClr val="009900"/>
                </a:solidFill>
                <a:latin typeface="Menlo"/>
              </a:rPr>
              <a:t>сложения</a:t>
            </a:r>
            <a:r>
              <a:rPr lang="it-IT" sz="1600" b="1" dirty="0" smtClean="0">
                <a:solidFill>
                  <a:srgbClr val="009900"/>
                </a:solidFill>
                <a:latin typeface="Menlo"/>
              </a:rPr>
              <a:t>"</a:t>
            </a:r>
            <a:r>
              <a:rPr lang="it-IT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it-IT" sz="1600" dirty="0">
                <a:solidFill>
                  <a:srgbClr val="0000FF"/>
                </a:solidFill>
                <a:latin typeface="Menlo"/>
              </a:rPr>
              <a:t>4</a:t>
            </a:r>
            <a:r>
              <a:rPr lang="it-IT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it-IT" sz="1600" dirty="0">
                <a:solidFill>
                  <a:srgbClr val="0000FF"/>
                </a:solidFill>
                <a:latin typeface="Menlo"/>
              </a:rPr>
              <a:t>2 </a:t>
            </a:r>
            <a:r>
              <a:rPr lang="it-IT" sz="1600" dirty="0">
                <a:solidFill>
                  <a:srgbClr val="000000"/>
                </a:solidFill>
                <a:latin typeface="Menlo"/>
              </a:rPr>
              <a:t>+ </a:t>
            </a:r>
            <a:r>
              <a:rPr lang="it-IT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it-IT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nb-NO" sz="1600" dirty="0">
                <a:latin typeface="Menlo"/>
              </a:rPr>
              <a:t>        </a:t>
            </a:r>
            <a:r>
              <a:rPr lang="nb-NO" sz="1600" dirty="0" err="1">
                <a:solidFill>
                  <a:srgbClr val="000000"/>
                </a:solidFill>
                <a:latin typeface="Menlo"/>
              </a:rPr>
              <a:t>assertTrue</a:t>
            </a:r>
            <a:r>
              <a:rPr lang="nb-NO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nb-NO" sz="1600" dirty="0">
                <a:solidFill>
                  <a:srgbClr val="0000FF"/>
                </a:solidFill>
                <a:latin typeface="Menlo"/>
              </a:rPr>
              <a:t>4 </a:t>
            </a:r>
            <a:r>
              <a:rPr lang="nb-NO" sz="1600" dirty="0">
                <a:solidFill>
                  <a:srgbClr val="000000"/>
                </a:solidFill>
                <a:latin typeface="Menlo"/>
              </a:rPr>
              <a:t>== </a:t>
            </a:r>
            <a:r>
              <a:rPr lang="nb-NO" sz="1600" dirty="0">
                <a:solidFill>
                  <a:srgbClr val="0000FF"/>
                </a:solidFill>
                <a:latin typeface="Menlo"/>
              </a:rPr>
              <a:t>2 </a:t>
            </a:r>
            <a:r>
              <a:rPr lang="nb-NO" sz="1600" dirty="0">
                <a:solidFill>
                  <a:srgbClr val="000000"/>
                </a:solidFill>
                <a:latin typeface="Menlo"/>
              </a:rPr>
              <a:t>+ </a:t>
            </a:r>
            <a:r>
              <a:rPr lang="nb-NO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nb-NO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890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 err="1"/>
              <a:t>JUnit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1447800"/>
            <a:ext cx="8763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MathTest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{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fi-FI" sz="1600" dirty="0">
                <a:latin typeface="Menlo"/>
              </a:rPr>
              <a:t>    </a:t>
            </a:r>
            <a:r>
              <a:rPr lang="fi-FI" sz="1600" b="1" dirty="0" err="1">
                <a:solidFill>
                  <a:srgbClr val="000080"/>
                </a:solidFill>
                <a:latin typeface="Menlo"/>
              </a:rPr>
              <a:t>public</a:t>
            </a:r>
            <a:r>
              <a:rPr lang="fi-FI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fi-FI" sz="1600" dirty="0" err="1">
                <a:solidFill>
                  <a:srgbClr val="4C73A6"/>
                </a:solidFill>
                <a:latin typeface="Menlo"/>
              </a:rPr>
              <a:t>void</a:t>
            </a:r>
            <a:r>
              <a:rPr lang="fi-FI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sz="1600" dirty="0" err="1">
                <a:solidFill>
                  <a:srgbClr val="000000"/>
                </a:solidFill>
                <a:latin typeface="Menlo"/>
              </a:rPr>
              <a:t>TestNotEquals</a:t>
            </a:r>
            <a:r>
              <a:rPr lang="fi-FI" sz="16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nb-NO" sz="1600" dirty="0">
                <a:latin typeface="Menlo"/>
              </a:rPr>
              <a:t>        </a:t>
            </a:r>
            <a:r>
              <a:rPr lang="nb-NO" sz="1600" dirty="0" err="1">
                <a:solidFill>
                  <a:srgbClr val="000000"/>
                </a:solidFill>
                <a:latin typeface="Menlo"/>
              </a:rPr>
              <a:t>assertFalse</a:t>
            </a:r>
            <a:r>
              <a:rPr lang="nb-NO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nb-NO" sz="1600" dirty="0">
                <a:solidFill>
                  <a:srgbClr val="0000FF"/>
                </a:solidFill>
                <a:latin typeface="Menlo"/>
              </a:rPr>
              <a:t>5 </a:t>
            </a:r>
            <a:r>
              <a:rPr lang="nb-NO" sz="1600" dirty="0">
                <a:solidFill>
                  <a:srgbClr val="000000"/>
                </a:solidFill>
                <a:latin typeface="Menlo"/>
              </a:rPr>
              <a:t>== </a:t>
            </a:r>
            <a:r>
              <a:rPr lang="nb-NO" sz="1600" dirty="0">
                <a:solidFill>
                  <a:srgbClr val="0000FF"/>
                </a:solidFill>
                <a:latin typeface="Menlo"/>
              </a:rPr>
              <a:t>2 </a:t>
            </a:r>
            <a:r>
              <a:rPr lang="nb-NO" sz="1600" dirty="0">
                <a:solidFill>
                  <a:srgbClr val="000000"/>
                </a:solidFill>
                <a:latin typeface="Menlo"/>
              </a:rPr>
              <a:t>+ </a:t>
            </a:r>
            <a:r>
              <a:rPr lang="nb-NO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nb-NO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it-IT" sz="1600" dirty="0">
                <a:latin typeface="Menlo"/>
              </a:rPr>
              <a:t>    </a:t>
            </a:r>
            <a:r>
              <a:rPr lang="it-IT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it-IT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it-IT" sz="1600" dirty="0" err="1">
                <a:solidFill>
                  <a:srgbClr val="4C73A6"/>
                </a:solidFill>
                <a:latin typeface="Menlo"/>
              </a:rPr>
              <a:t>void</a:t>
            </a:r>
            <a:r>
              <a:rPr lang="it-IT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it-IT" sz="1600" dirty="0" err="1">
                <a:solidFill>
                  <a:srgbClr val="000000"/>
                </a:solidFill>
                <a:latin typeface="Menlo"/>
              </a:rPr>
              <a:t>DevizionByZeroTest</a:t>
            </a:r>
            <a:r>
              <a:rPr lang="it-IT" sz="16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sz="1600" dirty="0">
                <a:latin typeface="Menlo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try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fr-FR" sz="1600" dirty="0">
                <a:latin typeface="Menlo"/>
              </a:rPr>
              <a:t>            </a:t>
            </a:r>
            <a:r>
              <a:rPr lang="fr-FR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fr-FR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x = </a:t>
            </a:r>
            <a:r>
              <a:rPr lang="fr-FR" sz="1600" dirty="0">
                <a:solidFill>
                  <a:srgbClr val="0000FF"/>
                </a:solidFill>
                <a:latin typeface="Menlo"/>
              </a:rPr>
              <a:t>1 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/ </a:t>
            </a:r>
            <a:r>
              <a:rPr lang="fr-FR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fr-FR" sz="1600" dirty="0">
                <a:latin typeface="Menlo"/>
              </a:rPr>
              <a:t>            </a:t>
            </a:r>
            <a:r>
              <a:rPr lang="fr-FR" sz="1600" dirty="0" err="1">
                <a:solidFill>
                  <a:srgbClr val="000000"/>
                </a:solidFill>
                <a:latin typeface="Menlo"/>
              </a:rPr>
              <a:t>fail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fr-FR" sz="1600" b="1" dirty="0" smtClean="0">
                <a:solidFill>
                  <a:srgbClr val="009900"/>
                </a:solidFill>
                <a:latin typeface="Menlo"/>
              </a:rPr>
              <a:t>"</a:t>
            </a:r>
            <a:r>
              <a:rPr lang="ru-RU" sz="1600" b="1" dirty="0">
                <a:solidFill>
                  <a:srgbClr val="009900"/>
                </a:solidFill>
                <a:latin typeface="Menlo"/>
              </a:rPr>
              <a:t>Не поймано исключение при делении на </a:t>
            </a:r>
            <a:r>
              <a:rPr lang="ru-RU" sz="1600" b="1" dirty="0" smtClean="0">
                <a:solidFill>
                  <a:srgbClr val="009900"/>
                </a:solidFill>
                <a:latin typeface="Menlo"/>
              </a:rPr>
              <a:t>0</a:t>
            </a:r>
            <a:r>
              <a:rPr lang="fr-FR" sz="1600" b="1" dirty="0" smtClean="0">
                <a:solidFill>
                  <a:srgbClr val="009900"/>
                </a:solidFill>
                <a:latin typeface="Menlo"/>
              </a:rPr>
              <a:t>"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fr-FR" sz="1600" dirty="0">
                <a:latin typeface="Menlo"/>
              </a:rPr>
              <a:t>        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} </a:t>
            </a:r>
            <a:r>
              <a:rPr lang="fr-FR" sz="1600" b="1" dirty="0">
                <a:solidFill>
                  <a:srgbClr val="000080"/>
                </a:solidFill>
                <a:latin typeface="Menlo"/>
              </a:rPr>
              <a:t>catch</a:t>
            </a:r>
            <a:r>
              <a:rPr lang="fr-FR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fr-FR" sz="1600" dirty="0">
                <a:solidFill>
                  <a:srgbClr val="0000B3"/>
                </a:solidFill>
                <a:latin typeface="Menlo"/>
              </a:rPr>
              <a:t>Exception 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e) {</a:t>
            </a:r>
          </a:p>
          <a:p>
            <a:r>
              <a:rPr lang="fr-FR" sz="1600" dirty="0">
                <a:latin typeface="Menlo"/>
              </a:rPr>
              <a:t>            </a:t>
            </a:r>
            <a:r>
              <a:rPr lang="fr-FR" sz="1600" dirty="0" err="1">
                <a:solidFill>
                  <a:srgbClr val="000000"/>
                </a:solidFill>
                <a:latin typeface="Menlo"/>
              </a:rPr>
              <a:t>fail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fr-FR" sz="1600" b="1" dirty="0" smtClean="0">
                <a:solidFill>
                  <a:srgbClr val="009900"/>
                </a:solidFill>
                <a:latin typeface="Menlo"/>
              </a:rPr>
              <a:t>"</a:t>
            </a:r>
            <a:r>
              <a:rPr lang="ru-RU" sz="1600" b="1" dirty="0">
                <a:solidFill>
                  <a:srgbClr val="009900"/>
                </a:solidFill>
                <a:latin typeface="Menlo"/>
              </a:rPr>
              <a:t>Неожиданное исключение при делении на 0</a:t>
            </a:r>
            <a:r>
              <a:rPr lang="fr-FR" sz="1600" b="1" dirty="0" smtClean="0">
                <a:solidFill>
                  <a:srgbClr val="009900"/>
                </a:solidFill>
                <a:latin typeface="Menlo"/>
              </a:rPr>
              <a:t>"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147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 err="1"/>
              <a:t>JUnit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09700" y="2478197"/>
            <a:ext cx="6324600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Как мы видим, в последнем тестовом методе используется метод fail([message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]);</a:t>
            </a:r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Этот метод используется для прямого сообщения фреймворку об ошибке (в данном случае – если не было вызвано ожидаемое исключение, или оно не того типа)</a:t>
            </a:r>
          </a:p>
        </p:txBody>
      </p:sp>
    </p:spTree>
    <p:extLst>
      <p:ext uri="{BB962C8B-B14F-4D97-AF65-F5344CB8AC3E}">
        <p14:creationId xmlns:p14="http://schemas.microsoft.com/office/powerpoint/2010/main" val="297813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тестов из консоли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985400"/>
            <a:ext cx="5023841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java -</a:t>
            </a:r>
            <a:r>
              <a:rPr lang="en-US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cp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\</a:t>
            </a:r>
          </a:p>
          <a:p>
            <a:pPr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:\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testing\lib\junit-4.5.jar; \</a:t>
            </a:r>
          </a:p>
          <a:p>
            <a:pPr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:\testing\bin </a:t>
            </a:r>
            <a:r>
              <a:rPr lang="en-US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org.junit.runner.JUnitCore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\</a:t>
            </a:r>
          </a:p>
          <a:p>
            <a:pPr defTabSz="803275">
              <a:buClr>
                <a:srgbClr val="FF6600"/>
              </a:buClr>
              <a:buSzPct val="125000"/>
            </a:pPr>
            <a:r>
              <a:rPr lang="en-US" dirty="0" err="1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MathTestClass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11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Arial" charset="0"/>
              </a:rPr>
              <a:t>Содержание</a:t>
            </a:r>
            <a:endParaRPr lang="ru-RU" dirty="0">
              <a:solidFill>
                <a:schemeClr val="tx2"/>
              </a:solidFill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9526" y="1469617"/>
            <a:ext cx="6419849" cy="542925"/>
            <a:chOff x="1352551" y="3432175"/>
            <a:chExt cx="6419849" cy="542925"/>
          </a:xfrm>
        </p:grpSpPr>
        <p:sp>
          <p:nvSpPr>
            <p:cNvPr id="25" name="Rectangle 2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>
                  <a:solidFill>
                    <a:srgbClr val="004080"/>
                  </a:solidFill>
                </a:rPr>
                <a:t>Семейство </a:t>
              </a:r>
              <a:r>
                <a:rPr lang="en-US" dirty="0" err="1">
                  <a:solidFill>
                    <a:srgbClr val="004080"/>
                  </a:solidFill>
                </a:rPr>
                <a:t>xUnit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79526" y="2103778"/>
            <a:ext cx="6419849" cy="542925"/>
            <a:chOff x="1352551" y="3432175"/>
            <a:chExt cx="6419849" cy="542925"/>
          </a:xfrm>
        </p:grpSpPr>
        <p:sp>
          <p:nvSpPr>
            <p:cNvPr id="29" name="Rectangle 2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>
                  <a:solidFill>
                    <a:srgbClr val="004080"/>
                  </a:solidFill>
                </a:rPr>
                <a:t>Аннотации </a:t>
              </a:r>
              <a:r>
                <a:rPr lang="en-US" dirty="0" err="1">
                  <a:solidFill>
                    <a:srgbClr val="004080"/>
                  </a:solidFill>
                </a:rPr>
                <a:t>JUnit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79526" y="2737939"/>
            <a:ext cx="6419849" cy="542925"/>
            <a:chOff x="1352551" y="3432175"/>
            <a:chExt cx="6419849" cy="542925"/>
          </a:xfrm>
        </p:grpSpPr>
        <p:sp>
          <p:nvSpPr>
            <p:cNvPr id="33" name="Rectangle 3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Утверждения</a:t>
              </a:r>
              <a:r>
                <a:rPr lang="en-US" dirty="0" smtClean="0">
                  <a:solidFill>
                    <a:srgbClr val="004080"/>
                  </a:solidFill>
                </a:rPr>
                <a:t>. </a:t>
              </a:r>
              <a:r>
                <a:rPr lang="ru-RU" dirty="0">
                  <a:solidFill>
                    <a:srgbClr val="004080"/>
                  </a:solidFill>
                </a:rPr>
                <a:t>Методы </a:t>
              </a:r>
              <a:r>
                <a:rPr lang="en-US" dirty="0" smtClean="0">
                  <a:solidFill>
                    <a:srgbClr val="004080"/>
                  </a:solidFill>
                </a:rPr>
                <a:t>assert*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79526" y="3372100"/>
            <a:ext cx="6419849" cy="542925"/>
            <a:chOff x="1352551" y="3432175"/>
            <a:chExt cx="6419849" cy="542925"/>
          </a:xfrm>
        </p:grpSpPr>
        <p:sp>
          <p:nvSpPr>
            <p:cNvPr id="37" name="Rectangle 36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4</a:t>
              </a:r>
              <a:endParaRPr lang="ru-RU" sz="3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Метод </a:t>
              </a:r>
              <a:r>
                <a:rPr lang="en-US" dirty="0" smtClean="0">
                  <a:solidFill>
                    <a:srgbClr val="004080"/>
                  </a:solidFill>
                </a:rPr>
                <a:t>fail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79526" y="4640422"/>
            <a:ext cx="6419849" cy="542925"/>
            <a:chOff x="1352551" y="3432175"/>
            <a:chExt cx="6419849" cy="542925"/>
          </a:xfrm>
        </p:grpSpPr>
        <p:sp>
          <p:nvSpPr>
            <p:cNvPr id="41" name="Rectangle 40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6</a:t>
              </a:r>
              <a:endParaRPr lang="ru-RU" sz="3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Запуск тестов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79526" y="4006261"/>
            <a:ext cx="6419849" cy="542925"/>
            <a:chOff x="1352551" y="3432175"/>
            <a:chExt cx="6419849" cy="542925"/>
          </a:xfrm>
        </p:grpSpPr>
        <p:sp>
          <p:nvSpPr>
            <p:cNvPr id="45" name="Rectangle 4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5</a:t>
              </a:r>
              <a:endParaRPr lang="ru-RU" sz="32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Работа с исключениями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79526" y="5274582"/>
            <a:ext cx="6419849" cy="542925"/>
            <a:chOff x="1352551" y="3432175"/>
            <a:chExt cx="6419849" cy="542925"/>
          </a:xfrm>
        </p:grpSpPr>
        <p:sp>
          <p:nvSpPr>
            <p:cNvPr id="49" name="Rectangle 4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7</a:t>
              </a:r>
              <a:endParaRPr lang="ru-RU" sz="32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Альтернативные фреймверки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42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тестов из консоли</a:t>
            </a:r>
            <a:endParaRPr lang="en-US" dirty="0"/>
          </a:p>
        </p:txBody>
      </p:sp>
      <p:pic>
        <p:nvPicPr>
          <p:cNvPr id="4" name="Picture 3" descr="Terminal — bash — 65×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904875"/>
            <a:ext cx="9144000" cy="634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7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тестов в </a:t>
            </a:r>
            <a:r>
              <a:rPr lang="en-US" dirty="0"/>
              <a:t>IDE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985400"/>
            <a:ext cx="6705600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В среде 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Eclipse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\</a:t>
            </a:r>
            <a:r>
              <a:rPr lang="en-US" dirty="0" err="1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IntelliJ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IDEA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достаточно кликнуть правой кнопкой на тестовом классе и выбрать Run As -&gt; JUnit Test</a:t>
            </a:r>
          </a:p>
        </p:txBody>
      </p:sp>
      <p:pic>
        <p:nvPicPr>
          <p:cNvPr id="4" name="Picture 3" descr="Screen Shot 2012-12-16 at 7.20.1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783022"/>
            <a:ext cx="5638800" cy="486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4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тестов в </a:t>
            </a:r>
            <a:r>
              <a:rPr lang="en-US" dirty="0"/>
              <a:t>IDE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8" y="1856930"/>
            <a:ext cx="8410575" cy="314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0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576293"/>
          </a:xfrm>
        </p:spPr>
        <p:txBody>
          <a:bodyPr/>
          <a:lstStyle/>
          <a:p>
            <a:r>
              <a:rPr lang="ru-RU" dirty="0" smtClean="0"/>
              <a:t>Вопросы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0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err="1"/>
              <a:t>Trainings.git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IDyachenko@luxoft.com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smtClean="0"/>
              <a:t>Trainings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xUnit</a:t>
            </a:r>
            <a:r>
              <a:rPr lang="en-US" dirty="0"/>
              <a:t> 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28700" y="2478197"/>
            <a:ext cx="7086600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Как и в любом другом деле, в модульном тестировании не обойтись без подходящих инструментов – нет смысла «забивать гвозди микроскопом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»</a:t>
            </a:r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Для этого существуют xUnit и Mock-фреймворки, применяемые для state-based и interaction тестирования соответственно</a:t>
            </a:r>
          </a:p>
        </p:txBody>
      </p:sp>
    </p:spTree>
    <p:extLst>
      <p:ext uri="{BB962C8B-B14F-4D97-AF65-F5344CB8AC3E}">
        <p14:creationId xmlns:p14="http://schemas.microsoft.com/office/powerpoint/2010/main" val="92943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Семейство </a:t>
            </a:r>
            <a:r>
              <a:rPr lang="en-US" dirty="0" err="1"/>
              <a:t>xUnit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28700" y="2478197"/>
            <a:ext cx="7086600" cy="19016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Самыми яркими представителями семейства xUnit являются фреймворки JUnit (для Java) и его портированная под .NET версия – 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nit</a:t>
            </a:r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Синтаксис обоих фреймворков практически идентичен, поэтому рассмотрим аннотации и методы JUnit</a:t>
            </a:r>
          </a:p>
        </p:txBody>
      </p:sp>
    </p:spTree>
    <p:extLst>
      <p:ext uri="{BB962C8B-B14F-4D97-AF65-F5344CB8AC3E}">
        <p14:creationId xmlns:p14="http://schemas.microsoft.com/office/powerpoint/2010/main" val="52756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Аннотации </a:t>
            </a:r>
            <a:r>
              <a:rPr lang="en-US" dirty="0" err="1"/>
              <a:t>JUnit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2201198"/>
            <a:ext cx="7620000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В ходе написания модульных тестов у нас появляются как сами тестовые классы и методы, так и 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вспомогательные</a:t>
            </a:r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Для их разделения в среде JUnit, начиная с 4-й версии, используются 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аннотации</a:t>
            </a:r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Аннотация – ключевое слово, начинающееся с символа “@”, и помещаемое перед объявлением класса и/или метода</a:t>
            </a:r>
          </a:p>
        </p:txBody>
      </p:sp>
    </p:spTree>
    <p:extLst>
      <p:ext uri="{BB962C8B-B14F-4D97-AF65-F5344CB8AC3E}">
        <p14:creationId xmlns:p14="http://schemas.microsoft.com/office/powerpoint/2010/main" val="36048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Фикстура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43000" y="3032195"/>
            <a:ext cx="6858000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Фикстура – разделяемые между тестами данные и бизнес-логика</a:t>
            </a:r>
          </a:p>
        </p:txBody>
      </p:sp>
    </p:spTree>
    <p:extLst>
      <p:ext uri="{BB962C8B-B14F-4D97-AF65-F5344CB8AC3E}">
        <p14:creationId xmlns:p14="http://schemas.microsoft.com/office/powerpoint/2010/main" val="79889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Аннотации </a:t>
            </a:r>
            <a:r>
              <a:rPr lang="en-US" dirty="0" err="1"/>
              <a:t>JUnit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77265" y="2201198"/>
            <a:ext cx="7989470" cy="2455605"/>
            <a:chOff x="533400" y="1793400"/>
            <a:chExt cx="7989470" cy="2455605"/>
          </a:xfrm>
        </p:grpSpPr>
        <p:sp>
          <p:nvSpPr>
            <p:cNvPr id="5" name="Rectangle 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499029" y="1793400"/>
              <a:ext cx="5023841" cy="245560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93296" tIns="144000" rIns="93296" bIns="93296">
              <a:spAutoFit/>
            </a:bodyPr>
            <a:lstStyle/>
            <a:p>
              <a:pPr marL="285750" indent="-285750" defTabSz="803275">
                <a:buClr>
                  <a:srgbClr val="FF6600"/>
                </a:buClr>
                <a:buSzPct val="125000"/>
                <a:buFont typeface="Wingdings" charset="2"/>
                <a:buChar char="§"/>
              </a:pPr>
              <a:r>
                <a:rPr lang="ru-RU" dirty="0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Объявляет </a:t>
              </a:r>
              <a:r>
                <a:rPr lang="ru-RU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метод </a:t>
              </a:r>
              <a:r>
                <a:rPr lang="ru-RU" dirty="0" err="1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фикстурой</a:t>
              </a:r>
              <a:endPara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ru-RU" dirty="0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Данный </a:t>
              </a:r>
              <a:r>
                <a:rPr lang="ru-RU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метод будет вызван единожды,  перед началом (после выполнения) тестового </a:t>
              </a:r>
              <a:r>
                <a:rPr lang="ru-RU" dirty="0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набора</a:t>
              </a:r>
              <a:endPara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ru-RU" dirty="0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Используется </a:t>
              </a:r>
              <a:r>
                <a:rPr lang="ru-RU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для инициализации (очистки) тестовых данных и </a:t>
              </a:r>
              <a:r>
                <a:rPr lang="ru-RU" dirty="0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объектов</a:t>
              </a:r>
              <a:endPara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" name="Rectangle 3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33400" y="1814468"/>
              <a:ext cx="1961522" cy="13476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93296" tIns="144000" rIns="93296" bIns="93296">
              <a:spAutoFit/>
            </a:bodyPr>
            <a:lstStyle/>
            <a:p>
              <a:pPr defTabSz="803275">
                <a:buClr>
                  <a:srgbClr val="FF6600"/>
                </a:buClr>
                <a:buSzPct val="125000"/>
              </a:pPr>
              <a:r>
                <a:rPr lang="ru-RU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@</a:t>
              </a:r>
              <a:r>
                <a:rPr lang="ru-RU" dirty="0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Before</a:t>
              </a:r>
              <a:endPara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  <a:p>
              <a:pPr defTabSz="803275">
                <a:buClr>
                  <a:srgbClr val="FF6600"/>
                </a:buClr>
                <a:buSzPct val="125000"/>
              </a:pPr>
              <a:r>
                <a:rPr lang="en-US" dirty="0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@</a:t>
              </a:r>
              <a:r>
                <a:rPr lang="ru-RU" dirty="0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After</a:t>
              </a:r>
              <a:endPara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  <a:p>
              <a:pPr defTabSz="803275">
                <a:buClr>
                  <a:srgbClr val="FF6600"/>
                </a:buClr>
                <a:buSzPct val="125000"/>
              </a:pPr>
              <a:r>
                <a:rPr lang="en-US" dirty="0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@Before</a:t>
              </a:r>
              <a:r>
                <a:rPr lang="ru-RU" dirty="0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Class</a:t>
              </a:r>
              <a:endPara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  <a:p>
              <a:pPr defTabSz="803275">
                <a:buClr>
                  <a:srgbClr val="FF6600"/>
                </a:buClr>
                <a:buSzPct val="125000"/>
              </a:pPr>
              <a:r>
                <a:rPr lang="en-US" dirty="0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@</a:t>
              </a:r>
              <a:r>
                <a:rPr lang="ru-RU" dirty="0" err="1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AfterClass</a:t>
              </a:r>
              <a:endPara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971800" y="1814468"/>
              <a:ext cx="0" cy="2434537"/>
            </a:xfrm>
            <a:prstGeom prst="line">
              <a:avLst/>
            </a:prstGeom>
            <a:ln w="3175" cmpd="sng">
              <a:prstDash val="dash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876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Аннотации </a:t>
            </a:r>
            <a:r>
              <a:rPr lang="en-US" dirty="0" err="1"/>
              <a:t>JUnit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62001" y="2201198"/>
            <a:ext cx="7995640" cy="2753672"/>
            <a:chOff x="762001" y="2201198"/>
            <a:chExt cx="7995640" cy="2753672"/>
          </a:xfrm>
        </p:grpSpPr>
        <p:sp>
          <p:nvSpPr>
            <p:cNvPr id="5" name="Rectangle 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733800" y="2201198"/>
              <a:ext cx="5023841" cy="245560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93296" tIns="144000" rIns="93296" bIns="93296">
              <a:spAutoFit/>
            </a:bodyPr>
            <a:lstStyle/>
            <a:p>
              <a:pPr marL="285750" indent="-285750" defTabSz="803275">
                <a:buClr>
                  <a:srgbClr val="FF6600"/>
                </a:buClr>
                <a:buSzPct val="125000"/>
                <a:buFont typeface="Wingdings" charset="2"/>
                <a:buChar char="§"/>
              </a:pPr>
              <a:r>
                <a:rPr lang="ru-RU" dirty="0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Объявляет  </a:t>
              </a:r>
              <a:r>
                <a:rPr lang="ru-RU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метод </a:t>
              </a:r>
              <a:r>
                <a:rPr lang="ru-RU" dirty="0" err="1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фикстурой</a:t>
              </a:r>
              <a:endPara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ru-RU" dirty="0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Данный </a:t>
              </a:r>
              <a:r>
                <a:rPr lang="ru-RU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метод будет вызываться перед началом (после завершения) КАЖДОГО тестового </a:t>
              </a:r>
              <a:r>
                <a:rPr lang="ru-RU" dirty="0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метода</a:t>
              </a: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  <a:p>
              <a:pPr defTabSz="803275">
                <a:buClr>
                  <a:srgbClr val="FF6600"/>
                </a:buClr>
                <a:buSzPct val="125000"/>
              </a:pPr>
              <a:endPara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ru-RU" dirty="0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Объявляет </a:t>
              </a:r>
              <a:r>
                <a:rPr lang="ru-RU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метод тестом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3015665" y="2222266"/>
              <a:ext cx="0" cy="2434537"/>
            </a:xfrm>
            <a:prstGeom prst="line">
              <a:avLst/>
            </a:prstGeom>
            <a:ln w="3175" cmpd="sng">
              <a:prstDash val="dash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Rectangle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762001" y="2222266"/>
              <a:ext cx="1981200" cy="27326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93296" tIns="144000" rIns="93296" bIns="93296">
              <a:spAutoFit/>
            </a:bodyPr>
            <a:lstStyle/>
            <a:p>
              <a:pPr defTabSz="803275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@Before</a:t>
              </a:r>
            </a:p>
            <a:p>
              <a:pPr defTabSz="803275">
                <a:buClr>
                  <a:srgbClr val="FF6600"/>
                </a:buClr>
                <a:buSzPct val="125000"/>
              </a:pPr>
              <a:endPara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  <a:p>
              <a:pPr defTabSz="803275">
                <a:buClr>
                  <a:srgbClr val="FF6600"/>
                </a:buClr>
                <a:buSzPct val="125000"/>
              </a:pPr>
              <a:r>
                <a:rPr lang="ru-RU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@</a:t>
              </a:r>
              <a:r>
                <a:rPr lang="ru-RU" dirty="0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Test</a:t>
              </a:r>
            </a:p>
            <a:p>
              <a:pPr defTabSz="803275">
                <a:buClr>
                  <a:srgbClr val="FF6600"/>
                </a:buClr>
                <a:buSzPct val="125000"/>
              </a:pPr>
              <a:endPara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838200" y="4114800"/>
              <a:ext cx="7391400" cy="0"/>
            </a:xfrm>
            <a:prstGeom prst="line">
              <a:avLst/>
            </a:prstGeom>
            <a:ln w="3175" cmpd="sng">
              <a:solidFill>
                <a:schemeClr val="accent4">
                  <a:alpha val="36000"/>
                </a:schemeClr>
              </a:solidFill>
              <a:prstDash val="dash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092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Аннотации </a:t>
            </a:r>
            <a:r>
              <a:rPr lang="en-US" dirty="0" err="1"/>
              <a:t>JUnit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145707"/>
            <a:ext cx="5023841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Таким 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образом, выполнение методов будет выполняться в следующем порядке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867400" y="1163246"/>
            <a:ext cx="2057610" cy="647700"/>
            <a:chOff x="2184400" y="1384300"/>
            <a:chExt cx="2641600" cy="1295400"/>
          </a:xfrm>
        </p:grpSpPr>
        <p:sp>
          <p:nvSpPr>
            <p:cNvPr id="9" name="Rectangle 8"/>
            <p:cNvSpPr/>
            <p:nvPr/>
          </p:nvSpPr>
          <p:spPr>
            <a:xfrm>
              <a:off x="2184400" y="1384300"/>
              <a:ext cx="2641600" cy="1295400"/>
            </a:xfrm>
            <a:prstGeom prst="rect">
              <a:avLst/>
            </a:prstGeom>
            <a:ln w="6350" cmpd="sng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itle 1"/>
            <p:cNvSpPr txBox="1">
              <a:spLocks/>
            </p:cNvSpPr>
            <p:nvPr/>
          </p:nvSpPr>
          <p:spPr bwMode="auto">
            <a:xfrm>
              <a:off x="2391164" y="1875632"/>
              <a:ext cx="2239180" cy="312738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>
                  <a:latin typeface="Arial" pitchFamily="34" charset="0"/>
                  <a:cs typeface="Arial" pitchFamily="34" charset="0"/>
                </a:rPr>
                <a:t>@</a:t>
              </a:r>
              <a:r>
                <a:rPr lang="en-US" sz="1800" b="0" dirty="0" err="1">
                  <a:latin typeface="Arial" pitchFamily="34" charset="0"/>
                  <a:cs typeface="Arial" pitchFamily="34" charset="0"/>
                </a:rPr>
                <a:t>BeforeClass</a:t>
              </a:r>
              <a:r>
                <a:rPr lang="en-US" sz="1800" b="0" dirty="0"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</p:grp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6896205" y="1810946"/>
            <a:ext cx="0" cy="396870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867399" y="2207816"/>
            <a:ext cx="2057610" cy="647700"/>
            <a:chOff x="2184400" y="1384300"/>
            <a:chExt cx="2641600" cy="1295400"/>
          </a:xfrm>
        </p:grpSpPr>
        <p:sp>
          <p:nvSpPr>
            <p:cNvPr id="27" name="Rectangle 26"/>
            <p:cNvSpPr/>
            <p:nvPr/>
          </p:nvSpPr>
          <p:spPr>
            <a:xfrm>
              <a:off x="2184400" y="1384300"/>
              <a:ext cx="2641600" cy="1295400"/>
            </a:xfrm>
            <a:prstGeom prst="rect">
              <a:avLst/>
            </a:prstGeom>
            <a:ln w="6350" cmpd="sng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itle 1"/>
            <p:cNvSpPr txBox="1">
              <a:spLocks/>
            </p:cNvSpPr>
            <p:nvPr/>
          </p:nvSpPr>
          <p:spPr bwMode="auto">
            <a:xfrm>
              <a:off x="2391164" y="1875632"/>
              <a:ext cx="2239180" cy="312738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>
                  <a:latin typeface="Arial" pitchFamily="34" charset="0"/>
                  <a:cs typeface="Arial" pitchFamily="34" charset="0"/>
                </a:rPr>
                <a:t>@</a:t>
              </a:r>
              <a:r>
                <a:rPr lang="en-US" sz="1800" b="0" dirty="0" smtClean="0">
                  <a:latin typeface="Arial" pitchFamily="34" charset="0"/>
                  <a:cs typeface="Arial" pitchFamily="34" charset="0"/>
                </a:rPr>
                <a:t>Before</a:t>
              </a:r>
              <a:endParaRPr lang="en-US" sz="1800" b="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29" name="Straight Arrow Connector 28"/>
          <p:cNvCxnSpPr>
            <a:stCxn id="27" idx="2"/>
          </p:cNvCxnSpPr>
          <p:nvPr/>
        </p:nvCxnSpPr>
        <p:spPr>
          <a:xfrm>
            <a:off x="6896204" y="2855516"/>
            <a:ext cx="0" cy="396870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5894137" y="3269269"/>
            <a:ext cx="2057610" cy="647700"/>
            <a:chOff x="2184400" y="1384300"/>
            <a:chExt cx="2641600" cy="1295400"/>
          </a:xfrm>
        </p:grpSpPr>
        <p:sp>
          <p:nvSpPr>
            <p:cNvPr id="31" name="Rectangle 30"/>
            <p:cNvSpPr/>
            <p:nvPr/>
          </p:nvSpPr>
          <p:spPr>
            <a:xfrm>
              <a:off x="2184400" y="1384300"/>
              <a:ext cx="2641600" cy="1295400"/>
            </a:xfrm>
            <a:prstGeom prst="rect">
              <a:avLst/>
            </a:prstGeom>
            <a:ln w="6350" cmpd="sng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itle 1"/>
            <p:cNvSpPr txBox="1">
              <a:spLocks/>
            </p:cNvSpPr>
            <p:nvPr/>
          </p:nvSpPr>
          <p:spPr bwMode="auto">
            <a:xfrm>
              <a:off x="2391164" y="1875632"/>
              <a:ext cx="2239180" cy="312738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>
                  <a:latin typeface="Arial" pitchFamily="34" charset="0"/>
                  <a:cs typeface="Arial" pitchFamily="34" charset="0"/>
                </a:rPr>
                <a:t>@Test</a:t>
              </a:r>
              <a:endParaRPr lang="en-US" sz="1800" b="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6922942" y="3916969"/>
            <a:ext cx="0" cy="396870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5883442" y="4313839"/>
            <a:ext cx="2057610" cy="647700"/>
            <a:chOff x="2184400" y="1384300"/>
            <a:chExt cx="2641600" cy="1295400"/>
          </a:xfrm>
        </p:grpSpPr>
        <p:sp>
          <p:nvSpPr>
            <p:cNvPr id="35" name="Rectangle 34"/>
            <p:cNvSpPr/>
            <p:nvPr/>
          </p:nvSpPr>
          <p:spPr>
            <a:xfrm>
              <a:off x="2184400" y="1384300"/>
              <a:ext cx="2641600" cy="1295400"/>
            </a:xfrm>
            <a:prstGeom prst="rect">
              <a:avLst/>
            </a:prstGeom>
            <a:ln w="6350" cmpd="sng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itle 1"/>
            <p:cNvSpPr txBox="1">
              <a:spLocks/>
            </p:cNvSpPr>
            <p:nvPr/>
          </p:nvSpPr>
          <p:spPr bwMode="auto">
            <a:xfrm>
              <a:off x="2391164" y="1875632"/>
              <a:ext cx="2239180" cy="312738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>
                  <a:latin typeface="Arial" pitchFamily="34" charset="0"/>
                  <a:cs typeface="Arial" pitchFamily="34" charset="0"/>
                </a:rPr>
                <a:t>@After</a:t>
              </a:r>
              <a:endParaRPr lang="en-US" sz="1800" b="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7" name="Straight Arrow Connector 36"/>
          <p:cNvCxnSpPr>
            <a:stCxn id="35" idx="2"/>
          </p:cNvCxnSpPr>
          <p:nvPr/>
        </p:nvCxnSpPr>
        <p:spPr>
          <a:xfrm>
            <a:off x="6912247" y="4961539"/>
            <a:ext cx="0" cy="396870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5894137" y="5358409"/>
            <a:ext cx="2057610" cy="647700"/>
            <a:chOff x="2184400" y="1384300"/>
            <a:chExt cx="2641600" cy="1295400"/>
          </a:xfrm>
        </p:grpSpPr>
        <p:sp>
          <p:nvSpPr>
            <p:cNvPr id="39" name="Rectangle 38"/>
            <p:cNvSpPr/>
            <p:nvPr/>
          </p:nvSpPr>
          <p:spPr>
            <a:xfrm>
              <a:off x="2184400" y="1384300"/>
              <a:ext cx="2641600" cy="1295400"/>
            </a:xfrm>
            <a:prstGeom prst="rect">
              <a:avLst/>
            </a:prstGeom>
            <a:ln w="6350" cmpd="sng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itle 1"/>
            <p:cNvSpPr txBox="1">
              <a:spLocks/>
            </p:cNvSpPr>
            <p:nvPr/>
          </p:nvSpPr>
          <p:spPr bwMode="auto">
            <a:xfrm>
              <a:off x="2391164" y="1875632"/>
              <a:ext cx="2239180" cy="312738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>
                  <a:latin typeface="Arial" pitchFamily="34" charset="0"/>
                  <a:cs typeface="Arial" pitchFamily="34" charset="0"/>
                </a:rPr>
                <a:t>@</a:t>
              </a:r>
              <a:r>
                <a:rPr lang="en-US" sz="1800" b="0" dirty="0" err="1" smtClean="0">
                  <a:latin typeface="Arial" pitchFamily="34" charset="0"/>
                  <a:cs typeface="Arial" pitchFamily="34" charset="0"/>
                </a:rPr>
                <a:t>AfterClass</a:t>
              </a:r>
              <a:r>
                <a:rPr lang="en-US" sz="1800" b="0" dirty="0" smtClean="0">
                  <a:latin typeface="Arial" pitchFamily="34" charset="0"/>
                  <a:cs typeface="Arial" pitchFamily="34" charset="0"/>
                </a:rPr>
                <a:t> </a:t>
              </a:r>
              <a:endParaRPr lang="en-US" sz="1800" b="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 flipV="1">
            <a:off x="5486609" y="1979216"/>
            <a:ext cx="0" cy="3200400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486609" y="5179616"/>
            <a:ext cx="1409596" cy="0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486609" y="1979216"/>
            <a:ext cx="1409595" cy="0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4" name="Rounded Rectangular Callout 53"/>
          <p:cNvSpPr/>
          <p:nvPr/>
        </p:nvSpPr>
        <p:spPr>
          <a:xfrm>
            <a:off x="2915402" y="2453482"/>
            <a:ext cx="2489439" cy="723900"/>
          </a:xfrm>
          <a:prstGeom prst="wedgeRoundRectCallout">
            <a:avLst>
              <a:gd name="adj1" fmla="val 42269"/>
              <a:gd name="adj2" fmla="val 1003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Для каждого метода </a:t>
            </a:r>
            <a:r>
              <a:rPr lang="en-US" dirty="0" smtClean="0">
                <a:solidFill>
                  <a:srgbClr val="00408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@Test</a:t>
            </a:r>
            <a:endParaRPr lang="ru-RU" dirty="0">
              <a:solidFill>
                <a:srgbClr val="004080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39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heme/theme1.xml><?xml version="1.0" encoding="utf-8"?>
<a:theme xmlns:a="http://schemas.openxmlformats.org/drawingml/2006/main" name="Lux_new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ux_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_LuxTraining2012_v4">
  <a:themeElements>
    <a:clrScheme name="Custom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68D2"/>
      </a:hlink>
      <a:folHlink>
        <a:srgbClr val="006600"/>
      </a:folHlink>
    </a:clrScheme>
    <a:fontScheme name="Luxoft Fonts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alpha val="18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2">
    <a:dk1>
      <a:srgbClr val="161645"/>
    </a:dk1>
    <a:lt1>
      <a:srgbClr val="FFFFFF"/>
    </a:lt1>
    <a:dk2>
      <a:srgbClr val="161645"/>
    </a:dk2>
    <a:lt2>
      <a:srgbClr val="FFFFFF"/>
    </a:lt2>
    <a:accent1>
      <a:srgbClr val="FFFFFF"/>
    </a:accent1>
    <a:accent2>
      <a:srgbClr val="F2F2F2"/>
    </a:accent2>
    <a:accent3>
      <a:srgbClr val="FF6600"/>
    </a:accent3>
    <a:accent4>
      <a:srgbClr val="004080"/>
    </a:accent4>
    <a:accent5>
      <a:srgbClr val="FF0000"/>
    </a:accent5>
    <a:accent6>
      <a:srgbClr val="212167"/>
    </a:accent6>
    <a:hlink>
      <a:srgbClr val="0068D2"/>
    </a:hlink>
    <a:folHlink>
      <a:srgbClr val="00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6643</TotalTime>
  <Words>958</Words>
  <Application>Microsoft Macintosh PowerPoint</Application>
  <PresentationFormat>On-screen Show (4:3)</PresentationFormat>
  <Paragraphs>241</Paragraphs>
  <Slides>24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Lux_new</vt:lpstr>
      <vt:lpstr>_LuxTraining2012_v4</vt:lpstr>
      <vt:lpstr>Разработка через тестирование XUnit</vt:lpstr>
      <vt:lpstr>Содержание</vt:lpstr>
      <vt:lpstr>xUnit </vt:lpstr>
      <vt:lpstr>Семейство xUnit</vt:lpstr>
      <vt:lpstr>Аннотации JUnit</vt:lpstr>
      <vt:lpstr>Фикстура </vt:lpstr>
      <vt:lpstr>Аннотации JUnit</vt:lpstr>
      <vt:lpstr>Аннотации JUnit</vt:lpstr>
      <vt:lpstr>Аннотации JUnit</vt:lpstr>
      <vt:lpstr>Пример</vt:lpstr>
      <vt:lpstr>Пример</vt:lpstr>
      <vt:lpstr>Методы assert*</vt:lpstr>
      <vt:lpstr>Методы assert*</vt:lpstr>
      <vt:lpstr>Методы assert*</vt:lpstr>
      <vt:lpstr>Использование JUnit</vt:lpstr>
      <vt:lpstr>Пример использования JUnit</vt:lpstr>
      <vt:lpstr>Пример использования JUnit</vt:lpstr>
      <vt:lpstr>Использование JUnit</vt:lpstr>
      <vt:lpstr>Запуск тестов из консоли</vt:lpstr>
      <vt:lpstr>Запуск тестов из консоли</vt:lpstr>
      <vt:lpstr>Запуск тестов в IDE</vt:lpstr>
      <vt:lpstr>Запуск тестов в IDE</vt:lpstr>
      <vt:lpstr>PowerPoint Presentation</vt:lpstr>
      <vt:lpstr>PowerPoint Presentation</vt:lpstr>
    </vt:vector>
  </TitlesOfParts>
  <Manager/>
  <Company>Luxoft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через тестирование Test Driven Development</dc:title>
  <dc:subject/>
  <dc:creator>Ivan D.</dc:creator>
  <cp:keywords>TDD</cp:keywords>
  <dc:description/>
  <cp:lastModifiedBy>Ivan D.</cp:lastModifiedBy>
  <cp:revision>169</cp:revision>
  <dcterms:created xsi:type="dcterms:W3CDTF">2012-04-24T17:52:52Z</dcterms:created>
  <dcterms:modified xsi:type="dcterms:W3CDTF">2012-12-16T17:21:06Z</dcterms:modified>
  <cp:category/>
</cp:coreProperties>
</file>