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4" r:id="rId2"/>
  </p:sldMasterIdLst>
  <p:notesMasterIdLst>
    <p:notesMasterId r:id="rId32"/>
  </p:notesMasterIdLst>
  <p:sldIdLst>
    <p:sldId id="355" r:id="rId3"/>
    <p:sldId id="375" r:id="rId4"/>
    <p:sldId id="257" r:id="rId5"/>
    <p:sldId id="388" r:id="rId6"/>
    <p:sldId id="391" r:id="rId7"/>
    <p:sldId id="393" r:id="rId8"/>
    <p:sldId id="392" r:id="rId9"/>
    <p:sldId id="390" r:id="rId10"/>
    <p:sldId id="381" r:id="rId11"/>
    <p:sldId id="396" r:id="rId12"/>
    <p:sldId id="398" r:id="rId13"/>
    <p:sldId id="397" r:id="rId14"/>
    <p:sldId id="399" r:id="rId15"/>
    <p:sldId id="400" r:id="rId16"/>
    <p:sldId id="401" r:id="rId17"/>
    <p:sldId id="376" r:id="rId18"/>
    <p:sldId id="394" r:id="rId19"/>
    <p:sldId id="395" r:id="rId20"/>
    <p:sldId id="377" r:id="rId21"/>
    <p:sldId id="379" r:id="rId22"/>
    <p:sldId id="378" r:id="rId23"/>
    <p:sldId id="380" r:id="rId24"/>
    <p:sldId id="382" r:id="rId25"/>
    <p:sldId id="383" r:id="rId26"/>
    <p:sldId id="384" r:id="rId27"/>
    <p:sldId id="385" r:id="rId28"/>
    <p:sldId id="386" r:id="rId29"/>
    <p:sldId id="357" r:id="rId30"/>
    <p:sldId id="35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89" autoAdjust="0"/>
  </p:normalViewPr>
  <p:slideViewPr>
    <p:cSldViewPr snapToObjects="1">
      <p:cViewPr>
        <p:scale>
          <a:sx n="90" d="100"/>
          <a:sy n="90" d="100"/>
        </p:scale>
        <p:origin x="-510" y="-30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977784-76C6-4C1E-A8AA-B6E96474172D}" type="doc">
      <dgm:prSet loTypeId="urn:microsoft.com/office/officeart/2005/8/layout/pyramid4" loCatId="relationship" qsTypeId="urn:microsoft.com/office/officeart/2005/8/quickstyle/simple2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18D22633-8FD5-469F-B13E-812170FB2A62}">
      <dgm:prSet phldrT="[Text]"/>
      <dgm:spPr/>
      <dgm:t>
        <a:bodyPr/>
        <a:lstStyle/>
        <a:p>
          <a:r>
            <a:rPr lang="ru-RU" dirty="0" smtClean="0"/>
            <a:t>Готовность к </a:t>
          </a:r>
          <a:r>
            <a:rPr lang="en-US" dirty="0" smtClean="0"/>
            <a:t>Production</a:t>
          </a:r>
          <a:endParaRPr lang="ru-RU" dirty="0"/>
        </a:p>
      </dgm:t>
    </dgm:pt>
    <dgm:pt modelId="{96249023-3EE6-411B-9DCF-D56D1B9893E3}" type="parTrans" cxnId="{6DA136DD-B422-4E4F-890E-397A40C94F15}">
      <dgm:prSet/>
      <dgm:spPr/>
      <dgm:t>
        <a:bodyPr/>
        <a:lstStyle/>
        <a:p>
          <a:endParaRPr lang="ru-RU"/>
        </a:p>
      </dgm:t>
    </dgm:pt>
    <dgm:pt modelId="{731FCBB5-4017-4096-87A1-762A41F6F243}" type="sibTrans" cxnId="{6DA136DD-B422-4E4F-890E-397A40C94F15}">
      <dgm:prSet/>
      <dgm:spPr/>
      <dgm:t>
        <a:bodyPr/>
        <a:lstStyle/>
        <a:p>
          <a:endParaRPr lang="ru-RU"/>
        </a:p>
      </dgm:t>
    </dgm:pt>
    <dgm:pt modelId="{7F495A00-FD78-4E0D-B025-0DF4254756B4}">
      <dgm:prSet phldrT="[Text]"/>
      <dgm:spPr/>
      <dgm:t>
        <a:bodyPr/>
        <a:lstStyle/>
        <a:p>
          <a:r>
            <a:rPr lang="ru-RU" dirty="0" smtClean="0"/>
            <a:t>Хорошай дизайн</a:t>
          </a:r>
          <a:endParaRPr lang="ru-RU" dirty="0"/>
        </a:p>
      </dgm:t>
    </dgm:pt>
    <dgm:pt modelId="{CA17610D-24F2-45F8-8A1A-6549C1170DA8}" type="parTrans" cxnId="{D5BA666F-E66F-438F-B2E9-22AA3EDAE3DB}">
      <dgm:prSet/>
      <dgm:spPr/>
      <dgm:t>
        <a:bodyPr/>
        <a:lstStyle/>
        <a:p>
          <a:endParaRPr lang="ru-RU"/>
        </a:p>
      </dgm:t>
    </dgm:pt>
    <dgm:pt modelId="{004C5A87-DCC7-46E8-BF06-485E8FA2B121}" type="sibTrans" cxnId="{D5BA666F-E66F-438F-B2E9-22AA3EDAE3DB}">
      <dgm:prSet/>
      <dgm:spPr/>
      <dgm:t>
        <a:bodyPr/>
        <a:lstStyle/>
        <a:p>
          <a:endParaRPr lang="ru-RU"/>
        </a:p>
      </dgm:t>
    </dgm:pt>
    <dgm:pt modelId="{AF6165F2-2D12-4179-92FA-47F5D42D27FE}">
      <dgm:prSet phldrT="[Text]"/>
      <dgm:spPr/>
      <dgm:t>
        <a:bodyPr/>
        <a:lstStyle/>
        <a:p>
          <a:r>
            <a:rPr lang="ru-RU" dirty="0" smtClean="0"/>
            <a:t>Качество</a:t>
          </a:r>
          <a:endParaRPr lang="ru-RU" dirty="0"/>
        </a:p>
      </dgm:t>
    </dgm:pt>
    <dgm:pt modelId="{3DE5B33A-0298-4FDB-8723-C64FD347F990}" type="parTrans" cxnId="{E001C57C-BC01-4948-A82F-964EBE77ED17}">
      <dgm:prSet/>
      <dgm:spPr/>
      <dgm:t>
        <a:bodyPr/>
        <a:lstStyle/>
        <a:p>
          <a:endParaRPr lang="ru-RU"/>
        </a:p>
      </dgm:t>
    </dgm:pt>
    <dgm:pt modelId="{821EC018-0806-494F-8479-68BBE60F7CC5}" type="sibTrans" cxnId="{E001C57C-BC01-4948-A82F-964EBE77ED17}">
      <dgm:prSet/>
      <dgm:spPr/>
      <dgm:t>
        <a:bodyPr/>
        <a:lstStyle/>
        <a:p>
          <a:endParaRPr lang="ru-RU"/>
        </a:p>
      </dgm:t>
    </dgm:pt>
    <dgm:pt modelId="{6B7BA102-0753-41D7-A940-AE7AED7E8341}">
      <dgm:prSet phldrT="[Text]"/>
      <dgm:spPr/>
      <dgm:t>
        <a:bodyPr/>
        <a:lstStyle/>
        <a:p>
          <a:r>
            <a:rPr lang="ru-RU" dirty="0" smtClean="0"/>
            <a:t>Чистый код</a:t>
          </a:r>
          <a:endParaRPr lang="ru-RU" dirty="0"/>
        </a:p>
      </dgm:t>
    </dgm:pt>
    <dgm:pt modelId="{18E7DA51-7653-4B2D-9346-D6C2E83156FA}" type="parTrans" cxnId="{D4850963-FB78-419F-A824-F4B1CA3A94A8}">
      <dgm:prSet/>
      <dgm:spPr/>
      <dgm:t>
        <a:bodyPr/>
        <a:lstStyle/>
        <a:p>
          <a:endParaRPr lang="ru-RU"/>
        </a:p>
      </dgm:t>
    </dgm:pt>
    <dgm:pt modelId="{44111426-6BAB-4DC1-A843-6D38E7ED6FE3}" type="sibTrans" cxnId="{D4850963-FB78-419F-A824-F4B1CA3A94A8}">
      <dgm:prSet/>
      <dgm:spPr/>
      <dgm:t>
        <a:bodyPr/>
        <a:lstStyle/>
        <a:p>
          <a:endParaRPr lang="ru-RU"/>
        </a:p>
      </dgm:t>
    </dgm:pt>
    <dgm:pt modelId="{120C9ABD-E585-4872-B49D-28F0631252A5}" type="pres">
      <dgm:prSet presAssocID="{36977784-76C6-4C1E-A8AA-B6E96474172D}" presName="compositeShape" presStyleCnt="0">
        <dgm:presLayoutVars>
          <dgm:chMax val="9"/>
          <dgm:dir/>
          <dgm:resizeHandles val="exact"/>
        </dgm:presLayoutVars>
      </dgm:prSet>
      <dgm:spPr/>
    </dgm:pt>
    <dgm:pt modelId="{96AB92E8-4D43-4D5A-AF5D-7EE0C456EB17}" type="pres">
      <dgm:prSet presAssocID="{36977784-76C6-4C1E-A8AA-B6E96474172D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756182-E1BE-4BDE-9E75-ECD340FC6D40}" type="pres">
      <dgm:prSet presAssocID="{36977784-76C6-4C1E-A8AA-B6E96474172D}" presName="triangle2" presStyleLbl="node1" presStyleIdx="1" presStyleCnt="4">
        <dgm:presLayoutVars>
          <dgm:bulletEnabled val="1"/>
        </dgm:presLayoutVars>
      </dgm:prSet>
      <dgm:spPr/>
    </dgm:pt>
    <dgm:pt modelId="{7C53D218-055A-4603-96E2-1CF6820373C5}" type="pres">
      <dgm:prSet presAssocID="{36977784-76C6-4C1E-A8AA-B6E96474172D}" presName="triangle3" presStyleLbl="node1" presStyleIdx="2" presStyleCnt="4">
        <dgm:presLayoutVars>
          <dgm:bulletEnabled val="1"/>
        </dgm:presLayoutVars>
      </dgm:prSet>
      <dgm:spPr/>
    </dgm:pt>
    <dgm:pt modelId="{ADBB3D3A-39F3-4CEE-B5C5-86F6B71A54A4}" type="pres">
      <dgm:prSet presAssocID="{36977784-76C6-4C1E-A8AA-B6E96474172D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212CAF4-D81F-47EE-A020-5EFEFE3EBE04}" type="presOf" srcId="{6B7BA102-0753-41D7-A940-AE7AED7E8341}" destId="{ADBB3D3A-39F3-4CEE-B5C5-86F6B71A54A4}" srcOrd="0" destOrd="0" presId="urn:microsoft.com/office/officeart/2005/8/layout/pyramid4"/>
    <dgm:cxn modelId="{6DA136DD-B422-4E4F-890E-397A40C94F15}" srcId="{36977784-76C6-4C1E-A8AA-B6E96474172D}" destId="{18D22633-8FD5-469F-B13E-812170FB2A62}" srcOrd="0" destOrd="0" parTransId="{96249023-3EE6-411B-9DCF-D56D1B9893E3}" sibTransId="{731FCBB5-4017-4096-87A1-762A41F6F243}"/>
    <dgm:cxn modelId="{8B7595BA-9742-4A27-A3FB-0F025B954B09}" type="presOf" srcId="{18D22633-8FD5-469F-B13E-812170FB2A62}" destId="{96AB92E8-4D43-4D5A-AF5D-7EE0C456EB17}" srcOrd="0" destOrd="0" presId="urn:microsoft.com/office/officeart/2005/8/layout/pyramid4"/>
    <dgm:cxn modelId="{D5BA666F-E66F-438F-B2E9-22AA3EDAE3DB}" srcId="{36977784-76C6-4C1E-A8AA-B6E96474172D}" destId="{7F495A00-FD78-4E0D-B025-0DF4254756B4}" srcOrd="1" destOrd="0" parTransId="{CA17610D-24F2-45F8-8A1A-6549C1170DA8}" sibTransId="{004C5A87-DCC7-46E8-BF06-485E8FA2B121}"/>
    <dgm:cxn modelId="{E001C57C-BC01-4948-A82F-964EBE77ED17}" srcId="{36977784-76C6-4C1E-A8AA-B6E96474172D}" destId="{AF6165F2-2D12-4179-92FA-47F5D42D27FE}" srcOrd="2" destOrd="0" parTransId="{3DE5B33A-0298-4FDB-8723-C64FD347F990}" sibTransId="{821EC018-0806-494F-8479-68BBE60F7CC5}"/>
    <dgm:cxn modelId="{1AE2A45C-0B9C-4410-92FB-FD9A7EB464FB}" type="presOf" srcId="{36977784-76C6-4C1E-A8AA-B6E96474172D}" destId="{120C9ABD-E585-4872-B49D-28F0631252A5}" srcOrd="0" destOrd="0" presId="urn:microsoft.com/office/officeart/2005/8/layout/pyramid4"/>
    <dgm:cxn modelId="{D4850963-FB78-419F-A824-F4B1CA3A94A8}" srcId="{36977784-76C6-4C1E-A8AA-B6E96474172D}" destId="{6B7BA102-0753-41D7-A940-AE7AED7E8341}" srcOrd="3" destOrd="0" parTransId="{18E7DA51-7653-4B2D-9346-D6C2E83156FA}" sibTransId="{44111426-6BAB-4DC1-A843-6D38E7ED6FE3}"/>
    <dgm:cxn modelId="{4228F9C4-4F53-488A-9381-3B4C9F6FC2F2}" type="presOf" srcId="{AF6165F2-2D12-4179-92FA-47F5D42D27FE}" destId="{7C53D218-055A-4603-96E2-1CF6820373C5}" srcOrd="0" destOrd="0" presId="urn:microsoft.com/office/officeart/2005/8/layout/pyramid4"/>
    <dgm:cxn modelId="{4DBFB6F6-8DAF-4D20-B9B6-503E630D3CC0}" type="presOf" srcId="{7F495A00-FD78-4E0D-B025-0DF4254756B4}" destId="{2A756182-E1BE-4BDE-9E75-ECD340FC6D40}" srcOrd="0" destOrd="0" presId="urn:microsoft.com/office/officeart/2005/8/layout/pyramid4"/>
    <dgm:cxn modelId="{E2D5B5EA-72FA-4B78-8ADC-E9818F958883}" type="presParOf" srcId="{120C9ABD-E585-4872-B49D-28F0631252A5}" destId="{96AB92E8-4D43-4D5A-AF5D-7EE0C456EB17}" srcOrd="0" destOrd="0" presId="urn:microsoft.com/office/officeart/2005/8/layout/pyramid4"/>
    <dgm:cxn modelId="{812F9181-42AA-4DF8-A06E-82E88A4727C1}" type="presParOf" srcId="{120C9ABD-E585-4872-B49D-28F0631252A5}" destId="{2A756182-E1BE-4BDE-9E75-ECD340FC6D40}" srcOrd="1" destOrd="0" presId="urn:microsoft.com/office/officeart/2005/8/layout/pyramid4"/>
    <dgm:cxn modelId="{1A19DA6C-1871-487E-ABDB-D14407BF2516}" type="presParOf" srcId="{120C9ABD-E585-4872-B49D-28F0631252A5}" destId="{7C53D218-055A-4603-96E2-1CF6820373C5}" srcOrd="2" destOrd="0" presId="urn:microsoft.com/office/officeart/2005/8/layout/pyramid4"/>
    <dgm:cxn modelId="{3C809086-19C3-4646-9541-E820BE85EAC6}" type="presParOf" srcId="{120C9ABD-E585-4872-B49D-28F0631252A5}" destId="{ADBB3D3A-39F3-4CEE-B5C5-86F6B71A54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BC95B7-747A-4964-8A85-70830C1BF2F4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EFBDA766-9E5D-4C39-9FEE-C611FADFB6BE}">
      <dgm:prSet phldrT="[Text]"/>
      <dgm:spPr/>
      <dgm:t>
        <a:bodyPr/>
        <a:lstStyle/>
        <a:p>
          <a:r>
            <a:rPr lang="en-US" dirty="0" smtClean="0"/>
            <a:t>Add Test</a:t>
          </a:r>
          <a:endParaRPr lang="ru-RU" dirty="0"/>
        </a:p>
      </dgm:t>
    </dgm:pt>
    <dgm:pt modelId="{E9A018A8-82D6-4CC9-942F-79874A4455F0}" type="parTrans" cxnId="{D3345BF4-C34E-419C-90AF-5B6266485D55}">
      <dgm:prSet/>
      <dgm:spPr/>
      <dgm:t>
        <a:bodyPr/>
        <a:lstStyle/>
        <a:p>
          <a:endParaRPr lang="ru-RU"/>
        </a:p>
      </dgm:t>
    </dgm:pt>
    <dgm:pt modelId="{83DDC034-73B4-4733-98F9-F81BC4C9988C}" type="sibTrans" cxnId="{D3345BF4-C34E-419C-90AF-5B6266485D55}">
      <dgm:prSet/>
      <dgm:spPr/>
      <dgm:t>
        <a:bodyPr/>
        <a:lstStyle/>
        <a:p>
          <a:endParaRPr lang="ru-RU"/>
        </a:p>
      </dgm:t>
    </dgm:pt>
    <dgm:pt modelId="{B8AB73D2-F036-47BB-90BC-4BDC3FD942CF}">
      <dgm:prSet phldrT="[Text]"/>
      <dgm:spPr/>
      <dgm:t>
        <a:bodyPr/>
        <a:lstStyle/>
        <a:p>
          <a:r>
            <a:rPr lang="en-US" dirty="0" smtClean="0"/>
            <a:t>Watch Test Fail</a:t>
          </a:r>
          <a:endParaRPr lang="ru-RU" dirty="0"/>
        </a:p>
      </dgm:t>
    </dgm:pt>
    <dgm:pt modelId="{2557F74A-D07A-4AC2-A30D-8F244D30E972}" type="parTrans" cxnId="{C6019180-1E2A-4D5D-BDA5-3B183D84EA65}">
      <dgm:prSet/>
      <dgm:spPr/>
      <dgm:t>
        <a:bodyPr/>
        <a:lstStyle/>
        <a:p>
          <a:endParaRPr lang="ru-RU"/>
        </a:p>
      </dgm:t>
    </dgm:pt>
    <dgm:pt modelId="{FBFDA094-CB28-46A6-B1B8-4E8BE7E6C880}" type="sibTrans" cxnId="{C6019180-1E2A-4D5D-BDA5-3B183D84EA65}">
      <dgm:prSet/>
      <dgm:spPr/>
      <dgm:t>
        <a:bodyPr/>
        <a:lstStyle/>
        <a:p>
          <a:endParaRPr lang="ru-RU"/>
        </a:p>
      </dgm:t>
    </dgm:pt>
    <dgm:pt modelId="{8B59E4EE-9015-4635-AC07-D48C6045F942}">
      <dgm:prSet phldrT="[Text]"/>
      <dgm:spPr/>
      <dgm:t>
        <a:bodyPr/>
        <a:lstStyle/>
        <a:p>
          <a:r>
            <a:rPr lang="en-US" dirty="0" smtClean="0"/>
            <a:t>Write Code</a:t>
          </a:r>
          <a:endParaRPr lang="ru-RU" dirty="0"/>
        </a:p>
      </dgm:t>
    </dgm:pt>
    <dgm:pt modelId="{C2240B7B-2CA8-4CC3-AF0B-12E989870682}" type="parTrans" cxnId="{9D9F63DB-43F3-4334-8679-5F84EA148BD6}">
      <dgm:prSet/>
      <dgm:spPr/>
      <dgm:t>
        <a:bodyPr/>
        <a:lstStyle/>
        <a:p>
          <a:endParaRPr lang="ru-RU"/>
        </a:p>
      </dgm:t>
    </dgm:pt>
    <dgm:pt modelId="{2C473A7B-D616-4E31-9F75-6C9D107612EC}" type="sibTrans" cxnId="{9D9F63DB-43F3-4334-8679-5F84EA148BD6}">
      <dgm:prSet/>
      <dgm:spPr/>
      <dgm:t>
        <a:bodyPr/>
        <a:lstStyle/>
        <a:p>
          <a:endParaRPr lang="ru-RU"/>
        </a:p>
      </dgm:t>
    </dgm:pt>
    <dgm:pt modelId="{93479A04-182A-4E7E-9572-4EEF37B68477}">
      <dgm:prSet phldrT="[Text]"/>
      <dgm:spPr/>
      <dgm:t>
        <a:bodyPr/>
        <a:lstStyle/>
        <a:p>
          <a:r>
            <a:rPr lang="en-US" dirty="0" smtClean="0"/>
            <a:t>Run Tests</a:t>
          </a:r>
          <a:endParaRPr lang="ru-RU" dirty="0"/>
        </a:p>
      </dgm:t>
    </dgm:pt>
    <dgm:pt modelId="{B8F9C960-FCC7-4027-AD2E-2FF19E6943C7}" type="parTrans" cxnId="{11254A2B-F7DB-4430-80CD-B8C8B4B6B70A}">
      <dgm:prSet/>
      <dgm:spPr/>
      <dgm:t>
        <a:bodyPr/>
        <a:lstStyle/>
        <a:p>
          <a:endParaRPr lang="ru-RU"/>
        </a:p>
      </dgm:t>
    </dgm:pt>
    <dgm:pt modelId="{15E569B6-946B-4CA8-96F0-B196A9113993}" type="sibTrans" cxnId="{11254A2B-F7DB-4430-80CD-B8C8B4B6B70A}">
      <dgm:prSet/>
      <dgm:spPr/>
      <dgm:t>
        <a:bodyPr/>
        <a:lstStyle/>
        <a:p>
          <a:endParaRPr lang="ru-RU"/>
        </a:p>
      </dgm:t>
    </dgm:pt>
    <dgm:pt modelId="{7471745B-11D5-4F88-8BA3-AE537D55C233}">
      <dgm:prSet phldrT="[Text]"/>
      <dgm:spPr/>
      <dgm:t>
        <a:bodyPr/>
        <a:lstStyle/>
        <a:p>
          <a:r>
            <a:rPr lang="en-US" dirty="0" smtClean="0"/>
            <a:t>Refactor</a:t>
          </a:r>
          <a:endParaRPr lang="ru-RU" dirty="0"/>
        </a:p>
      </dgm:t>
    </dgm:pt>
    <dgm:pt modelId="{ED069FFE-6C19-4234-814A-F40247398DB7}" type="parTrans" cxnId="{557375C9-9C98-4E01-952B-4484B9273CA3}">
      <dgm:prSet/>
      <dgm:spPr/>
      <dgm:t>
        <a:bodyPr/>
        <a:lstStyle/>
        <a:p>
          <a:endParaRPr lang="ru-RU"/>
        </a:p>
      </dgm:t>
    </dgm:pt>
    <dgm:pt modelId="{4614C87B-FF84-479F-A4D4-B92E697409A3}" type="sibTrans" cxnId="{557375C9-9C98-4E01-952B-4484B9273CA3}">
      <dgm:prSet/>
      <dgm:spPr/>
      <dgm:t>
        <a:bodyPr/>
        <a:lstStyle/>
        <a:p>
          <a:endParaRPr lang="ru-RU"/>
        </a:p>
      </dgm:t>
    </dgm:pt>
    <dgm:pt modelId="{05B6DEC6-0689-4052-B21D-EAB7FAFB2D64}" type="pres">
      <dgm:prSet presAssocID="{4BBC95B7-747A-4964-8A85-70830C1BF2F4}" presName="cycle" presStyleCnt="0">
        <dgm:presLayoutVars>
          <dgm:dir/>
          <dgm:resizeHandles val="exact"/>
        </dgm:presLayoutVars>
      </dgm:prSet>
      <dgm:spPr/>
    </dgm:pt>
    <dgm:pt modelId="{534E0B79-8A54-42D8-9024-EC3750169F53}" type="pres">
      <dgm:prSet presAssocID="{EFBDA766-9E5D-4C39-9FEE-C611FADFB6B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AD4B06-E0A4-4EF5-8553-A5F2BE5484A9}" type="pres">
      <dgm:prSet presAssocID="{83DDC034-73B4-4733-98F9-F81BC4C9988C}" presName="sibTrans" presStyleLbl="sibTrans2D1" presStyleIdx="0" presStyleCnt="5"/>
      <dgm:spPr/>
    </dgm:pt>
    <dgm:pt modelId="{7F7CC3F1-1011-4434-84E0-B1B61D71E044}" type="pres">
      <dgm:prSet presAssocID="{83DDC034-73B4-4733-98F9-F81BC4C9988C}" presName="connectorText" presStyleLbl="sibTrans2D1" presStyleIdx="0" presStyleCnt="5"/>
      <dgm:spPr/>
    </dgm:pt>
    <dgm:pt modelId="{F6A15AA7-DF39-4A92-BEDD-F5372FB583C3}" type="pres">
      <dgm:prSet presAssocID="{B8AB73D2-F036-47BB-90BC-4BDC3FD942CF}" presName="node" presStyleLbl="node1" presStyleIdx="1" presStyleCnt="5">
        <dgm:presLayoutVars>
          <dgm:bulletEnabled val="1"/>
        </dgm:presLayoutVars>
      </dgm:prSet>
      <dgm:spPr/>
    </dgm:pt>
    <dgm:pt modelId="{4A09FE3C-F3F1-4282-AF4D-0E932788B42A}" type="pres">
      <dgm:prSet presAssocID="{FBFDA094-CB28-46A6-B1B8-4E8BE7E6C880}" presName="sibTrans" presStyleLbl="sibTrans2D1" presStyleIdx="1" presStyleCnt="5"/>
      <dgm:spPr/>
    </dgm:pt>
    <dgm:pt modelId="{161789B8-2728-4EE2-8D4C-10F725E1155E}" type="pres">
      <dgm:prSet presAssocID="{FBFDA094-CB28-46A6-B1B8-4E8BE7E6C880}" presName="connectorText" presStyleLbl="sibTrans2D1" presStyleIdx="1" presStyleCnt="5"/>
      <dgm:spPr/>
    </dgm:pt>
    <dgm:pt modelId="{B9F3BF9B-5388-491D-935B-8711AB57ACA6}" type="pres">
      <dgm:prSet presAssocID="{8B59E4EE-9015-4635-AC07-D48C6045F94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BFB26B-B492-4EF9-805B-D1CA59F4CFC2}" type="pres">
      <dgm:prSet presAssocID="{2C473A7B-D616-4E31-9F75-6C9D107612EC}" presName="sibTrans" presStyleLbl="sibTrans2D1" presStyleIdx="2" presStyleCnt="5"/>
      <dgm:spPr/>
    </dgm:pt>
    <dgm:pt modelId="{8FD74A66-BA64-425E-8C16-FE9B093C450B}" type="pres">
      <dgm:prSet presAssocID="{2C473A7B-D616-4E31-9F75-6C9D107612EC}" presName="connectorText" presStyleLbl="sibTrans2D1" presStyleIdx="2" presStyleCnt="5"/>
      <dgm:spPr/>
    </dgm:pt>
    <dgm:pt modelId="{C2B17E11-9CF7-40C5-8F04-0B18B2CC92A6}" type="pres">
      <dgm:prSet presAssocID="{93479A04-182A-4E7E-9572-4EEF37B68477}" presName="node" presStyleLbl="node1" presStyleIdx="3" presStyleCnt="5">
        <dgm:presLayoutVars>
          <dgm:bulletEnabled val="1"/>
        </dgm:presLayoutVars>
      </dgm:prSet>
      <dgm:spPr/>
    </dgm:pt>
    <dgm:pt modelId="{5D4E16AA-6825-4571-A4DA-1D7044A96F15}" type="pres">
      <dgm:prSet presAssocID="{15E569B6-946B-4CA8-96F0-B196A9113993}" presName="sibTrans" presStyleLbl="sibTrans2D1" presStyleIdx="3" presStyleCnt="5"/>
      <dgm:spPr/>
    </dgm:pt>
    <dgm:pt modelId="{A637758B-7982-4AC5-9474-1609AA172C9C}" type="pres">
      <dgm:prSet presAssocID="{15E569B6-946B-4CA8-96F0-B196A9113993}" presName="connectorText" presStyleLbl="sibTrans2D1" presStyleIdx="3" presStyleCnt="5"/>
      <dgm:spPr/>
    </dgm:pt>
    <dgm:pt modelId="{46F3B198-518A-4594-BF55-7554557C5065}" type="pres">
      <dgm:prSet presAssocID="{7471745B-11D5-4F88-8BA3-AE537D55C233}" presName="node" presStyleLbl="node1" presStyleIdx="4" presStyleCnt="5">
        <dgm:presLayoutVars>
          <dgm:bulletEnabled val="1"/>
        </dgm:presLayoutVars>
      </dgm:prSet>
      <dgm:spPr/>
    </dgm:pt>
    <dgm:pt modelId="{87FAD7BD-9D05-4DE1-9F02-F94FBBDEF1A8}" type="pres">
      <dgm:prSet presAssocID="{4614C87B-FF84-479F-A4D4-B92E697409A3}" presName="sibTrans" presStyleLbl="sibTrans2D1" presStyleIdx="4" presStyleCnt="5"/>
      <dgm:spPr/>
    </dgm:pt>
    <dgm:pt modelId="{C808135B-1F73-4485-8C03-CC17B77AC59B}" type="pres">
      <dgm:prSet presAssocID="{4614C87B-FF84-479F-A4D4-B92E697409A3}" presName="connectorText" presStyleLbl="sibTrans2D1" presStyleIdx="4" presStyleCnt="5"/>
      <dgm:spPr/>
    </dgm:pt>
  </dgm:ptLst>
  <dgm:cxnLst>
    <dgm:cxn modelId="{D3345BF4-C34E-419C-90AF-5B6266485D55}" srcId="{4BBC95B7-747A-4964-8A85-70830C1BF2F4}" destId="{EFBDA766-9E5D-4C39-9FEE-C611FADFB6BE}" srcOrd="0" destOrd="0" parTransId="{E9A018A8-82D6-4CC9-942F-79874A4455F0}" sibTransId="{83DDC034-73B4-4733-98F9-F81BC4C9988C}"/>
    <dgm:cxn modelId="{35F20D55-48F5-488C-8E15-64401D326182}" type="presOf" srcId="{93479A04-182A-4E7E-9572-4EEF37B68477}" destId="{C2B17E11-9CF7-40C5-8F04-0B18B2CC92A6}" srcOrd="0" destOrd="0" presId="urn:microsoft.com/office/officeart/2005/8/layout/cycle2"/>
    <dgm:cxn modelId="{9D9F63DB-43F3-4334-8679-5F84EA148BD6}" srcId="{4BBC95B7-747A-4964-8A85-70830C1BF2F4}" destId="{8B59E4EE-9015-4635-AC07-D48C6045F942}" srcOrd="2" destOrd="0" parTransId="{C2240B7B-2CA8-4CC3-AF0B-12E989870682}" sibTransId="{2C473A7B-D616-4E31-9F75-6C9D107612EC}"/>
    <dgm:cxn modelId="{1A5BA153-3BC1-4AAE-A1AD-C0A3DC4D6A2B}" type="presOf" srcId="{15E569B6-946B-4CA8-96F0-B196A9113993}" destId="{A637758B-7982-4AC5-9474-1609AA172C9C}" srcOrd="1" destOrd="0" presId="urn:microsoft.com/office/officeart/2005/8/layout/cycle2"/>
    <dgm:cxn modelId="{FDC57B42-47D0-4365-874E-0CCF91E9A4B8}" type="presOf" srcId="{2C473A7B-D616-4E31-9F75-6C9D107612EC}" destId="{4EBFB26B-B492-4EF9-805B-D1CA59F4CFC2}" srcOrd="0" destOrd="0" presId="urn:microsoft.com/office/officeart/2005/8/layout/cycle2"/>
    <dgm:cxn modelId="{557375C9-9C98-4E01-952B-4484B9273CA3}" srcId="{4BBC95B7-747A-4964-8A85-70830C1BF2F4}" destId="{7471745B-11D5-4F88-8BA3-AE537D55C233}" srcOrd="4" destOrd="0" parTransId="{ED069FFE-6C19-4234-814A-F40247398DB7}" sibTransId="{4614C87B-FF84-479F-A4D4-B92E697409A3}"/>
    <dgm:cxn modelId="{FB3B9941-FD13-4489-9494-BABF0E93D691}" type="presOf" srcId="{83DDC034-73B4-4733-98F9-F81BC4C9988C}" destId="{7F7CC3F1-1011-4434-84E0-B1B61D71E044}" srcOrd="1" destOrd="0" presId="urn:microsoft.com/office/officeart/2005/8/layout/cycle2"/>
    <dgm:cxn modelId="{5BD2291C-954A-42F1-A7FF-5EECB9264072}" type="presOf" srcId="{4BBC95B7-747A-4964-8A85-70830C1BF2F4}" destId="{05B6DEC6-0689-4052-B21D-EAB7FAFB2D64}" srcOrd="0" destOrd="0" presId="urn:microsoft.com/office/officeart/2005/8/layout/cycle2"/>
    <dgm:cxn modelId="{9D74EF53-9464-43C4-A9D1-40808D384F3D}" type="presOf" srcId="{B8AB73D2-F036-47BB-90BC-4BDC3FD942CF}" destId="{F6A15AA7-DF39-4A92-BEDD-F5372FB583C3}" srcOrd="0" destOrd="0" presId="urn:microsoft.com/office/officeart/2005/8/layout/cycle2"/>
    <dgm:cxn modelId="{F69E5BCA-021E-4D82-A5EE-08A64A9E4EA8}" type="presOf" srcId="{FBFDA094-CB28-46A6-B1B8-4E8BE7E6C880}" destId="{161789B8-2728-4EE2-8D4C-10F725E1155E}" srcOrd="1" destOrd="0" presId="urn:microsoft.com/office/officeart/2005/8/layout/cycle2"/>
    <dgm:cxn modelId="{FCEFF1B9-1F77-4C51-A546-FA5CC1892E89}" type="presOf" srcId="{4614C87B-FF84-479F-A4D4-B92E697409A3}" destId="{C808135B-1F73-4485-8C03-CC17B77AC59B}" srcOrd="1" destOrd="0" presId="urn:microsoft.com/office/officeart/2005/8/layout/cycle2"/>
    <dgm:cxn modelId="{C6019180-1E2A-4D5D-BDA5-3B183D84EA65}" srcId="{4BBC95B7-747A-4964-8A85-70830C1BF2F4}" destId="{B8AB73D2-F036-47BB-90BC-4BDC3FD942CF}" srcOrd="1" destOrd="0" parTransId="{2557F74A-D07A-4AC2-A30D-8F244D30E972}" sibTransId="{FBFDA094-CB28-46A6-B1B8-4E8BE7E6C880}"/>
    <dgm:cxn modelId="{6EB90B61-C969-4562-BEDE-E66D34BBE550}" type="presOf" srcId="{7471745B-11D5-4F88-8BA3-AE537D55C233}" destId="{46F3B198-518A-4594-BF55-7554557C5065}" srcOrd="0" destOrd="0" presId="urn:microsoft.com/office/officeart/2005/8/layout/cycle2"/>
    <dgm:cxn modelId="{88360B63-1D47-48B1-AA68-1BFC2D9BF0A8}" type="presOf" srcId="{8B59E4EE-9015-4635-AC07-D48C6045F942}" destId="{B9F3BF9B-5388-491D-935B-8711AB57ACA6}" srcOrd="0" destOrd="0" presId="urn:microsoft.com/office/officeart/2005/8/layout/cycle2"/>
    <dgm:cxn modelId="{8BCA6DF3-DE17-48FC-9F84-AC45F750B553}" type="presOf" srcId="{4614C87B-FF84-479F-A4D4-B92E697409A3}" destId="{87FAD7BD-9D05-4DE1-9F02-F94FBBDEF1A8}" srcOrd="0" destOrd="0" presId="urn:microsoft.com/office/officeart/2005/8/layout/cycle2"/>
    <dgm:cxn modelId="{A76A3BC3-F6B0-4A0F-807F-3288E41DAE6B}" type="presOf" srcId="{EFBDA766-9E5D-4C39-9FEE-C611FADFB6BE}" destId="{534E0B79-8A54-42D8-9024-EC3750169F53}" srcOrd="0" destOrd="0" presId="urn:microsoft.com/office/officeart/2005/8/layout/cycle2"/>
    <dgm:cxn modelId="{ECB58F11-6588-4CEF-A8CB-FF1D68130283}" type="presOf" srcId="{83DDC034-73B4-4733-98F9-F81BC4C9988C}" destId="{1CAD4B06-E0A4-4EF5-8553-A5F2BE5484A9}" srcOrd="0" destOrd="0" presId="urn:microsoft.com/office/officeart/2005/8/layout/cycle2"/>
    <dgm:cxn modelId="{D29FF6BD-D8B7-41C4-A5E8-42F69E5E0A60}" type="presOf" srcId="{15E569B6-946B-4CA8-96F0-B196A9113993}" destId="{5D4E16AA-6825-4571-A4DA-1D7044A96F15}" srcOrd="0" destOrd="0" presId="urn:microsoft.com/office/officeart/2005/8/layout/cycle2"/>
    <dgm:cxn modelId="{C7CD7605-8BAD-40C3-963E-4F7A04C4BB4D}" type="presOf" srcId="{2C473A7B-D616-4E31-9F75-6C9D107612EC}" destId="{8FD74A66-BA64-425E-8C16-FE9B093C450B}" srcOrd="1" destOrd="0" presId="urn:microsoft.com/office/officeart/2005/8/layout/cycle2"/>
    <dgm:cxn modelId="{A5BA52AC-576B-44E5-9713-79CB4F089C50}" type="presOf" srcId="{FBFDA094-CB28-46A6-B1B8-4E8BE7E6C880}" destId="{4A09FE3C-F3F1-4282-AF4D-0E932788B42A}" srcOrd="0" destOrd="0" presId="urn:microsoft.com/office/officeart/2005/8/layout/cycle2"/>
    <dgm:cxn modelId="{11254A2B-F7DB-4430-80CD-B8C8B4B6B70A}" srcId="{4BBC95B7-747A-4964-8A85-70830C1BF2F4}" destId="{93479A04-182A-4E7E-9572-4EEF37B68477}" srcOrd="3" destOrd="0" parTransId="{B8F9C960-FCC7-4027-AD2E-2FF19E6943C7}" sibTransId="{15E569B6-946B-4CA8-96F0-B196A9113993}"/>
    <dgm:cxn modelId="{11B269E6-1AC3-4C3E-8C06-EFF723D4BD36}" type="presParOf" srcId="{05B6DEC6-0689-4052-B21D-EAB7FAFB2D64}" destId="{534E0B79-8A54-42D8-9024-EC3750169F53}" srcOrd="0" destOrd="0" presId="urn:microsoft.com/office/officeart/2005/8/layout/cycle2"/>
    <dgm:cxn modelId="{456BC01A-A43B-4AE7-B907-98F501DD0FED}" type="presParOf" srcId="{05B6DEC6-0689-4052-B21D-EAB7FAFB2D64}" destId="{1CAD4B06-E0A4-4EF5-8553-A5F2BE5484A9}" srcOrd="1" destOrd="0" presId="urn:microsoft.com/office/officeart/2005/8/layout/cycle2"/>
    <dgm:cxn modelId="{5A1AD732-F174-477E-B61B-024409D03C41}" type="presParOf" srcId="{1CAD4B06-E0A4-4EF5-8553-A5F2BE5484A9}" destId="{7F7CC3F1-1011-4434-84E0-B1B61D71E044}" srcOrd="0" destOrd="0" presId="urn:microsoft.com/office/officeart/2005/8/layout/cycle2"/>
    <dgm:cxn modelId="{BC865BE8-2A02-4D5D-867B-016C9FDD9C47}" type="presParOf" srcId="{05B6DEC6-0689-4052-B21D-EAB7FAFB2D64}" destId="{F6A15AA7-DF39-4A92-BEDD-F5372FB583C3}" srcOrd="2" destOrd="0" presId="urn:microsoft.com/office/officeart/2005/8/layout/cycle2"/>
    <dgm:cxn modelId="{7A0796A9-B4F8-4ED3-A84E-B3F82485103D}" type="presParOf" srcId="{05B6DEC6-0689-4052-B21D-EAB7FAFB2D64}" destId="{4A09FE3C-F3F1-4282-AF4D-0E932788B42A}" srcOrd="3" destOrd="0" presId="urn:microsoft.com/office/officeart/2005/8/layout/cycle2"/>
    <dgm:cxn modelId="{A01E5AB2-94E9-43A1-B81B-D3A3DBED9286}" type="presParOf" srcId="{4A09FE3C-F3F1-4282-AF4D-0E932788B42A}" destId="{161789B8-2728-4EE2-8D4C-10F725E1155E}" srcOrd="0" destOrd="0" presId="urn:microsoft.com/office/officeart/2005/8/layout/cycle2"/>
    <dgm:cxn modelId="{6534E17B-14E5-4645-A24E-15ACB2C8288A}" type="presParOf" srcId="{05B6DEC6-0689-4052-B21D-EAB7FAFB2D64}" destId="{B9F3BF9B-5388-491D-935B-8711AB57ACA6}" srcOrd="4" destOrd="0" presId="urn:microsoft.com/office/officeart/2005/8/layout/cycle2"/>
    <dgm:cxn modelId="{F9FABDCF-A578-4CFC-A93B-73D443B5D81F}" type="presParOf" srcId="{05B6DEC6-0689-4052-B21D-EAB7FAFB2D64}" destId="{4EBFB26B-B492-4EF9-805B-D1CA59F4CFC2}" srcOrd="5" destOrd="0" presId="urn:microsoft.com/office/officeart/2005/8/layout/cycle2"/>
    <dgm:cxn modelId="{585B0709-1761-414E-A774-9807168AA438}" type="presParOf" srcId="{4EBFB26B-B492-4EF9-805B-D1CA59F4CFC2}" destId="{8FD74A66-BA64-425E-8C16-FE9B093C450B}" srcOrd="0" destOrd="0" presId="urn:microsoft.com/office/officeart/2005/8/layout/cycle2"/>
    <dgm:cxn modelId="{8661A3B2-8995-4C14-8FFC-7E39944750B2}" type="presParOf" srcId="{05B6DEC6-0689-4052-B21D-EAB7FAFB2D64}" destId="{C2B17E11-9CF7-40C5-8F04-0B18B2CC92A6}" srcOrd="6" destOrd="0" presId="urn:microsoft.com/office/officeart/2005/8/layout/cycle2"/>
    <dgm:cxn modelId="{99B2D407-3B6D-498B-9BDC-9906156BE75F}" type="presParOf" srcId="{05B6DEC6-0689-4052-B21D-EAB7FAFB2D64}" destId="{5D4E16AA-6825-4571-A4DA-1D7044A96F15}" srcOrd="7" destOrd="0" presId="urn:microsoft.com/office/officeart/2005/8/layout/cycle2"/>
    <dgm:cxn modelId="{40EE0344-211C-42E3-8FF2-60D9711095A0}" type="presParOf" srcId="{5D4E16AA-6825-4571-A4DA-1D7044A96F15}" destId="{A637758B-7982-4AC5-9474-1609AA172C9C}" srcOrd="0" destOrd="0" presId="urn:microsoft.com/office/officeart/2005/8/layout/cycle2"/>
    <dgm:cxn modelId="{D4825A2E-DC59-4049-ACED-C071DD3EEC4D}" type="presParOf" srcId="{05B6DEC6-0689-4052-B21D-EAB7FAFB2D64}" destId="{46F3B198-518A-4594-BF55-7554557C5065}" srcOrd="8" destOrd="0" presId="urn:microsoft.com/office/officeart/2005/8/layout/cycle2"/>
    <dgm:cxn modelId="{1E64B8CB-8098-4115-AC90-A38C1CDE05AB}" type="presParOf" srcId="{05B6DEC6-0689-4052-B21D-EAB7FAFB2D64}" destId="{87FAD7BD-9D05-4DE1-9F02-F94FBBDEF1A8}" srcOrd="9" destOrd="0" presId="urn:microsoft.com/office/officeart/2005/8/layout/cycle2"/>
    <dgm:cxn modelId="{A8C29FBA-9543-496F-9D5F-DF04A56C978D}" type="presParOf" srcId="{87FAD7BD-9D05-4DE1-9F02-F94FBBDEF1A8}" destId="{C808135B-1F73-4485-8C03-CC17B77AC59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B92E8-4D43-4D5A-AF5D-7EE0C456EB17}">
      <dsp:nvSpPr>
        <dsp:cNvPr id="0" name=""/>
        <dsp:cNvSpPr/>
      </dsp:nvSpPr>
      <dsp:spPr>
        <a:xfrm>
          <a:off x="2336800" y="0"/>
          <a:ext cx="2032000" cy="2032000"/>
        </a:xfrm>
        <a:prstGeom prst="triangl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Готовность к </a:t>
          </a:r>
          <a:r>
            <a:rPr lang="en-US" sz="1400" kern="1200" dirty="0" smtClean="0"/>
            <a:t>Production</a:t>
          </a:r>
          <a:endParaRPr lang="ru-RU" sz="1400" kern="1200" dirty="0"/>
        </a:p>
      </dsp:txBody>
      <dsp:txXfrm>
        <a:off x="2844800" y="1016000"/>
        <a:ext cx="1016000" cy="1016000"/>
      </dsp:txXfrm>
    </dsp:sp>
    <dsp:sp modelId="{2A756182-E1BE-4BDE-9E75-ECD340FC6D40}">
      <dsp:nvSpPr>
        <dsp:cNvPr id="0" name=""/>
        <dsp:cNvSpPr/>
      </dsp:nvSpPr>
      <dsp:spPr>
        <a:xfrm>
          <a:off x="1320800" y="2032000"/>
          <a:ext cx="2032000" cy="2032000"/>
        </a:xfrm>
        <a:prstGeom prst="triangle">
          <a:avLst/>
        </a:prstGeom>
        <a:solidFill>
          <a:schemeClr val="accent4">
            <a:shade val="50000"/>
            <a:hueOff val="415294"/>
            <a:satOff val="-42542"/>
            <a:lumOff val="2795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Хорошай дизайн</a:t>
          </a:r>
          <a:endParaRPr lang="ru-RU" sz="1400" kern="1200" dirty="0"/>
        </a:p>
      </dsp:txBody>
      <dsp:txXfrm>
        <a:off x="1828800" y="3048000"/>
        <a:ext cx="1016000" cy="1016000"/>
      </dsp:txXfrm>
    </dsp:sp>
    <dsp:sp modelId="{7C53D218-055A-4603-96E2-1CF6820373C5}">
      <dsp:nvSpPr>
        <dsp:cNvPr id="0" name=""/>
        <dsp:cNvSpPr/>
      </dsp:nvSpPr>
      <dsp:spPr>
        <a:xfrm rot="10800000">
          <a:off x="2336800" y="2032000"/>
          <a:ext cx="2032000" cy="2032000"/>
        </a:xfrm>
        <a:prstGeom prst="triangle">
          <a:avLst/>
        </a:prstGeom>
        <a:solidFill>
          <a:schemeClr val="accent4">
            <a:shade val="50000"/>
            <a:hueOff val="830588"/>
            <a:satOff val="-85084"/>
            <a:lumOff val="5590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Качество</a:t>
          </a:r>
          <a:endParaRPr lang="ru-RU" sz="1400" kern="1200" dirty="0"/>
        </a:p>
      </dsp:txBody>
      <dsp:txXfrm rot="10800000">
        <a:off x="2844800" y="2032000"/>
        <a:ext cx="1016000" cy="1016000"/>
      </dsp:txXfrm>
    </dsp:sp>
    <dsp:sp modelId="{ADBB3D3A-39F3-4CEE-B5C5-86F6B71A54A4}">
      <dsp:nvSpPr>
        <dsp:cNvPr id="0" name=""/>
        <dsp:cNvSpPr/>
      </dsp:nvSpPr>
      <dsp:spPr>
        <a:xfrm>
          <a:off x="3352800" y="2032000"/>
          <a:ext cx="2032000" cy="2032000"/>
        </a:xfrm>
        <a:prstGeom prst="triangle">
          <a:avLst/>
        </a:prstGeom>
        <a:solidFill>
          <a:schemeClr val="accent4">
            <a:shade val="50000"/>
            <a:hueOff val="415294"/>
            <a:satOff val="-42542"/>
            <a:lumOff val="2795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Чистый код</a:t>
          </a:r>
          <a:endParaRPr lang="ru-RU" sz="1400" kern="1200" dirty="0"/>
        </a:p>
      </dsp:txBody>
      <dsp:txXfrm>
        <a:off x="3860800" y="3048000"/>
        <a:ext cx="1016000" cy="101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E0B79-8A54-42D8-9024-EC3750169F53}">
      <dsp:nvSpPr>
        <dsp:cNvPr id="0" name=""/>
        <dsp:cNvSpPr/>
      </dsp:nvSpPr>
      <dsp:spPr>
        <a:xfrm>
          <a:off x="1885462" y="1034"/>
          <a:ext cx="1120052" cy="11200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 Test</a:t>
          </a:r>
          <a:endParaRPr lang="ru-RU" sz="1600" kern="1200" dirty="0"/>
        </a:p>
      </dsp:txBody>
      <dsp:txXfrm>
        <a:off x="2049490" y="165062"/>
        <a:ext cx="791996" cy="791996"/>
      </dsp:txXfrm>
    </dsp:sp>
    <dsp:sp modelId="{1CAD4B06-E0A4-4EF5-8553-A5F2BE5484A9}">
      <dsp:nvSpPr>
        <dsp:cNvPr id="0" name=""/>
        <dsp:cNvSpPr/>
      </dsp:nvSpPr>
      <dsp:spPr>
        <a:xfrm rot="2160000">
          <a:off x="2969966" y="861044"/>
          <a:ext cx="297124" cy="378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>
        <a:off x="2978478" y="910450"/>
        <a:ext cx="207987" cy="226811"/>
      </dsp:txXfrm>
    </dsp:sp>
    <dsp:sp modelId="{F6A15AA7-DF39-4A92-BEDD-F5372FB583C3}">
      <dsp:nvSpPr>
        <dsp:cNvPr id="0" name=""/>
        <dsp:cNvSpPr/>
      </dsp:nvSpPr>
      <dsp:spPr>
        <a:xfrm>
          <a:off x="3245149" y="988904"/>
          <a:ext cx="1120052" cy="1120052"/>
        </a:xfrm>
        <a:prstGeom prst="ellipse">
          <a:avLst/>
        </a:prstGeom>
        <a:solidFill>
          <a:schemeClr val="accent5">
            <a:hueOff val="3600000"/>
            <a:satOff val="-12133"/>
            <a:lumOff val="-58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Watch Test Fail</a:t>
          </a:r>
          <a:endParaRPr lang="ru-RU" sz="1600" kern="1200" dirty="0"/>
        </a:p>
      </dsp:txBody>
      <dsp:txXfrm>
        <a:off x="3409177" y="1152932"/>
        <a:ext cx="791996" cy="791996"/>
      </dsp:txXfrm>
    </dsp:sp>
    <dsp:sp modelId="{4A09FE3C-F3F1-4282-AF4D-0E932788B42A}">
      <dsp:nvSpPr>
        <dsp:cNvPr id="0" name=""/>
        <dsp:cNvSpPr/>
      </dsp:nvSpPr>
      <dsp:spPr>
        <a:xfrm rot="6480000">
          <a:off x="3399534" y="2151128"/>
          <a:ext cx="297124" cy="378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600000"/>
            <a:satOff val="-12133"/>
            <a:lumOff val="-58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 rot="10800000">
        <a:off x="3457875" y="2184344"/>
        <a:ext cx="207987" cy="226811"/>
      </dsp:txXfrm>
    </dsp:sp>
    <dsp:sp modelId="{B9F3BF9B-5388-491D-935B-8711AB57ACA6}">
      <dsp:nvSpPr>
        <dsp:cNvPr id="0" name=""/>
        <dsp:cNvSpPr/>
      </dsp:nvSpPr>
      <dsp:spPr>
        <a:xfrm>
          <a:off x="2725794" y="2587312"/>
          <a:ext cx="1120052" cy="1120052"/>
        </a:xfrm>
        <a:prstGeom prst="ellipse">
          <a:avLst/>
        </a:prstGeom>
        <a:solidFill>
          <a:schemeClr val="accent5">
            <a:hueOff val="7200000"/>
            <a:satOff val="-24266"/>
            <a:lumOff val="-1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Write Code</a:t>
          </a:r>
          <a:endParaRPr lang="ru-RU" sz="1600" kern="1200" dirty="0"/>
        </a:p>
      </dsp:txBody>
      <dsp:txXfrm>
        <a:off x="2889822" y="2751340"/>
        <a:ext cx="791996" cy="791996"/>
      </dsp:txXfrm>
    </dsp:sp>
    <dsp:sp modelId="{4EBFB26B-B492-4EF9-805B-D1CA59F4CFC2}">
      <dsp:nvSpPr>
        <dsp:cNvPr id="0" name=""/>
        <dsp:cNvSpPr/>
      </dsp:nvSpPr>
      <dsp:spPr>
        <a:xfrm rot="10800000">
          <a:off x="2305335" y="2958330"/>
          <a:ext cx="297124" cy="378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7200000"/>
            <a:satOff val="-24266"/>
            <a:lumOff val="-11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 rot="10800000">
        <a:off x="2394472" y="3033933"/>
        <a:ext cx="207987" cy="226811"/>
      </dsp:txXfrm>
    </dsp:sp>
    <dsp:sp modelId="{C2B17E11-9CF7-40C5-8F04-0B18B2CC92A6}">
      <dsp:nvSpPr>
        <dsp:cNvPr id="0" name=""/>
        <dsp:cNvSpPr/>
      </dsp:nvSpPr>
      <dsp:spPr>
        <a:xfrm>
          <a:off x="1045129" y="2587312"/>
          <a:ext cx="1120052" cy="1120052"/>
        </a:xfrm>
        <a:prstGeom prst="ellipse">
          <a:avLst/>
        </a:prstGeom>
        <a:solidFill>
          <a:schemeClr val="accent5">
            <a:hueOff val="10800000"/>
            <a:satOff val="-36399"/>
            <a:lumOff val="-175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 Tests</a:t>
          </a:r>
          <a:endParaRPr lang="ru-RU" sz="1600" kern="1200" dirty="0"/>
        </a:p>
      </dsp:txBody>
      <dsp:txXfrm>
        <a:off x="1209157" y="2751340"/>
        <a:ext cx="791996" cy="791996"/>
      </dsp:txXfrm>
    </dsp:sp>
    <dsp:sp modelId="{5D4E16AA-6825-4571-A4DA-1D7044A96F15}">
      <dsp:nvSpPr>
        <dsp:cNvPr id="0" name=""/>
        <dsp:cNvSpPr/>
      </dsp:nvSpPr>
      <dsp:spPr>
        <a:xfrm rot="15120000">
          <a:off x="1199514" y="2167123"/>
          <a:ext cx="297124" cy="378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0800000"/>
            <a:satOff val="-36399"/>
            <a:lumOff val="-175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 rot="10800000">
        <a:off x="1257855" y="2285113"/>
        <a:ext cx="207987" cy="226811"/>
      </dsp:txXfrm>
    </dsp:sp>
    <dsp:sp modelId="{46F3B198-518A-4594-BF55-7554557C5065}">
      <dsp:nvSpPr>
        <dsp:cNvPr id="0" name=""/>
        <dsp:cNvSpPr/>
      </dsp:nvSpPr>
      <dsp:spPr>
        <a:xfrm>
          <a:off x="525774" y="988904"/>
          <a:ext cx="1120052" cy="1120052"/>
        </a:xfrm>
        <a:prstGeom prst="ellipse">
          <a:avLst/>
        </a:prstGeom>
        <a:solidFill>
          <a:schemeClr val="accent5">
            <a:hueOff val="14400000"/>
            <a:satOff val="-48532"/>
            <a:lumOff val="-2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Refactor</a:t>
          </a:r>
          <a:endParaRPr lang="ru-RU" sz="1600" kern="1200" dirty="0"/>
        </a:p>
      </dsp:txBody>
      <dsp:txXfrm>
        <a:off x="689802" y="1152932"/>
        <a:ext cx="791996" cy="791996"/>
      </dsp:txXfrm>
    </dsp:sp>
    <dsp:sp modelId="{87FAD7BD-9D05-4DE1-9F02-F94FBBDEF1A8}">
      <dsp:nvSpPr>
        <dsp:cNvPr id="0" name=""/>
        <dsp:cNvSpPr/>
      </dsp:nvSpPr>
      <dsp:spPr>
        <a:xfrm rot="19440000">
          <a:off x="1610279" y="870929"/>
          <a:ext cx="297124" cy="378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4400000"/>
            <a:satOff val="-48532"/>
            <a:lumOff val="-2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>
        <a:off x="1618791" y="972729"/>
        <a:ext cx="207987" cy="226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b="0" dirty="0" smtClean="0"/>
              <a:t>Обычно компонентное (модульное) тестирование проводится вызывая код, который необходимо проверить (при поддержке среды разработки)</a:t>
            </a:r>
          </a:p>
          <a:p>
            <a:pPr eaLnBrk="1" hangingPunct="1"/>
            <a:r>
              <a:rPr lang="ru-RU" b="0" dirty="0" smtClean="0"/>
              <a:t>Все найденные дефекты, как правило, исправляются в коде без формального их описания в системе управления ошибками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b="0" dirty="0" smtClean="0"/>
              <a:t>Как видно из графика, стоимость исправления ошибок минимальна на стадиях дизайна и разработки</a:t>
            </a:r>
          </a:p>
          <a:p>
            <a:pPr eaLnBrk="1" hangingPunct="1"/>
            <a:r>
              <a:rPr lang="ru-RU" b="0" dirty="0" smtClean="0"/>
              <a:t>Т.е. было бы неплохо обнаруживать большую часть ошибок до начала фазы тестирования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b="0" dirty="0" smtClean="0"/>
              <a:t>Однако технологии автоматизированного тестирования дизайна (верификации требований и спецификаций) только начинают появляться</a:t>
            </a:r>
          </a:p>
          <a:p>
            <a:pPr eaLnBrk="1" hangingPunct="1"/>
            <a:r>
              <a:rPr lang="ru-RU" b="0" dirty="0" smtClean="0"/>
              <a:t>В то же время, автоматизированное тестирование кода является широко распространенной практикой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Таким образом, процесс тестирования затрагивает все фазы производства ПО, однако не на всех фазах он может быть успешно автоматизирован</a:t>
            </a:r>
          </a:p>
          <a:p>
            <a:pPr eaLnBrk="1" hangingPunct="1"/>
            <a:endParaRPr lang="ru-RU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Тестирование</a:t>
            </a:r>
            <a:r>
              <a:rPr lang="ru-RU" b="0" dirty="0" smtClean="0"/>
              <a:t> является одним из наиболее устоявшихся способов обеспечения качества разработки программного обеспечения</a:t>
            </a:r>
          </a:p>
          <a:p>
            <a:pPr eaLnBrk="1" hangingPunct="1"/>
            <a:r>
              <a:rPr lang="ru-RU" b="0" dirty="0" smtClean="0"/>
              <a:t>Оно является одним из эффективных средств современной системы обеспечения качества программного продукта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Каждый из участников может иметь различное представление о продукте и о том, насколько он хорош или плох (то есть о том, насколько высоко качество продукта)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Системное тестирование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(</a:t>
            </a:r>
            <a:r>
              <a:rPr lang="ru-RU" dirty="0" smtClean="0"/>
              <a:t>System Testing):</a:t>
            </a:r>
            <a:endParaRPr lang="en-US" dirty="0" smtClean="0"/>
          </a:p>
          <a:p>
            <a:pPr eaLnBrk="1" hangingPunct="1"/>
            <a:r>
              <a:rPr lang="ru-RU" b="0" dirty="0" smtClean="0"/>
              <a:t>Основной задачей системного тестирования является проверка как функциональных, так и нефункциональных требований в системе в целом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Системное тестирование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(</a:t>
            </a:r>
            <a:r>
              <a:rPr lang="ru-RU" dirty="0" smtClean="0"/>
              <a:t>System Testing):</a:t>
            </a:r>
            <a:endParaRPr lang="en-US" dirty="0" smtClean="0"/>
          </a:p>
          <a:p>
            <a:pPr eaLnBrk="1" hangingPunct="1"/>
            <a:r>
              <a:rPr lang="ru-RU" b="0" dirty="0" smtClean="0"/>
              <a:t>Основной задачей системного тестирования является проверка как функциональных, так и нефункциональных требований в системе в целом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b="0" dirty="0" smtClean="0"/>
              <a:t>Для минимизации рисков, связанных с особенностями поведения в системы в той или иной среде, во время тестирования рекомендуется использовать окружение максимально приближенное к тому, на которое будет установлен продукт после выдачи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07.12.2012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>
    <p:zoom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>
    <p:zoom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>
    <p:zoom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>
    <p:zoom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>
    <p:zoom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>
    <p:zoom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>
    <p:zoom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>
    <p:zoom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Разработка через 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Why TDD?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тестирования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57300" y="2201198"/>
            <a:ext cx="66294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истемное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тестирование, в ходе которого тестируется система в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целом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нтеграционное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тестирование, в ходе которого тестируются группы взаимодействующих модулей и компонент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системы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Модульное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тестирование, в ходе которого тестируются отдельные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347225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Системное тестирование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2893695"/>
            <a:ext cx="5943600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Основной задачей системного тестирования является проверка как функциональных, так и нефункциональных требований в системе в целом</a:t>
            </a:r>
          </a:p>
        </p:txBody>
      </p:sp>
    </p:spTree>
    <p:extLst>
      <p:ext uri="{BB962C8B-B14F-4D97-AF65-F5344CB8AC3E}">
        <p14:creationId xmlns:p14="http://schemas.microsoft.com/office/powerpoint/2010/main" val="195934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Системное тестирование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600200"/>
            <a:ext cx="7848600" cy="38405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В ходе системного тестирования выявляются следующие дефекты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Н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еверное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использование ресурсов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системы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Непредусмотренные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комбинации данных пользовательского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уровня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Несовместимость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окружением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Непредусмотренные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сценарии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использования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Отсутствующая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или неверная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функциональность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Неудобство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использования и т.д.</a:t>
            </a:r>
          </a:p>
        </p:txBody>
      </p:sp>
    </p:spTree>
    <p:extLst>
      <p:ext uri="{BB962C8B-B14F-4D97-AF65-F5344CB8AC3E}">
        <p14:creationId xmlns:p14="http://schemas.microsoft.com/office/powerpoint/2010/main" val="342344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Интеграционное тестирование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755196"/>
            <a:ext cx="73914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Интеграционное тестирование предназначено для проверки связи между компонентами, а также взаимодействия с различными частями системы (операционной системой, оборудованием либо связи между различными системами)</a:t>
            </a:r>
          </a:p>
        </p:txBody>
      </p:sp>
    </p:spTree>
    <p:extLst>
      <p:ext uri="{BB962C8B-B14F-4D97-AF65-F5344CB8AC3E}">
        <p14:creationId xmlns:p14="http://schemas.microsoft.com/office/powerpoint/2010/main" val="424956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Интеграционное тестирование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6300" y="2062698"/>
            <a:ext cx="73914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Интеграционное тестирование так же может проводиться на различных уровнях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Компонентный: проверяется взаимодействие между компонентами системы после проведения компонентного (модульного)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тестирования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Системный: проверяется взаимодействие между разными системами после проведения системного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88178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Компонентное или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Модульное </a:t>
            </a:r>
            <a:r>
              <a:rPr lang="ru-RU" dirty="0"/>
              <a:t>тестирование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6300" y="2755196"/>
            <a:ext cx="73914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Модульное тестирование проверяет функциональность и ищет дефекты в частях приложения, которые доступны и могут быть протестированы по отдельности (модули программ, объекты, классы, функции и т.д.)</a:t>
            </a:r>
          </a:p>
        </p:txBody>
      </p:sp>
    </p:spTree>
    <p:extLst>
      <p:ext uri="{BB962C8B-B14F-4D97-AF65-F5344CB8AC3E}">
        <p14:creationId xmlns:p14="http://schemas.microsoft.com/office/powerpoint/2010/main" val="159005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</a:t>
            </a:r>
            <a:r>
              <a:rPr lang="en-US" dirty="0" smtClean="0"/>
              <a:t> </a:t>
            </a:r>
            <a:r>
              <a:rPr lang="en-US" dirty="0"/>
              <a:t>TDD? </a:t>
            </a:r>
            <a:r>
              <a:rPr lang="ru-RU" dirty="0" smtClean="0"/>
              <a:t>Потому что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0" y="1924199"/>
            <a:ext cx="5486400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Во многих проектах</a:t>
            </a:r>
            <a:r>
              <a:rPr lang="en-US" b="1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b="1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Тестирование запланировано позже разработки</a:t>
            </a:r>
            <a:endParaRPr lang="en-US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b="1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Недостаточно времени / </a:t>
            </a:r>
            <a:r>
              <a:rPr lang="ru-RU" b="1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бюджета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en-US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Короткий период тестирования</a:t>
            </a:r>
            <a:endParaRPr lang="ru-RU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en-US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Ручное тестирование исключается</a:t>
            </a:r>
            <a:endParaRPr lang="nb-NO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307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автоматизации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5334000"/>
            <a:ext cx="80772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ценка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распределения трудоемкости между фазами создания программного продукта: 40%-20%-40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%</a:t>
            </a: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swsys.ru/uploaded/image/2011-4/image27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2" y="1828800"/>
            <a:ext cx="27336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5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автоматизации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2339697"/>
            <a:ext cx="65532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Следовательно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наибольший эффект в снижении трудоемкости может быть получен прежде всего на фазах Design и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Testing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А значит и основные вложения в автоматизацию или генерацию кода следует осуществлять, прежде всего, на этих фазах</a:t>
            </a:r>
          </a:p>
        </p:txBody>
      </p:sp>
    </p:spTree>
    <p:extLst>
      <p:ext uri="{BB962C8B-B14F-4D97-AF65-F5344CB8AC3E}">
        <p14:creationId xmlns:p14="http://schemas.microsoft.com/office/powerpoint/2010/main" val="260339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Unit Testing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4438" y="2057400"/>
            <a:ext cx="6862762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Облегчает </a:t>
            </a:r>
            <a:r>
              <a:rPr lang="ru-RU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работу программиста, позволяя маленькими шажками реализовывать большой функционал. И гарантирует работоспособность на каждом </a:t>
            </a: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шаге</a:t>
            </a: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Вынуждает </a:t>
            </a:r>
            <a:r>
              <a:rPr lang="ru-RU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проектировать красивый дизайн проекта, который в дальнейшем легче </a:t>
            </a: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использовать</a:t>
            </a:r>
            <a:endParaRPr lang="ru-RU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Есть </a:t>
            </a:r>
            <a:r>
              <a:rPr lang="ru-RU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гарантия, что покрытый тестами код - работает</a:t>
            </a: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!</a:t>
            </a: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err="1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Рефакторинг</a:t>
            </a:r>
            <a:r>
              <a:rPr lang="ru-RU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становится почти безболезненным.</a:t>
            </a:r>
            <a:endParaRPr lang="nb-NO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6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Agile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Уровни качества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TDD – </a:t>
              </a:r>
              <a:r>
                <a:rPr lang="ru-RU" dirty="0" smtClean="0">
                  <a:solidFill>
                    <a:srgbClr val="004080"/>
                  </a:solidFill>
                </a:rPr>
                <a:t>хороший дизайн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Почему автоматизированные тесты?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uk-UA" dirty="0">
                  <a:solidFill>
                    <a:srgbClr val="004080"/>
                  </a:solidFill>
                </a:rPr>
                <a:t>Почему TDD?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err="1">
                  <a:solidFill>
                    <a:srgbClr val="004080"/>
                  </a:solidFill>
                </a:rPr>
                <a:t>Почему</a:t>
              </a:r>
              <a:r>
                <a:rPr lang="en-US" dirty="0">
                  <a:solidFill>
                    <a:srgbClr val="004080"/>
                  </a:solidFill>
                </a:rPr>
                <a:t> Test First?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Вопросы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>
          <a:xfrm>
            <a:off x="1423194" y="3036093"/>
            <a:ext cx="6297613" cy="585787"/>
          </a:xfrm>
        </p:spPr>
        <p:txBody>
          <a:bodyPr/>
          <a:lstStyle/>
          <a:p>
            <a:pPr algn="ctr"/>
            <a:r>
              <a:rPr lang="ru-RU" sz="2400" b="0" kern="1200" dirty="0">
                <a:solidFill>
                  <a:srgbClr val="004080"/>
                </a:solidFill>
                <a:latin typeface="Arial" pitchFamily="34" charset="0"/>
                <a:ea typeface="+mn-ea"/>
              </a:rPr>
              <a:t>TDD</a:t>
            </a:r>
            <a:r>
              <a:rPr lang="en-US" sz="2400" b="0" kern="1200" dirty="0">
                <a:solidFill>
                  <a:srgbClr val="004080"/>
                </a:solidFill>
                <a:latin typeface="Arial" pitchFamily="34" charset="0"/>
                <a:ea typeface="+mn-ea"/>
              </a:rPr>
              <a:t> – </a:t>
            </a:r>
            <a:r>
              <a:rPr lang="ru-RU" sz="2400" b="0" kern="1200" dirty="0">
                <a:solidFill>
                  <a:srgbClr val="004080"/>
                </a:solidFill>
                <a:latin typeface="Arial" pitchFamily="34" charset="0"/>
                <a:ea typeface="+mn-ea"/>
              </a:rPr>
              <a:t>это о дизайне!</a:t>
            </a:r>
          </a:p>
        </p:txBody>
      </p:sp>
    </p:spTree>
    <p:extLst>
      <p:ext uri="{BB962C8B-B14F-4D97-AF65-F5344CB8AC3E}">
        <p14:creationId xmlns:p14="http://schemas.microsoft.com/office/powerpoint/2010/main" val="418417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Влияние хорошего дизайна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3" y="1676400"/>
            <a:ext cx="8128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08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61645"/>
                </a:solidFill>
                <a:latin typeface="Arial" charset="0"/>
              </a:rPr>
              <a:t>Почему автоматизированные тесты?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24" t="14583" r="2470" b="9747"/>
          <a:stretch/>
        </p:blipFill>
        <p:spPr>
          <a:xfrm>
            <a:off x="267368" y="1287529"/>
            <a:ext cx="8648548" cy="51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3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Риски ручного тестирования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167" t="14583" r="6702" b="10137"/>
          <a:stretch/>
        </p:blipFill>
        <p:spPr>
          <a:xfrm>
            <a:off x="614947" y="1314266"/>
            <a:ext cx="8148053" cy="51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8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Test First?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59" t="13332" r="4490" b="8741"/>
          <a:stretch/>
        </p:blipFill>
        <p:spPr>
          <a:xfrm>
            <a:off x="361950" y="1209040"/>
            <a:ext cx="8369300" cy="53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66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Test First?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891" t="13855" r="6532" b="9185"/>
          <a:stretch/>
        </p:blipFill>
        <p:spPr>
          <a:xfrm>
            <a:off x="604520" y="1257300"/>
            <a:ext cx="8006080" cy="52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43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Итеративный процесс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42155886"/>
              </p:ext>
            </p:extLst>
          </p:nvPr>
        </p:nvGraphicFramePr>
        <p:xfrm>
          <a:off x="2126512" y="1574800"/>
          <a:ext cx="4890977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23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TDD?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2289" y="1219200"/>
            <a:ext cx="4876800" cy="43945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Testable code is cleaner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Lower Complexity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Loosely Coupled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Tighter Cohesion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Keeps focus on Simple Design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YAGNI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DRY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Continuous Refactoring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8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/Trainings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</a:rPr>
              <a:t>Почему</a:t>
            </a:r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 стоит применять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TDD?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86525" cy="3229939"/>
            <a:chOff x="1352550" y="2035583"/>
            <a:chExt cx="6486525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86000" y="3415036"/>
              <a:ext cx="55530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Одобрен выдающимися специалистами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TDD придуман и одобрен коллективным </a:t>
              </a:r>
              <a:r>
                <a:rPr lang="ru-RU" dirty="0" smtClean="0">
                  <a:solidFill>
                    <a:srgbClr val="004080"/>
                  </a:solidFill>
                </a:rPr>
                <a:t>разумом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6000" y="4504819"/>
              <a:ext cx="5505450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Применяется уже далеко не первый год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тестирование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00539" y="2939862"/>
            <a:ext cx="5542922" cy="9167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sz="2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Тестирование – способ обеспечения качества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272255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тестирование</a:t>
            </a:r>
            <a:r>
              <a:rPr lang="en-US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57300" y="2201198"/>
            <a:ext cx="66294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 технической точки зрения, тестирование заключается в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В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ыполнении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приложения на некотором множестве исходных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данных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Сверке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получаемых результатов с заранее известными (эталонными) с целью установить соответствие различных свойств и характеристик приложения заказанным свойствам</a:t>
            </a:r>
          </a:p>
        </p:txBody>
      </p:sp>
    </p:spTree>
    <p:extLst>
      <p:ext uri="{BB962C8B-B14F-4D97-AF65-F5344CB8AC3E}">
        <p14:creationId xmlns:p14="http://schemas.microsoft.com/office/powerpoint/2010/main" val="79753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тестирование</a:t>
            </a:r>
            <a:r>
              <a:rPr lang="en-US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85900" y="2478197"/>
            <a:ext cx="61722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Тестирование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является одной из основных фаз разработки программного продукта (наряду с Дизайном приложения и Разработкой кода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Оно характеризуется достаточно большим вкладом в суммарную трудоемкость разработки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11661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Качество ПО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Заинтересованными сторонами являются: </a:t>
            </a:r>
            <a:endParaRPr lang="ru-RU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З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аказчик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продукта</a:t>
            </a: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Спонсор</a:t>
            </a: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Конечный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пользователь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Разработчики</a:t>
            </a: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Тестировщики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продукта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Инженеры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поддержки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Сотрудники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отделов маркетинга, обучения и продаж</a:t>
            </a:r>
          </a:p>
        </p:txBody>
      </p:sp>
    </p:spTree>
    <p:extLst>
      <p:ext uri="{BB962C8B-B14F-4D97-AF65-F5344CB8AC3E}">
        <p14:creationId xmlns:p14="http://schemas.microsoft.com/office/powerpoint/2010/main" val="319755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Качество ПО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062698"/>
            <a:ext cx="62484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Таким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образом, постановка задачи обеспечения качества продукта выливается в задачи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пределения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заинтересованных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лиц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Их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критериев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качества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Нахождения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оптимального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решения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удовлетворяющего этим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382070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</a:t>
            </a:r>
            <a:r>
              <a:rPr lang="ru-RU" dirty="0"/>
              <a:t>к</a:t>
            </a:r>
            <a:r>
              <a:rPr lang="ru-RU" dirty="0" smtClean="0"/>
              <a:t>ачества ПО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0765328"/>
              </p:ext>
            </p:extLst>
          </p:nvPr>
        </p:nvGraphicFramePr>
        <p:xfrm>
          <a:off x="1219200" y="1803400"/>
          <a:ext cx="6705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875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6542</TotalTime>
  <Words>847</Words>
  <Application>Microsoft Office PowerPoint</Application>
  <PresentationFormat>On-screen Show (4:3)</PresentationFormat>
  <Paragraphs>179</Paragraphs>
  <Slides>29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Lux_new</vt:lpstr>
      <vt:lpstr>_LuxTraining2012_v4</vt:lpstr>
      <vt:lpstr>Разработка через тестирование Why TDD?</vt:lpstr>
      <vt:lpstr>Содержание</vt:lpstr>
      <vt:lpstr>Почему стоит применять TDD?</vt:lpstr>
      <vt:lpstr>Что такое тестирование?</vt:lpstr>
      <vt:lpstr>Что такое тестирование?</vt:lpstr>
      <vt:lpstr>Что такое тестирование?</vt:lpstr>
      <vt:lpstr>Качество ПО</vt:lpstr>
      <vt:lpstr>Качество ПО</vt:lpstr>
      <vt:lpstr>Уровни качества ПО</vt:lpstr>
      <vt:lpstr>Уровни тестирования</vt:lpstr>
      <vt:lpstr>Системное тестирование</vt:lpstr>
      <vt:lpstr>Системное тестирование</vt:lpstr>
      <vt:lpstr>Интеграционное тестирование </vt:lpstr>
      <vt:lpstr>Интеграционное тестирование </vt:lpstr>
      <vt:lpstr>Компонентное или  Модульное тестирование </vt:lpstr>
      <vt:lpstr>Почему TDD? Потому что:</vt:lpstr>
      <vt:lpstr>Эффективность автоматизации</vt:lpstr>
      <vt:lpstr>Эффективность автоматизации</vt:lpstr>
      <vt:lpstr>Unit Testing</vt:lpstr>
      <vt:lpstr>TDD – это о дизайне!</vt:lpstr>
      <vt:lpstr>Влияние хорошего дизайна</vt:lpstr>
      <vt:lpstr>Почему автоматизированные тесты?</vt:lpstr>
      <vt:lpstr>Риски ручного тестирования</vt:lpstr>
      <vt:lpstr>Почему Test First?</vt:lpstr>
      <vt:lpstr>Почему Test First?</vt:lpstr>
      <vt:lpstr>Итеративный процесс</vt:lpstr>
      <vt:lpstr>Почему TDD?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IDyachenko</cp:lastModifiedBy>
  <cp:revision>164</cp:revision>
  <dcterms:created xsi:type="dcterms:W3CDTF">2012-04-24T17:52:52Z</dcterms:created>
  <dcterms:modified xsi:type="dcterms:W3CDTF">2012-12-07T16:09:01Z</dcterms:modified>
  <cp:category/>
</cp:coreProperties>
</file>