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4" r:id="rId2"/>
  </p:sldMasterIdLst>
  <p:notesMasterIdLst>
    <p:notesMasterId r:id="rId29"/>
  </p:notesMasterIdLst>
  <p:sldIdLst>
    <p:sldId id="355" r:id="rId3"/>
    <p:sldId id="375" r:id="rId4"/>
    <p:sldId id="376" r:id="rId5"/>
    <p:sldId id="378" r:id="rId6"/>
    <p:sldId id="382" r:id="rId7"/>
    <p:sldId id="377" r:id="rId8"/>
    <p:sldId id="383" r:id="rId9"/>
    <p:sldId id="384" r:id="rId10"/>
    <p:sldId id="385" r:id="rId11"/>
    <p:sldId id="380" r:id="rId12"/>
    <p:sldId id="381" r:id="rId13"/>
    <p:sldId id="386" r:id="rId14"/>
    <p:sldId id="393" r:id="rId15"/>
    <p:sldId id="387" r:id="rId16"/>
    <p:sldId id="388" r:id="rId17"/>
    <p:sldId id="389" r:id="rId18"/>
    <p:sldId id="390" r:id="rId19"/>
    <p:sldId id="391" r:id="rId20"/>
    <p:sldId id="392" r:id="rId21"/>
    <p:sldId id="394" r:id="rId22"/>
    <p:sldId id="395" r:id="rId23"/>
    <p:sldId id="396" r:id="rId24"/>
    <p:sldId id="397" r:id="rId25"/>
    <p:sldId id="398" r:id="rId26"/>
    <p:sldId id="357" r:id="rId27"/>
    <p:sldId id="35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7739" autoAdjust="0"/>
  </p:normalViewPr>
  <p:slideViewPr>
    <p:cSldViewPr snapToObjects="1">
      <p:cViewPr>
        <p:scale>
          <a:sx n="95" d="100"/>
          <a:sy n="95" d="100"/>
        </p:scale>
        <p:origin x="-360" y="-444"/>
      </p:cViewPr>
      <p:guideLst>
        <p:guide orient="horz"/>
        <p:guide pos="24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a:t>
            </a:fld>
            <a:endParaRPr lang="en-US"/>
          </a:p>
        </p:txBody>
      </p:sp>
    </p:spTree>
    <p:extLst>
      <p:ext uri="{BB962C8B-B14F-4D97-AF65-F5344CB8AC3E}">
        <p14:creationId xmlns:p14="http://schemas.microsoft.com/office/powerpoint/2010/main" val="230255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12</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13</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 it ugly enough?)</a:t>
            </a:r>
          </a:p>
          <a:p>
            <a:r>
              <a:rPr lang="en-US" sz="1200" b="0" i="0" kern="1200" dirty="0" smtClean="0">
                <a:solidFill>
                  <a:schemeClr val="tx1"/>
                </a:solidFill>
                <a:effectLst/>
                <a:latin typeface="+mn-lt"/>
                <a:ea typeface="+mn-ea"/>
                <a:cs typeface="+mn-cs"/>
              </a:rPr>
              <a:t>It has a cycles, nested if-else case and all nice features of legacy code. We need to change it, but in the same time guarantee it would not be broken.</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14</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15</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Approvals include some tools to deal this case. Let's change out test and write something like,</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16</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17</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18</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process of controlling the legacy code in that way is called "Locking down". After the code is locked down, you have high confidence (read low risk) of breaking changes you introduce. Please note how low effort it was to create all that 1560 tests and how much value gained in that.</a:t>
            </a:r>
          </a:p>
          <a:p>
            <a:r>
              <a:rPr lang="en-US" sz="1200" b="0" i="0" kern="1200" dirty="0" smtClean="0">
                <a:solidFill>
                  <a:schemeClr val="tx1"/>
                </a:solidFill>
                <a:effectLst/>
                <a:latin typeface="+mn-lt"/>
                <a:ea typeface="+mn-ea"/>
                <a:cs typeface="+mn-cs"/>
              </a:rPr>
              <a:t>Notice, that test like </a:t>
            </a:r>
            <a:r>
              <a:rPr lang="en-US" sz="1200" b="0" i="0" kern="1200" dirty="0" err="1" smtClean="0">
                <a:solidFill>
                  <a:schemeClr val="tx1"/>
                </a:solidFill>
                <a:effectLst/>
                <a:latin typeface="+mn-lt"/>
                <a:ea typeface="+mn-ea"/>
                <a:cs typeface="+mn-cs"/>
              </a:rPr>
              <a:t>should_try_to_cover_it</a:t>
            </a:r>
            <a:r>
              <a:rPr lang="en-US" sz="1200" b="0" i="0" kern="1200" dirty="0" smtClean="0">
                <a:solidFill>
                  <a:schemeClr val="tx1"/>
                </a:solidFill>
                <a:effectLst/>
                <a:latin typeface="+mn-lt"/>
                <a:ea typeface="+mn-ea"/>
                <a:cs typeface="+mn-cs"/>
              </a:rPr>
              <a:t> is not supposed to "live forever". You probably even don't need to check it in to source control. You just do your job, either refactoring or changing that functionality and use Approvals to notify you as fast as possible of something goes wrong.</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19</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take a look on a very simple case. Say, I have a class </a:t>
            </a:r>
            <a:r>
              <a:rPr lang="en-US" dirty="0" err="1" smtClean="0"/>
              <a:t>ShoppingCart</a:t>
            </a:r>
            <a:r>
              <a:rPr lang="en-US" sz="1200" b="0" i="0" kern="1200" dirty="0" smtClean="0">
                <a:solidFill>
                  <a:schemeClr val="tx1"/>
                </a:solidFill>
                <a:effectLst/>
                <a:latin typeface="+mn-lt"/>
                <a:ea typeface="+mn-ea"/>
                <a:cs typeface="+mn-cs"/>
              </a:rPr>
              <a:t>. I can add some products inside the shopping cart, confirm my purchase. I expect that total price is calculated for me. </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20</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21</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dirty="0"/>
          </a:p>
        </p:txBody>
      </p:sp>
    </p:spTree>
    <p:extLst>
      <p:ext uri="{BB962C8B-B14F-4D97-AF65-F5344CB8AC3E}">
        <p14:creationId xmlns:p14="http://schemas.microsoft.com/office/powerpoint/2010/main" val="2905857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Testing of UI is always a difficult part. But what you typically need is: make sure that UI is not changed and if changed, where exactly is happening. </a:t>
            </a:r>
            <a:r>
              <a:rPr lang="en-US" sz="1200" b="0" i="0" kern="1200" dirty="0" err="1" smtClean="0">
                <a:solidFill>
                  <a:schemeClr val="tx1"/>
                </a:solidFill>
                <a:effectLst/>
                <a:latin typeface="+mn-lt"/>
                <a:ea typeface="+mn-ea"/>
                <a:cs typeface="+mn-cs"/>
              </a:rPr>
              <a:t>Apporvals</a:t>
            </a:r>
            <a:r>
              <a:rPr lang="en-US" sz="1200" b="0" i="0" kern="1200" dirty="0" smtClean="0">
                <a:solidFill>
                  <a:schemeClr val="tx1"/>
                </a:solidFill>
                <a:effectLst/>
                <a:latin typeface="+mn-lt"/>
                <a:ea typeface="+mn-ea"/>
                <a:cs typeface="+mn-cs"/>
              </a:rPr>
              <a:t> solves that nicely. It is only one line of code test, to test ASP.NET page for instance.</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22</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Legacy is another story: you have no tests there at all, but you have to change code to implement new feature or refactor. The interesting thing about legacy code - It works! It works for years, no matter how it written (remember, virtual box). And this is a very great advantage of that code. With approvals, with only one test you can get all possible outputs (HTML, XLM, JSON, SQL or whatever output it could be) and approve, because you know - it works! After you have such test and approved result you are really much safe with a refactoring, since now you "locked down" all existing behavior.</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Approvals are not something you need to run all the time, like units or integration tests. It more like handy tool. You create approval tests, you do your job and at the end of the day it might happen - you no longer needed, so you can just throw it away.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23</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Legacy is another story: you have no tests there at all, but you have to change code to implement new feature or refactor. The interesting thing about legacy code - It works! It works for years, no matter how it written (remember, virtual box). And this is a very great advantage of that code. With approvals, with only one test you can get all possible outputs (HTML, XLM, JSON, SQL or whatever output it could be) and approve, because you know - it works! After you have such test and approved result you are really much safe with a refactoring, since now you "locked down" all existing behavior.</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Approvals are not something you need to run all the time, like units or integration tests. It more like handy tool. You create approval tests, you do your job and at the end of the day it might happen - you no longer needed, so you can just throw it away.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24</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Тестирование кода – одна из самых обговариваемых проблем в области разработки програмного обеспечения. За последние 10 лет мы значительно продвинулись в вопросах дизайна, методологии и инструментов, направленных на лучшую тестируемость кода. Несмотря на это, все еще наблюдаются “белые пятна” в автоматизации тестирования – те области, где применение тестов невозможно или крайне затруднено. Такими областями, в частности, являются проектирование UI и legacy code. Approval Testing Library – это фреймворк с альтенативным взгядом на тестирование. Его автор, Ливелин Фалко, известный в Java и .NET open-source community, предлагает комбинировать сильные свойства компьтеров и человека, для достижения выского качества тестирования. Доклад будет интересен разработчикам с интересом в TDD, а также тестировщикам.</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Тестирование кода – одна из самых обговариваемых проблем в области разработки програмного обеспечения. За последние 10 лет мы значительно продвинулись в вопросах дизайна, методологии и инструментов, направленных на лучшую тестируемость кода. Несмотря на это, все еще наблюдаются “белые пятна” в автоматизации тестирования – те области, где применение тестов невозможно или крайне затруднено. Такими областями, в частности, являются проектирование UI и legacy code. Approval Testing Library – это фреймворк с альтенативным взгядом на тестирование. Его автор, Ливелин Фалко, известный в Java и .NET open-source community, предлагает комбинировать сильные свойства компьтеров и человека, для достижения выского качества тестирования. Доклад будет интересен разработчикам с интересом в TDD, а также тестировщикам.</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4</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Тестирование кода – одна из самых обговариваемых проблем в области разработки програмного обеспечения. За последние 10 лет мы значительно продвинулись в вопросах дизайна, методологии и инструментов, направленных на лучшую тестируемость кода. Несмотря на это, все еще наблюдаются “белые пятна” в автоматизации тестирования – те области, где применение тестов невозможно или крайне затруднено. Такими областями, в частности, являются проектирование UI и legacy code. Approval Testing Library – это фреймворк с альтенативным взгядом на тестирование. Его автор, Ливелин Фалко, известный в Java и .NET open-source community, предлагает комбинировать сильные свойства компьтеров и человека, для достижения выского качества тестирования. Доклад будет интересен разработчикам с интересом в TDD, а также тестировщикам.</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5</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Suppose, you working on project with a lot of legacy code inside. I know it makes you sick, but as brave developer you want to improve things. You met that ugliest method in your life and only one thing you want to do - refactor it. But refactoring is dangerous procedure. For safe refactoring you need to have good test coverage. But wait, it is legacy code. You simply have no tests. What to do? Approvals have answer</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7</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Works! Right, it is ugly, un-supportable, nothing you can easy change there. But the most wonderful feature of that code - it works for years. And first thing is to get advantage of that fact!</a:t>
            </a:r>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8</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 it ugly enough?)</a:t>
            </a:r>
          </a:p>
          <a:p>
            <a:r>
              <a:rPr lang="en-US" sz="1200" b="0" i="0" kern="1200" dirty="0" smtClean="0">
                <a:solidFill>
                  <a:schemeClr val="tx1"/>
                </a:solidFill>
                <a:effectLst/>
                <a:latin typeface="+mn-lt"/>
                <a:ea typeface="+mn-ea"/>
                <a:cs typeface="+mn-cs"/>
              </a:rPr>
              <a:t>It has a cycles, nested if-else case and all nice features of legacy code. We need to change it, but in the same time guarantee it would not be broken.</a:t>
            </a:r>
          </a:p>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2205010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07.12.2012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p:zoom/>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p:zoom/>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p:zoom/>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p:zoom/>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p:zoom/>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p:zoom/>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p:zo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p:zoom/>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p:zoom/>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281663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33.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3.xml"/><Relationship Id="rId5" Type="http://schemas.openxmlformats.org/officeDocument/2006/relationships/hyperlink" Target="http://llewellynfalco.blogspot.com/" TargetMode="External"/><Relationship Id="rId4" Type="http://schemas.openxmlformats.org/officeDocument/2006/relationships/hyperlink" Target="http://www.approvaltest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p:txBody>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en-US" dirty="0" smtClean="0">
                <a:latin typeface="Arial" charset="0"/>
              </a:rPr>
              <a:t>Approval</a:t>
            </a:r>
            <a:r>
              <a:rPr lang="en-US" dirty="0" smtClean="0">
                <a:latin typeface="Arial" charset="0"/>
              </a:rPr>
              <a:t> </a:t>
            </a:r>
            <a:r>
              <a:rPr lang="en-US" dirty="0" smtClean="0">
                <a:latin typeface="Arial" charset="0"/>
              </a:rPr>
              <a:t>Tests</a:t>
            </a:r>
            <a:endParaRPr lang="en-US" dirty="0"/>
          </a:p>
        </p:txBody>
      </p:sp>
      <p:sp>
        <p:nvSpPr>
          <p:cNvPr id="4" name="Text Placeholder 3"/>
          <p:cNvSpPr>
            <a:spLocks noGrp="1"/>
          </p:cNvSpPr>
          <p:nvPr>
            <p:ph type="body" sz="quarter" idx="11"/>
          </p:nvPr>
        </p:nvSpPr>
        <p:spPr/>
        <p:txBody>
          <a:bodyPr/>
          <a:lstStyle/>
          <a:p>
            <a:r>
              <a:rPr lang="en-US" dirty="0" smtClean="0"/>
              <a:t>Module </a:t>
            </a:r>
            <a:r>
              <a:rPr lang="ru-RU" dirty="0" smtClean="0"/>
              <a:t>10</a:t>
            </a:r>
            <a:endParaRPr lang="en-US" dirty="0"/>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Dyachenko &lt;IDyachenko</a:t>
            </a:r>
            <a:r>
              <a:rPr lang="en-US" dirty="0">
                <a:solidFill>
                  <a:srgbClr val="FF6600"/>
                </a:solidFill>
                <a:latin typeface="Arial" charset="0"/>
              </a:rPr>
              <a:t>@</a:t>
            </a:r>
            <a:r>
              <a:rPr lang="en-US" dirty="0"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ru-RU" dirty="0" smtClean="0"/>
              <a:t>Шаблон</a:t>
            </a:r>
            <a:r>
              <a:rPr lang="en-US" dirty="0" smtClean="0"/>
              <a:t> </a:t>
            </a:r>
            <a:r>
              <a:rPr lang="ru-RU" dirty="0" smtClean="0"/>
              <a:t>теста</a:t>
            </a:r>
            <a:endParaRPr lang="en-US" dirty="0"/>
          </a:p>
        </p:txBody>
      </p:sp>
      <p:sp>
        <p:nvSpPr>
          <p:cNvPr id="6" name="Rectangle 5"/>
          <p:cNvSpPr/>
          <p:nvPr/>
        </p:nvSpPr>
        <p:spPr>
          <a:xfrm>
            <a:off x="685800" y="2285137"/>
            <a:ext cx="2971800" cy="2862323"/>
          </a:xfrm>
          <a:prstGeom prst="rect">
            <a:avLst/>
          </a:prstGeom>
        </p:spPr>
        <p:txBody>
          <a:bodyPr wrap="square">
            <a:spAutoFit/>
          </a:bodyPr>
          <a:lstStyle/>
          <a:p>
            <a:r>
              <a:rPr lang="en-US" b="1" dirty="0" smtClean="0">
                <a:solidFill>
                  <a:srgbClr val="000080"/>
                </a:solidFill>
                <a:latin typeface="Menlo"/>
              </a:rPr>
              <a:t>Test... </a:t>
            </a:r>
          </a:p>
          <a:p>
            <a:r>
              <a:rPr lang="en-US" dirty="0" smtClean="0">
                <a:solidFill>
                  <a:srgbClr val="000000"/>
                </a:solidFill>
                <a:latin typeface="Menlo"/>
              </a:rPr>
              <a:t>{</a:t>
            </a:r>
            <a:endParaRPr lang="en-US" dirty="0">
              <a:solidFill>
                <a:srgbClr val="000000"/>
              </a:solidFill>
              <a:latin typeface="Menlo"/>
            </a:endParaRPr>
          </a:p>
          <a:p>
            <a:r>
              <a:rPr lang="en-US" dirty="0">
                <a:latin typeface="Menlo"/>
              </a:rPr>
              <a:t>    </a:t>
            </a:r>
            <a:r>
              <a:rPr lang="en-US" b="1" dirty="0" smtClean="0">
                <a:solidFill>
                  <a:srgbClr val="008000"/>
                </a:solidFill>
                <a:latin typeface="Menlo"/>
              </a:rPr>
              <a:t>// Arrange</a:t>
            </a:r>
          </a:p>
          <a:p>
            <a:r>
              <a:rPr lang="en-US" b="1" dirty="0">
                <a:solidFill>
                  <a:srgbClr val="000080"/>
                </a:solidFill>
                <a:latin typeface="Menlo"/>
              </a:rPr>
              <a:t> </a:t>
            </a:r>
            <a:r>
              <a:rPr lang="en-US" b="1" dirty="0" smtClean="0">
                <a:solidFill>
                  <a:srgbClr val="000080"/>
                </a:solidFill>
                <a:latin typeface="Menlo"/>
              </a:rPr>
              <a:t>   ...</a:t>
            </a:r>
          </a:p>
          <a:p>
            <a:r>
              <a:rPr lang="en-US" dirty="0">
                <a:latin typeface="Menlo"/>
              </a:rPr>
              <a:t> </a:t>
            </a:r>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Action</a:t>
            </a:r>
            <a:endParaRPr lang="en-US" b="1" dirty="0">
              <a:solidFill>
                <a:srgbClr val="008000"/>
              </a:solidFill>
              <a:latin typeface="Menlo"/>
            </a:endParaRPr>
          </a:p>
          <a:p>
            <a:r>
              <a:rPr lang="en-US" b="1" dirty="0">
                <a:solidFill>
                  <a:srgbClr val="000080"/>
                </a:solidFill>
                <a:latin typeface="Menlo"/>
              </a:rPr>
              <a:t>    ..</a:t>
            </a:r>
            <a:r>
              <a:rPr lang="en-US" b="1" dirty="0" smtClean="0">
                <a:solidFill>
                  <a:srgbClr val="000080"/>
                </a:solidFill>
                <a:latin typeface="Menlo"/>
              </a:rPr>
              <a:t>.</a:t>
            </a:r>
          </a:p>
          <a:p>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err="1" smtClean="0">
                <a:solidFill>
                  <a:srgbClr val="008000"/>
                </a:solidFill>
                <a:latin typeface="Menlo"/>
              </a:rPr>
              <a:t>Assetion</a:t>
            </a:r>
            <a:endParaRPr lang="en-US" b="1" dirty="0">
              <a:solidFill>
                <a:srgbClr val="008000"/>
              </a:solidFill>
              <a:latin typeface="Menlo"/>
            </a:endParaRPr>
          </a:p>
          <a:p>
            <a:r>
              <a:rPr lang="en-US" b="1" dirty="0">
                <a:solidFill>
                  <a:srgbClr val="000080"/>
                </a:solidFill>
                <a:latin typeface="Menlo"/>
              </a:rPr>
              <a:t>    ...</a:t>
            </a:r>
            <a:endParaRPr lang="en-US" dirty="0">
              <a:solidFill>
                <a:srgbClr val="000000"/>
              </a:solidFill>
              <a:latin typeface="Menlo"/>
            </a:endParaRPr>
          </a:p>
          <a:p>
            <a:r>
              <a:rPr lang="en-US" dirty="0">
                <a:solidFill>
                  <a:srgbClr val="000000"/>
                </a:solidFill>
                <a:latin typeface="Menlo"/>
              </a:rPr>
              <a:t>}</a:t>
            </a:r>
          </a:p>
          <a:p>
            <a:endParaRPr lang="en-US" dirty="0">
              <a:latin typeface="Menlo"/>
            </a:endParaRPr>
          </a:p>
        </p:txBody>
      </p:sp>
      <p:sp>
        <p:nvSpPr>
          <p:cNvPr id="5" name="Rectangle 4"/>
          <p:cNvSpPr/>
          <p:nvPr/>
        </p:nvSpPr>
        <p:spPr>
          <a:xfrm>
            <a:off x="3669323" y="2285137"/>
            <a:ext cx="2971800" cy="2862323"/>
          </a:xfrm>
          <a:prstGeom prst="rect">
            <a:avLst/>
          </a:prstGeom>
        </p:spPr>
        <p:txBody>
          <a:bodyPr wrap="square">
            <a:spAutoFit/>
          </a:bodyPr>
          <a:lstStyle/>
          <a:p>
            <a:r>
              <a:rPr lang="en-US" b="1" dirty="0" smtClean="0">
                <a:solidFill>
                  <a:srgbClr val="000080"/>
                </a:solidFill>
                <a:latin typeface="Menlo"/>
              </a:rPr>
              <a:t>Should...</a:t>
            </a:r>
          </a:p>
          <a:p>
            <a:r>
              <a:rPr lang="en-US" dirty="0" smtClean="0">
                <a:solidFill>
                  <a:srgbClr val="000000"/>
                </a:solidFill>
                <a:latin typeface="Menlo"/>
              </a:rPr>
              <a:t>{</a:t>
            </a:r>
            <a:endParaRPr lang="en-US" dirty="0">
              <a:solidFill>
                <a:srgbClr val="000000"/>
              </a:solidFill>
              <a:latin typeface="Menlo"/>
            </a:endParaRPr>
          </a:p>
          <a:p>
            <a:r>
              <a:rPr lang="en-US" dirty="0">
                <a:latin typeface="Menlo"/>
              </a:rPr>
              <a:t>    </a:t>
            </a:r>
            <a:r>
              <a:rPr lang="en-US" b="1" dirty="0" smtClean="0">
                <a:solidFill>
                  <a:srgbClr val="008000"/>
                </a:solidFill>
                <a:latin typeface="Menlo"/>
              </a:rPr>
              <a:t>// Given</a:t>
            </a:r>
          </a:p>
          <a:p>
            <a:r>
              <a:rPr lang="en-US" b="1" dirty="0">
                <a:solidFill>
                  <a:srgbClr val="000080"/>
                </a:solidFill>
                <a:latin typeface="Menlo"/>
              </a:rPr>
              <a:t> </a:t>
            </a:r>
            <a:r>
              <a:rPr lang="en-US" b="1" dirty="0" smtClean="0">
                <a:solidFill>
                  <a:srgbClr val="000080"/>
                </a:solidFill>
                <a:latin typeface="Menlo"/>
              </a:rPr>
              <a:t>   ...</a:t>
            </a:r>
          </a:p>
          <a:p>
            <a:r>
              <a:rPr lang="en-US" dirty="0">
                <a:latin typeface="Menlo"/>
              </a:rPr>
              <a:t> </a:t>
            </a:r>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When</a:t>
            </a:r>
            <a:endParaRPr lang="en-US" b="1" dirty="0">
              <a:solidFill>
                <a:srgbClr val="008000"/>
              </a:solidFill>
              <a:latin typeface="Menlo"/>
            </a:endParaRPr>
          </a:p>
          <a:p>
            <a:r>
              <a:rPr lang="en-US" b="1" dirty="0">
                <a:solidFill>
                  <a:srgbClr val="000080"/>
                </a:solidFill>
                <a:latin typeface="Menlo"/>
              </a:rPr>
              <a:t>    ..</a:t>
            </a:r>
            <a:r>
              <a:rPr lang="en-US" b="1" dirty="0" smtClean="0">
                <a:solidFill>
                  <a:srgbClr val="000080"/>
                </a:solidFill>
                <a:latin typeface="Menlo"/>
              </a:rPr>
              <a:t>.</a:t>
            </a:r>
          </a:p>
          <a:p>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Then</a:t>
            </a:r>
            <a:endParaRPr lang="en-US" b="1" dirty="0">
              <a:solidFill>
                <a:srgbClr val="008000"/>
              </a:solidFill>
              <a:latin typeface="Menlo"/>
            </a:endParaRPr>
          </a:p>
          <a:p>
            <a:r>
              <a:rPr lang="en-US" b="1" dirty="0">
                <a:solidFill>
                  <a:srgbClr val="000080"/>
                </a:solidFill>
                <a:latin typeface="Menlo"/>
              </a:rPr>
              <a:t>    ...</a:t>
            </a:r>
            <a:endParaRPr lang="en-US" dirty="0">
              <a:solidFill>
                <a:srgbClr val="000000"/>
              </a:solidFill>
              <a:latin typeface="Menlo"/>
            </a:endParaRPr>
          </a:p>
          <a:p>
            <a:r>
              <a:rPr lang="en-US" dirty="0">
                <a:solidFill>
                  <a:srgbClr val="000000"/>
                </a:solidFill>
                <a:latin typeface="Menlo"/>
              </a:rPr>
              <a:t>}</a:t>
            </a:r>
          </a:p>
          <a:p>
            <a:endParaRPr lang="en-US" dirty="0">
              <a:latin typeface="Menlo"/>
            </a:endParaRPr>
          </a:p>
        </p:txBody>
      </p:sp>
      <p:cxnSp>
        <p:nvCxnSpPr>
          <p:cNvPr id="3" name="Straight Connector 2"/>
          <p:cNvCxnSpPr/>
          <p:nvPr/>
        </p:nvCxnSpPr>
        <p:spPr>
          <a:xfrm>
            <a:off x="3124200" y="2027198"/>
            <a:ext cx="0" cy="3378200"/>
          </a:xfrm>
          <a:prstGeom prst="line">
            <a:avLst/>
          </a:prstGeom>
          <a:ln w="3175" cmpd="sng">
            <a:prstDash val="dash"/>
          </a:ln>
        </p:spPr>
        <p:style>
          <a:lnRef idx="1">
            <a:schemeClr val="accent4"/>
          </a:lnRef>
          <a:fillRef idx="0">
            <a:schemeClr val="accent4"/>
          </a:fillRef>
          <a:effectRef idx="0">
            <a:schemeClr val="accent4"/>
          </a:effectRef>
          <a:fontRef idx="minor">
            <a:schemeClr val="tx1"/>
          </a:fontRef>
        </p:style>
      </p:cxnSp>
      <p:cxnSp>
        <p:nvCxnSpPr>
          <p:cNvPr id="7" name="Straight Connector 6"/>
          <p:cNvCxnSpPr/>
          <p:nvPr/>
        </p:nvCxnSpPr>
        <p:spPr>
          <a:xfrm>
            <a:off x="6172200" y="2027198"/>
            <a:ext cx="0" cy="3378200"/>
          </a:xfrm>
          <a:prstGeom prst="line">
            <a:avLst/>
          </a:prstGeom>
          <a:ln w="3175" cmpd="sng">
            <a:prstDash val="dash"/>
          </a:ln>
        </p:spPr>
        <p:style>
          <a:lnRef idx="1">
            <a:schemeClr val="accent4"/>
          </a:lnRef>
          <a:fillRef idx="0">
            <a:schemeClr val="accent4"/>
          </a:fillRef>
          <a:effectRef idx="0">
            <a:schemeClr val="accent4"/>
          </a:effectRef>
          <a:fontRef idx="minor">
            <a:schemeClr val="tx1"/>
          </a:fontRef>
        </p:style>
      </p:cxnSp>
      <p:sp>
        <p:nvSpPr>
          <p:cNvPr id="8" name="Rectangle 7"/>
          <p:cNvSpPr/>
          <p:nvPr/>
        </p:nvSpPr>
        <p:spPr>
          <a:xfrm>
            <a:off x="6629400" y="2285137"/>
            <a:ext cx="2971800" cy="2031325"/>
          </a:xfrm>
          <a:prstGeom prst="rect">
            <a:avLst/>
          </a:prstGeom>
        </p:spPr>
        <p:txBody>
          <a:bodyPr wrap="square">
            <a:spAutoFit/>
          </a:bodyPr>
          <a:lstStyle/>
          <a:p>
            <a:r>
              <a:rPr lang="en-US" b="1" dirty="0" smtClean="0">
                <a:solidFill>
                  <a:srgbClr val="000080"/>
                </a:solidFill>
                <a:latin typeface="Menlo"/>
              </a:rPr>
              <a:t>Approval...</a:t>
            </a:r>
          </a:p>
          <a:p>
            <a:r>
              <a:rPr lang="en-US" dirty="0" smtClean="0">
                <a:solidFill>
                  <a:srgbClr val="000000"/>
                </a:solidFill>
                <a:latin typeface="Menlo"/>
              </a:rPr>
              <a:t>{</a:t>
            </a:r>
            <a:endParaRPr lang="en-US" dirty="0">
              <a:solidFill>
                <a:srgbClr val="000000"/>
              </a:solidFill>
              <a:latin typeface="Menlo"/>
            </a:endParaRPr>
          </a:p>
          <a:p>
            <a:r>
              <a:rPr lang="en-US" dirty="0">
                <a:latin typeface="Menlo"/>
              </a:rPr>
              <a:t>    </a:t>
            </a:r>
            <a:r>
              <a:rPr lang="en-US" b="1" dirty="0" smtClean="0">
                <a:solidFill>
                  <a:srgbClr val="008000"/>
                </a:solidFill>
                <a:latin typeface="Menlo"/>
              </a:rPr>
              <a:t>// Do</a:t>
            </a:r>
          </a:p>
          <a:p>
            <a:r>
              <a:rPr lang="en-US" b="1" dirty="0">
                <a:solidFill>
                  <a:srgbClr val="000080"/>
                </a:solidFill>
                <a:latin typeface="Menlo"/>
              </a:rPr>
              <a:t> </a:t>
            </a:r>
            <a:r>
              <a:rPr lang="en-US" b="1" dirty="0" smtClean="0">
                <a:solidFill>
                  <a:srgbClr val="000080"/>
                </a:solidFill>
                <a:latin typeface="Menlo"/>
              </a:rPr>
              <a:t>   ...</a:t>
            </a:r>
          </a:p>
          <a:p>
            <a:r>
              <a:rPr lang="en-US" dirty="0">
                <a:latin typeface="Menlo"/>
              </a:rPr>
              <a:t> </a:t>
            </a:r>
            <a:r>
              <a:rPr lang="en-US" dirty="0" smtClean="0">
                <a:latin typeface="Menlo"/>
              </a:rPr>
              <a:t>	 </a:t>
            </a:r>
            <a:r>
              <a:rPr lang="en-US" b="1" dirty="0" smtClean="0">
                <a:solidFill>
                  <a:srgbClr val="008000"/>
                </a:solidFill>
                <a:latin typeface="Menlo"/>
              </a:rPr>
              <a:t>/</a:t>
            </a:r>
            <a:r>
              <a:rPr lang="en-US" b="1" dirty="0">
                <a:solidFill>
                  <a:srgbClr val="008000"/>
                </a:solidFill>
                <a:latin typeface="Menlo"/>
              </a:rPr>
              <a:t>/ </a:t>
            </a:r>
            <a:r>
              <a:rPr lang="en-US" b="1" dirty="0" smtClean="0">
                <a:solidFill>
                  <a:srgbClr val="008000"/>
                </a:solidFill>
                <a:latin typeface="Menlo"/>
              </a:rPr>
              <a:t>Verify</a:t>
            </a:r>
            <a:endParaRPr lang="en-US" dirty="0">
              <a:solidFill>
                <a:srgbClr val="000000"/>
              </a:solidFill>
              <a:latin typeface="Menlo"/>
            </a:endParaRPr>
          </a:p>
          <a:p>
            <a:r>
              <a:rPr lang="en-US" dirty="0">
                <a:solidFill>
                  <a:srgbClr val="000000"/>
                </a:solidFill>
                <a:latin typeface="Menlo"/>
              </a:rPr>
              <a:t>}</a:t>
            </a:r>
          </a:p>
          <a:p>
            <a:endParaRPr lang="en-US" dirty="0">
              <a:latin typeface="Menlo"/>
            </a:endParaRPr>
          </a:p>
        </p:txBody>
      </p:sp>
    </p:spTree>
    <p:extLst>
      <p:ext uri="{BB962C8B-B14F-4D97-AF65-F5344CB8AC3E}">
        <p14:creationId xmlns:p14="http://schemas.microsoft.com/office/powerpoint/2010/main" val="1341963978"/>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2551837"/>
            <a:ext cx="5791200" cy="1754326"/>
          </a:xfrm>
          <a:prstGeom prst="rect">
            <a:avLst/>
          </a:prstGeom>
        </p:spPr>
        <p:txBody>
          <a:bodyPr wrap="square">
            <a:spAutoFit/>
          </a:bodyPr>
          <a:lstStyle/>
          <a:p>
            <a:r>
              <a:rPr lang="en-US" sz="3600" b="1" dirty="0" smtClean="0">
                <a:solidFill>
                  <a:srgbClr val="008000"/>
                </a:solidFill>
                <a:latin typeface="Menlo"/>
              </a:rPr>
              <a:t>// DO </a:t>
            </a:r>
            <a:r>
              <a:rPr lang="en-US" b="1" dirty="0" smtClean="0">
                <a:solidFill>
                  <a:srgbClr val="FFC000"/>
                </a:solidFill>
                <a:latin typeface="Menlo"/>
              </a:rPr>
              <a:t>by computer</a:t>
            </a:r>
          </a:p>
          <a:p>
            <a:endParaRPr lang="en-US" b="1" dirty="0" smtClean="0">
              <a:solidFill>
                <a:srgbClr val="008000"/>
              </a:solidFill>
              <a:latin typeface="Menlo"/>
            </a:endParaRPr>
          </a:p>
          <a:p>
            <a:r>
              <a:rPr lang="en-US" sz="3600" b="1" dirty="0" smtClean="0">
                <a:solidFill>
                  <a:srgbClr val="008000"/>
                </a:solidFill>
                <a:latin typeface="Menlo"/>
              </a:rPr>
              <a:t>// VERIFY </a:t>
            </a:r>
            <a:r>
              <a:rPr lang="en-US" b="1" dirty="0">
                <a:solidFill>
                  <a:srgbClr val="FFC000"/>
                </a:solidFill>
                <a:latin typeface="Menlo"/>
              </a:rPr>
              <a:t>by </a:t>
            </a:r>
            <a:r>
              <a:rPr lang="en-US" b="1" dirty="0" smtClean="0">
                <a:solidFill>
                  <a:srgbClr val="FFC000"/>
                </a:solidFill>
                <a:latin typeface="Menlo"/>
              </a:rPr>
              <a:t>human</a:t>
            </a:r>
            <a:endParaRPr lang="en-US" dirty="0">
              <a:solidFill>
                <a:srgbClr val="FFC000"/>
              </a:solidFill>
              <a:latin typeface="Menlo"/>
            </a:endParaRPr>
          </a:p>
          <a:p>
            <a:endParaRPr lang="en-US" dirty="0">
              <a:latin typeface="Menlo"/>
            </a:endParaRPr>
          </a:p>
        </p:txBody>
      </p:sp>
      <p:sp>
        <p:nvSpPr>
          <p:cNvPr id="2" name="Title 1"/>
          <p:cNvSpPr>
            <a:spLocks noGrp="1"/>
          </p:cNvSpPr>
          <p:nvPr>
            <p:ph type="title"/>
          </p:nvPr>
        </p:nvSpPr>
        <p:spPr/>
        <p:txBody>
          <a:bodyPr/>
          <a:lstStyle/>
          <a:p>
            <a:endParaRPr lang="ru-RU"/>
          </a:p>
        </p:txBody>
      </p:sp>
    </p:spTree>
    <p:extLst>
      <p:ext uri="{BB962C8B-B14F-4D97-AF65-F5344CB8AC3E}">
        <p14:creationId xmlns:p14="http://schemas.microsoft.com/office/powerpoint/2010/main" val="1808179376"/>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h-online.com/imgs/43/9/5/6/7/7/5/intellij_idea_logo80.jpg-45ecca188edbdc1e.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27977"/>
            <a:ext cx="381000" cy="3857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c5hB6T4KakZmWhblR1IO1EX2sw7TJqDvCyf5Mf3WG_QI4aY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681" y="5176576"/>
            <a:ext cx="367837" cy="48856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016482"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9" name="Rounded Rectangle 8"/>
          <p:cNvSpPr/>
          <p:nvPr/>
        </p:nvSpPr>
        <p:spPr>
          <a:xfrm>
            <a:off x="3733800" y="5150237"/>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 name="Title 1"/>
          <p:cNvSpPr>
            <a:spLocks noGrp="1"/>
          </p:cNvSpPr>
          <p:nvPr>
            <p:ph type="title"/>
          </p:nvPr>
        </p:nvSpPr>
        <p:spPr/>
        <p:txBody>
          <a:bodyPr/>
          <a:lstStyle/>
          <a:p>
            <a:r>
              <a:rPr lang="ru-RU" dirty="0" smtClean="0">
                <a:solidFill>
                  <a:srgbClr val="161645"/>
                </a:solidFill>
              </a:rPr>
              <a:t>Пишем код</a:t>
            </a:r>
            <a:endParaRPr lang="en-US" dirty="0">
              <a:solidFill>
                <a:srgbClr val="161645"/>
              </a:solidFill>
            </a:endParaRPr>
          </a:p>
        </p:txBody>
      </p:sp>
      <p:pic>
        <p:nvPicPr>
          <p:cNvPr id="8" name="Picture 3" descr="C:\Users\IDyachenko\Downloads\lambd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209550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033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Первый простой тест</a:t>
            </a:r>
            <a:endParaRPr lang="en-US" dirty="0">
              <a:solidFill>
                <a:srgbClr val="161645"/>
              </a:solidFill>
            </a:endParaRPr>
          </a:p>
        </p:txBody>
      </p:sp>
      <p:sp>
        <p:nvSpPr>
          <p:cNvPr id="6" name="TextBox 5"/>
          <p:cNvSpPr txBox="1"/>
          <p:nvPr/>
        </p:nvSpPr>
        <p:spPr>
          <a:xfrm>
            <a:off x="1368425" y="3042947"/>
            <a:ext cx="640715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smtClean="0">
                <a:solidFill>
                  <a:srgbClr val="004080"/>
                </a:solidFill>
              </a:rPr>
              <a:t>Code here</a:t>
            </a:r>
            <a:endParaRPr lang="ru-RU" dirty="0">
              <a:solidFill>
                <a:srgbClr val="004080"/>
              </a:solidFill>
            </a:endParaRPr>
          </a:p>
        </p:txBody>
      </p:sp>
    </p:spTree>
    <p:extLst>
      <p:ext uri="{BB962C8B-B14F-4D97-AF65-F5344CB8AC3E}">
        <p14:creationId xmlns:p14="http://schemas.microsoft.com/office/powerpoint/2010/main" val="1650964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Результат</a:t>
            </a:r>
            <a:endParaRPr lang="en-US" dirty="0">
              <a:solidFill>
                <a:srgbClr val="161645"/>
              </a:solidFill>
            </a:endParaRPr>
          </a:p>
        </p:txBody>
      </p:sp>
      <p:sp>
        <p:nvSpPr>
          <p:cNvPr id="6" name="TextBox 5"/>
          <p:cNvSpPr txBox="1"/>
          <p:nvPr/>
        </p:nvSpPr>
        <p:spPr>
          <a:xfrm>
            <a:off x="1368425" y="3042947"/>
            <a:ext cx="640715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smtClean="0">
                <a:solidFill>
                  <a:srgbClr val="004080"/>
                </a:solidFill>
              </a:rPr>
              <a:t>Code here</a:t>
            </a:r>
            <a:endParaRPr lang="ru-RU" dirty="0">
              <a:solidFill>
                <a:srgbClr val="004080"/>
              </a:solidFill>
            </a:endParaRPr>
          </a:p>
        </p:txBody>
      </p:sp>
    </p:spTree>
    <p:extLst>
      <p:ext uri="{BB962C8B-B14F-4D97-AF65-F5344CB8AC3E}">
        <p14:creationId xmlns:p14="http://schemas.microsoft.com/office/powerpoint/2010/main" val="3291250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Coverage</a:t>
            </a:r>
            <a:endParaRPr lang="en-US" dirty="0">
              <a:solidFill>
                <a:srgbClr val="161645"/>
              </a:solidFill>
            </a:endParaRPr>
          </a:p>
        </p:txBody>
      </p:sp>
    </p:spTree>
    <p:extLst>
      <p:ext uri="{BB962C8B-B14F-4D97-AF65-F5344CB8AC3E}">
        <p14:creationId xmlns:p14="http://schemas.microsoft.com/office/powerpoint/2010/main" val="952018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Use combinations of arguments</a:t>
            </a:r>
          </a:p>
        </p:txBody>
      </p:sp>
    </p:spTree>
    <p:extLst>
      <p:ext uri="{BB962C8B-B14F-4D97-AF65-F5344CB8AC3E}">
        <p14:creationId xmlns:p14="http://schemas.microsoft.com/office/powerpoint/2010/main" val="3806207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161645"/>
                </a:solidFill>
              </a:rPr>
              <a:t>Результат</a:t>
            </a:r>
            <a:endParaRPr lang="en-US" dirty="0">
              <a:solidFill>
                <a:srgbClr val="161645"/>
              </a:solidFill>
            </a:endParaRPr>
          </a:p>
        </p:txBody>
      </p:sp>
    </p:spTree>
    <p:extLst>
      <p:ext uri="{BB962C8B-B14F-4D97-AF65-F5344CB8AC3E}">
        <p14:creationId xmlns:p14="http://schemas.microsoft.com/office/powerpoint/2010/main" val="1875394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Coverage</a:t>
            </a:r>
            <a:endParaRPr lang="en-US" dirty="0">
              <a:solidFill>
                <a:srgbClr val="161645"/>
              </a:solidFill>
            </a:endParaRPr>
          </a:p>
        </p:txBody>
      </p:sp>
      <p:sp>
        <p:nvSpPr>
          <p:cNvPr id="4" name="Rectangle 3"/>
          <p:cNvSpPr/>
          <p:nvPr/>
        </p:nvSpPr>
        <p:spPr>
          <a:xfrm>
            <a:off x="2286000" y="3105835"/>
            <a:ext cx="4572000" cy="646331"/>
          </a:xfrm>
          <a:prstGeom prst="rect">
            <a:avLst/>
          </a:prstGeom>
        </p:spPr>
        <p:txBody>
          <a:bodyPr>
            <a:spAutoFit/>
          </a:bodyPr>
          <a:lstStyle/>
          <a:p>
            <a:pPr algn="ctr"/>
            <a:r>
              <a:rPr lang="en-US" dirty="0">
                <a:solidFill>
                  <a:schemeClr val="accent4"/>
                </a:solidFill>
              </a:rPr>
              <a:t>With only few lines of code, I've got 1560 test cases and all of them are correct!</a:t>
            </a:r>
            <a:endParaRPr lang="ru-RU" dirty="0">
              <a:solidFill>
                <a:schemeClr val="accent4"/>
              </a:solidFill>
            </a:endParaRPr>
          </a:p>
        </p:txBody>
      </p:sp>
    </p:spTree>
    <p:extLst>
      <p:ext uri="{BB962C8B-B14F-4D97-AF65-F5344CB8AC3E}">
        <p14:creationId xmlns:p14="http://schemas.microsoft.com/office/powerpoint/2010/main" val="231209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Locking down</a:t>
            </a:r>
          </a:p>
        </p:txBody>
      </p:sp>
      <p:sp>
        <p:nvSpPr>
          <p:cNvPr id="4" name="Rectangle 3"/>
          <p:cNvSpPr/>
          <p:nvPr/>
        </p:nvSpPr>
        <p:spPr>
          <a:xfrm>
            <a:off x="2286000" y="3105835"/>
            <a:ext cx="4572000" cy="646331"/>
          </a:xfrm>
          <a:prstGeom prst="rect">
            <a:avLst/>
          </a:prstGeom>
        </p:spPr>
        <p:txBody>
          <a:bodyPr>
            <a:spAutoFit/>
          </a:bodyPr>
          <a:lstStyle/>
          <a:p>
            <a:pPr algn="ctr"/>
            <a:r>
              <a:rPr lang="en-US" dirty="0">
                <a:solidFill>
                  <a:schemeClr val="accent4"/>
                </a:solidFill>
              </a:rPr>
              <a:t>The process of controlling the legacy code in that way is called "Locking down". </a:t>
            </a:r>
            <a:endParaRPr lang="ru-RU" dirty="0">
              <a:solidFill>
                <a:schemeClr val="accent4"/>
              </a:solidFill>
            </a:endParaRPr>
          </a:p>
        </p:txBody>
      </p:sp>
    </p:spTree>
    <p:extLst>
      <p:ext uri="{BB962C8B-B14F-4D97-AF65-F5344CB8AC3E}">
        <p14:creationId xmlns:p14="http://schemas.microsoft.com/office/powerpoint/2010/main" val="3432359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a:solidFill>
                  <a:srgbClr val="161645"/>
                </a:solidFill>
              </a:rPr>
              <a:t>Содержание</a:t>
            </a: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a:solidFill>
                    <a:srgbClr val="004080"/>
                  </a:solidFill>
                </a:rPr>
                <a:t>Approval Testing Library </a:t>
              </a: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a:solidFill>
                    <a:srgbClr val="004080"/>
                  </a:solidFill>
                </a:rPr>
                <a:t>Legacy code</a:t>
              </a: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Шаблон</a:t>
              </a:r>
              <a:r>
                <a:rPr lang="en-US" dirty="0" smtClean="0">
                  <a:solidFill>
                    <a:srgbClr val="004080"/>
                  </a:solidFill>
                </a:rPr>
                <a:t> </a:t>
              </a:r>
              <a:r>
                <a:rPr lang="en-US" dirty="0">
                  <a:solidFill>
                    <a:srgbClr val="004080"/>
                  </a:solidFill>
                </a:rPr>
                <a:t>Approval</a:t>
              </a:r>
              <a:r>
                <a:rPr lang="ru-RU" dirty="0" smtClean="0">
                  <a:solidFill>
                    <a:srgbClr val="004080"/>
                  </a:solidFill>
                </a:rPr>
                <a:t> </a:t>
              </a:r>
              <a:r>
                <a:rPr lang="ru-RU" dirty="0">
                  <a:solidFill>
                    <a:srgbClr val="004080"/>
                  </a:solidFill>
                </a:rPr>
                <a:t>теста</a:t>
              </a:r>
              <a:endParaRPr lang="en-US" dirty="0" smtClean="0">
                <a:solidFill>
                  <a:srgbClr val="004080"/>
                </a:solidFill>
              </a:endParaRP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Пример разработки через </a:t>
              </a:r>
              <a:r>
                <a:rPr lang="en-US" dirty="0" smtClean="0">
                  <a:solidFill>
                    <a:srgbClr val="004080"/>
                  </a:solidFill>
                </a:rPr>
                <a:t>Approval TDD</a:t>
              </a:r>
              <a:endParaRPr lang="en-US" dirty="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Где это работает</a:t>
              </a: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smtClean="0">
                  <a:solidFill>
                    <a:srgbClr val="004080"/>
                  </a:solidFill>
                </a:rPr>
                <a:t>Reporters</a:t>
              </a: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smtClean="0">
                  <a:solidFill>
                    <a:srgbClr val="004080"/>
                  </a:solidFill>
                </a:rPr>
                <a:t>Workshop </a:t>
              </a:r>
              <a:r>
                <a:rPr lang="ru-RU" dirty="0" smtClean="0">
                  <a:solidFill>
                    <a:srgbClr val="004080"/>
                  </a:solidFill>
                </a:rPr>
                <a:t>на тему </a:t>
              </a:r>
              <a:r>
                <a:rPr lang="en-US" dirty="0">
                  <a:solidFill>
                    <a:srgbClr val="004080"/>
                  </a:solidFill>
                </a:rPr>
                <a:t>“Locking </a:t>
              </a:r>
              <a:r>
                <a:rPr lang="en-US" dirty="0" smtClean="0">
                  <a:solidFill>
                    <a:srgbClr val="004080"/>
                  </a:solidFill>
                </a:rPr>
                <a:t>down legacy code”</a:t>
              </a:r>
              <a:endParaRPr lang="en-US" dirty="0">
                <a:solidFill>
                  <a:srgbClr val="004080"/>
                </a:solidFill>
              </a:endParaRPr>
            </a:p>
          </p:txBody>
        </p:sp>
      </p:grpSp>
    </p:spTree>
    <p:extLst>
      <p:ext uri="{BB962C8B-B14F-4D97-AF65-F5344CB8AC3E}">
        <p14:creationId xmlns:p14="http://schemas.microsoft.com/office/powerpoint/2010/main" val="1237427755"/>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61645"/>
                </a:solidFill>
              </a:rPr>
              <a:t>ShoppingCartTests</a:t>
            </a:r>
            <a:endParaRPr lang="en-US" dirty="0">
              <a:solidFill>
                <a:srgbClr val="161645"/>
              </a:solidFill>
            </a:endParaRPr>
          </a:p>
        </p:txBody>
      </p:sp>
    </p:spTree>
    <p:extLst>
      <p:ext uri="{BB962C8B-B14F-4D97-AF65-F5344CB8AC3E}">
        <p14:creationId xmlns:p14="http://schemas.microsoft.com/office/powerpoint/2010/main" val="986412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Reporters</a:t>
            </a:r>
            <a:endParaRPr lang="en-US" dirty="0">
              <a:solidFill>
                <a:srgbClr val="161645"/>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51570006"/>
              </p:ext>
            </p:extLst>
          </p:nvPr>
        </p:nvGraphicFramePr>
        <p:xfrm>
          <a:off x="899326" y="2057400"/>
          <a:ext cx="7597776" cy="3500120"/>
        </p:xfrm>
        <a:graphic>
          <a:graphicData uri="http://schemas.openxmlformats.org/drawingml/2006/table">
            <a:tbl>
              <a:tblPr firstRow="1" bandRow="1">
                <a:tableStyleId>{BC89EF96-8CEA-46FF-86C4-4CE0E7609802}</a:tableStyleId>
              </a:tblPr>
              <a:tblGrid>
                <a:gridCol w="2667001"/>
                <a:gridCol w="4930775"/>
              </a:tblGrid>
              <a:tr h="370840">
                <a:tc>
                  <a:txBody>
                    <a:bodyPr/>
                    <a:lstStyle/>
                    <a:p>
                      <a:r>
                        <a:rPr lang="en-US" sz="1800" b="0" u="none" strike="noStrike" baseline="0" dirty="0" err="1" smtClean="0">
                          <a:solidFill>
                            <a:schemeClr val="accent4"/>
                          </a:solidFill>
                        </a:rPr>
                        <a:t>DiffReporter</a:t>
                      </a:r>
                      <a:endParaRPr lang="ru-RU" b="0" dirty="0">
                        <a:solidFill>
                          <a:schemeClr val="accent4"/>
                        </a:solidFill>
                      </a:endParaRPr>
                    </a:p>
                  </a:txBody>
                  <a:tcPr>
                    <a:lnB w="9525" cap="flat" cmpd="sng" algn="ctr">
                      <a:solidFill>
                        <a:schemeClr val="tx1"/>
                      </a:solidFill>
                      <a:prstDash val="dot"/>
                      <a:round/>
                      <a:headEnd type="none" w="med" len="med"/>
                      <a:tailEnd type="none" w="med" len="med"/>
                    </a:lnB>
                  </a:tcPr>
                </a:tc>
                <a:tc>
                  <a:txBody>
                    <a:bodyPr/>
                    <a:lstStyle/>
                    <a:p>
                      <a:r>
                        <a:rPr lang="en-US" sz="1800" b="0" u="none" strike="noStrike" baseline="0" dirty="0" smtClean="0">
                          <a:solidFill>
                            <a:schemeClr val="accent4"/>
                          </a:solidFill>
                        </a:rPr>
                        <a:t>Launches an instance of </a:t>
                      </a:r>
                      <a:r>
                        <a:rPr lang="en-US" sz="1800" b="0" u="none" strike="noStrike" baseline="0" dirty="0" err="1" smtClean="0">
                          <a:solidFill>
                            <a:schemeClr val="accent4"/>
                          </a:solidFill>
                        </a:rPr>
                        <a:t>TortoiseSvnDiff</a:t>
                      </a:r>
                      <a:endParaRPr lang="ru-RU" b="0" dirty="0">
                        <a:solidFill>
                          <a:schemeClr val="accent4"/>
                        </a:solidFill>
                      </a:endParaRPr>
                    </a:p>
                  </a:txBody>
                  <a:tcPr>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FileLauncherReporter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Opens the .received file</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ImageDiffReporter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Launches an instance of </a:t>
                      </a:r>
                      <a:r>
                        <a:rPr lang="en-US" sz="1800" u="none" strike="noStrike" baseline="0" dirty="0" err="1" smtClean="0">
                          <a:solidFill>
                            <a:schemeClr val="accent4"/>
                          </a:solidFill>
                        </a:rPr>
                        <a:t>TortoiseSvnImageDiff</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ImageWebReporter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Opens the files in a web browser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JunitReporter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Text only, displays the contents of the files as a</a:t>
                      </a:r>
                    </a:p>
                    <a:p>
                      <a:r>
                        <a:rPr lang="en-US" sz="1800" u="none" strike="noStrike" baseline="0" dirty="0" err="1" smtClean="0">
                          <a:solidFill>
                            <a:schemeClr val="accent4"/>
                          </a:solidFill>
                        </a:rPr>
                        <a:t>AssertEquals</a:t>
                      </a:r>
                      <a:r>
                        <a:rPr lang="en-US" sz="1800" u="none" strike="noStrike" baseline="0" dirty="0" smtClean="0">
                          <a:solidFill>
                            <a:schemeClr val="accent4"/>
                          </a:solidFill>
                        </a:rPr>
                        <a:t> failure</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0">
                <a:tc>
                  <a:txBody>
                    <a:bodyPr/>
                    <a:lstStyle/>
                    <a:p>
                      <a:r>
                        <a:rPr lang="en-US" sz="1800" u="none" strike="noStrike" baseline="0" dirty="0" err="1" smtClean="0">
                          <a:solidFill>
                            <a:schemeClr val="accent4"/>
                          </a:solidFill>
                        </a:rPr>
                        <a:t>NotePadLancher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Opens the .received file in notepad</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QuietReporter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Outputs the move command to the console.</a:t>
                      </a:r>
                    </a:p>
                    <a:p>
                      <a:r>
                        <a:rPr lang="en-US" sz="1800" u="none" strike="noStrike" baseline="0" dirty="0" smtClean="0">
                          <a:solidFill>
                            <a:schemeClr val="accent4"/>
                          </a:solidFill>
                        </a:rPr>
                        <a:t>Great for build systems</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r h="370840">
                <a:tc>
                  <a:txBody>
                    <a:bodyPr/>
                    <a:lstStyle/>
                    <a:p>
                      <a:r>
                        <a:rPr lang="en-US" sz="1800" u="none" strike="noStrike" baseline="0" dirty="0" err="1" smtClean="0">
                          <a:solidFill>
                            <a:schemeClr val="accent4"/>
                          </a:solidFill>
                        </a:rPr>
                        <a:t>TextWebReporter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c>
                  <a:txBody>
                    <a:bodyPr/>
                    <a:lstStyle/>
                    <a:p>
                      <a:r>
                        <a:rPr lang="en-US" sz="1800" u="none" strike="noStrike" baseline="0" dirty="0" smtClean="0">
                          <a:solidFill>
                            <a:schemeClr val="accent4"/>
                          </a:solidFill>
                        </a:rPr>
                        <a:t>Opens the files in a web browser</a:t>
                      </a:r>
                      <a:endParaRPr lang="ru-RU" dirty="0">
                        <a:solidFill>
                          <a:schemeClr val="accent4"/>
                        </a:solidFill>
                      </a:endParaRPr>
                    </a:p>
                  </a:txBody>
                  <a:tcP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tcPr>
                </a:tc>
              </a:tr>
            </a:tbl>
          </a:graphicData>
        </a:graphic>
      </p:graphicFrame>
      <p:sp>
        <p:nvSpPr>
          <p:cNvPr id="6" name="Rectangle 5"/>
          <p:cNvSpPr/>
          <p:nvPr/>
        </p:nvSpPr>
        <p:spPr>
          <a:xfrm>
            <a:off x="892627" y="1327666"/>
            <a:ext cx="3055195" cy="369332"/>
          </a:xfrm>
          <a:prstGeom prst="rect">
            <a:avLst/>
          </a:prstGeom>
        </p:spPr>
        <p:txBody>
          <a:bodyPr wrap="none">
            <a:spAutoFit/>
          </a:bodyPr>
          <a:lstStyle/>
          <a:p>
            <a:r>
              <a:rPr lang="en-US" dirty="0"/>
              <a:t>@</a:t>
            </a:r>
            <a:r>
              <a:rPr lang="en-US" dirty="0" err="1"/>
              <a:t>UseReporter</a:t>
            </a:r>
            <a:r>
              <a:rPr lang="en-US" dirty="0"/>
              <a:t>(</a:t>
            </a:r>
            <a:r>
              <a:rPr lang="en-US" dirty="0" err="1"/>
              <a:t>Reporter.</a:t>
            </a:r>
            <a:r>
              <a:rPr lang="en-US" b="1" dirty="0" err="1"/>
              <a:t>class</a:t>
            </a:r>
            <a:r>
              <a:rPr lang="en-US" dirty="0"/>
              <a:t>)</a:t>
            </a:r>
            <a:endParaRPr lang="ru-RU" dirty="0"/>
          </a:p>
        </p:txBody>
      </p:sp>
    </p:spTree>
    <p:extLst>
      <p:ext uri="{BB962C8B-B14F-4D97-AF65-F5344CB8AC3E}">
        <p14:creationId xmlns:p14="http://schemas.microsoft.com/office/powerpoint/2010/main" val="2041687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it works?</a:t>
            </a:r>
            <a:endParaRPr lang="en-US" dirty="0">
              <a:solidFill>
                <a:srgbClr val="161645"/>
              </a:solidFill>
            </a:endParaRPr>
          </a:p>
        </p:txBody>
      </p:sp>
      <p:sp>
        <p:nvSpPr>
          <p:cNvPr id="3" name="Rectangle 2"/>
          <p:cNvSpPr/>
          <p:nvPr/>
        </p:nvSpPr>
        <p:spPr>
          <a:xfrm>
            <a:off x="2286000" y="3105835"/>
            <a:ext cx="4572000" cy="646331"/>
          </a:xfrm>
          <a:prstGeom prst="rect">
            <a:avLst/>
          </a:prstGeom>
        </p:spPr>
        <p:txBody>
          <a:bodyPr>
            <a:spAutoFit/>
          </a:bodyPr>
          <a:lstStyle/>
          <a:p>
            <a:pPr algn="ctr"/>
            <a:r>
              <a:rPr lang="en-US" dirty="0">
                <a:solidFill>
                  <a:schemeClr val="accent4"/>
                </a:solidFill>
              </a:rPr>
              <a:t>It works best when you deal with 2 things: UI and legacy code.</a:t>
            </a:r>
            <a:endParaRPr lang="ru-RU" dirty="0">
              <a:solidFill>
                <a:schemeClr val="accent4"/>
              </a:solidFill>
            </a:endParaRPr>
          </a:p>
        </p:txBody>
      </p:sp>
    </p:spTree>
    <p:extLst>
      <p:ext uri="{BB962C8B-B14F-4D97-AF65-F5344CB8AC3E}">
        <p14:creationId xmlns:p14="http://schemas.microsoft.com/office/powerpoint/2010/main" val="104098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it works?</a:t>
            </a:r>
            <a:endParaRPr lang="en-US" dirty="0">
              <a:solidFill>
                <a:srgbClr val="161645"/>
              </a:solidFill>
            </a:endParaRPr>
          </a:p>
        </p:txBody>
      </p:sp>
      <p:sp>
        <p:nvSpPr>
          <p:cNvPr id="5" name="TextBox 4"/>
          <p:cNvSpPr txBox="1"/>
          <p:nvPr/>
        </p:nvSpPr>
        <p:spPr>
          <a:xfrm>
            <a:off x="1752600" y="2286000"/>
            <a:ext cx="2362200" cy="2157102"/>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latin typeface="+mn-lt"/>
              </a:rPr>
              <a:t>Legacy Code:</a:t>
            </a:r>
          </a:p>
          <a:p>
            <a:pPr eaLnBrk="1" hangingPunct="1">
              <a:buClr>
                <a:srgbClr val="FF6600"/>
              </a:buClr>
              <a:buSzPct val="125000"/>
            </a:pPr>
            <a:endParaRPr lang="en-US" dirty="0">
              <a:solidFill>
                <a:srgbClr val="004080"/>
              </a:solidFill>
              <a:latin typeface="+mn-lt"/>
            </a:endParaRPr>
          </a:p>
          <a:p>
            <a:pPr marL="285750" indent="-285750" eaLnBrk="1" hangingPunct="1">
              <a:buClr>
                <a:srgbClr val="FF6600"/>
              </a:buClr>
              <a:buSzPct val="125000"/>
              <a:buFont typeface="Wingdings" pitchFamily="2" charset="2"/>
              <a:buChar char="§"/>
            </a:pPr>
            <a:r>
              <a:rPr lang="en-US" dirty="0" smtClean="0">
                <a:solidFill>
                  <a:schemeClr val="accent4"/>
                </a:solidFill>
              </a:rPr>
              <a:t>HTML</a:t>
            </a:r>
          </a:p>
          <a:p>
            <a:pPr marL="285750" indent="-285750" eaLnBrk="1" hangingPunct="1">
              <a:buClr>
                <a:srgbClr val="FF6600"/>
              </a:buClr>
              <a:buSzPct val="125000"/>
              <a:buFont typeface="Wingdings" pitchFamily="2" charset="2"/>
              <a:buChar char="§"/>
            </a:pPr>
            <a:r>
              <a:rPr lang="en-US" dirty="0" smtClean="0">
                <a:solidFill>
                  <a:schemeClr val="accent4"/>
                </a:solidFill>
              </a:rPr>
              <a:t>XML</a:t>
            </a:r>
          </a:p>
          <a:p>
            <a:pPr marL="285750" indent="-285750" eaLnBrk="1" hangingPunct="1">
              <a:buClr>
                <a:srgbClr val="FF6600"/>
              </a:buClr>
              <a:buSzPct val="125000"/>
              <a:buFont typeface="Wingdings" pitchFamily="2" charset="2"/>
              <a:buChar char="§"/>
            </a:pPr>
            <a:r>
              <a:rPr lang="en-US" dirty="0" smtClean="0">
                <a:solidFill>
                  <a:schemeClr val="accent4"/>
                </a:solidFill>
              </a:rPr>
              <a:t>JSON</a:t>
            </a:r>
          </a:p>
          <a:p>
            <a:pPr marL="285750" indent="-285750" eaLnBrk="1" hangingPunct="1">
              <a:buClr>
                <a:srgbClr val="FF6600"/>
              </a:buClr>
              <a:buSzPct val="125000"/>
              <a:buFont typeface="Wingdings" pitchFamily="2" charset="2"/>
              <a:buChar char="§"/>
            </a:pPr>
            <a:r>
              <a:rPr lang="en-US" dirty="0" smtClean="0">
                <a:solidFill>
                  <a:schemeClr val="accent4"/>
                </a:solidFill>
              </a:rPr>
              <a:t>SQL</a:t>
            </a:r>
          </a:p>
          <a:p>
            <a:pPr marL="285750" indent="-285750" eaLnBrk="1" hangingPunct="1">
              <a:buClr>
                <a:srgbClr val="FF6600"/>
              </a:buClr>
              <a:buSzPct val="125000"/>
              <a:buFont typeface="Wingdings" pitchFamily="2" charset="2"/>
              <a:buChar char="§"/>
            </a:pPr>
            <a:r>
              <a:rPr lang="en-US" dirty="0" smtClean="0">
                <a:solidFill>
                  <a:schemeClr val="accent4"/>
                </a:solidFill>
              </a:rPr>
              <a:t>Other </a:t>
            </a:r>
            <a:r>
              <a:rPr lang="en-US" dirty="0">
                <a:solidFill>
                  <a:schemeClr val="accent4"/>
                </a:solidFill>
              </a:rPr>
              <a:t>output</a:t>
            </a:r>
            <a:endParaRPr lang="ru-RU" dirty="0">
              <a:solidFill>
                <a:schemeClr val="accent4"/>
              </a:solidFill>
            </a:endParaRPr>
          </a:p>
        </p:txBody>
      </p:sp>
    </p:spTree>
    <p:extLst>
      <p:ext uri="{BB962C8B-B14F-4D97-AF65-F5344CB8AC3E}">
        <p14:creationId xmlns:p14="http://schemas.microsoft.com/office/powerpoint/2010/main" val="2860558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solidFill>
                <a:srgbClr val="161645"/>
              </a:solidFill>
            </a:endParaRPr>
          </a:p>
        </p:txBody>
      </p:sp>
      <p:pic>
        <p:nvPicPr>
          <p:cNvPr id="3076" name="Picture 4" descr="Typesa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743200"/>
            <a:ext cx="1104900"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420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latin typeface="Arial" charset="0"/>
              </a:rPr>
              <a:t>Разработка через </a:t>
            </a:r>
            <a:r>
              <a:rPr lang="en-US" dirty="0"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a:t>git</a:t>
            </a:r>
            <a:r>
              <a:rPr lang="en-US" dirty="0"/>
              <a:t> clone </a:t>
            </a:r>
            <a:r>
              <a:rPr lang="en-US" dirty="0" err="1"/>
              <a:t>git</a:t>
            </a:r>
            <a:r>
              <a:rPr lang="en-US" dirty="0"/>
              <a:t>://</a:t>
            </a:r>
            <a:r>
              <a:rPr lang="en-US" dirty="0" err="1"/>
              <a:t>github.com</a:t>
            </a:r>
            <a:r>
              <a:rPr lang="en-US" dirty="0"/>
              <a:t>/</a:t>
            </a:r>
            <a:r>
              <a:rPr lang="en-US" dirty="0" err="1"/>
              <a:t>ivan-dyachenko</a:t>
            </a:r>
            <a:r>
              <a:rPr lang="en-US" dirty="0"/>
              <a:t>/</a:t>
            </a:r>
            <a:r>
              <a:rPr lang="en-US" dirty="0" err="1"/>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Approval Tests</a:t>
            </a:r>
          </a:p>
        </p:txBody>
      </p:sp>
      <p:sp>
        <p:nvSpPr>
          <p:cNvPr id="17" name="TextBox 16"/>
          <p:cNvSpPr txBox="1"/>
          <p:nvPr/>
        </p:nvSpPr>
        <p:spPr>
          <a:xfrm>
            <a:off x="1368425" y="3042947"/>
            <a:ext cx="6407150" cy="772107"/>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ru-RU" dirty="0">
                <a:solidFill>
                  <a:srgbClr val="004080"/>
                </a:solidFill>
              </a:rPr>
              <a:t>Approval Tests как альтернативный взгляд на автоматизированное тестирование</a:t>
            </a:r>
          </a:p>
        </p:txBody>
      </p:sp>
    </p:spTree>
    <p:extLst>
      <p:ext uri="{BB962C8B-B14F-4D97-AF65-F5344CB8AC3E}">
        <p14:creationId xmlns:p14="http://schemas.microsoft.com/office/powerpoint/2010/main" val="1176402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Approval Tests</a:t>
            </a:r>
          </a:p>
        </p:txBody>
      </p:sp>
      <p:pic>
        <p:nvPicPr>
          <p:cNvPr id="1026" name="Picture 2" descr="https://lh5.googleusercontent.com/-1-05jdX5wEA/AAAAAAAAAAI/AAAAAAAAAgs/9ff9t0E4JhY/s250-c-k/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95600" y="1143000"/>
            <a:ext cx="5867400" cy="2434101"/>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a:solidFill>
                  <a:srgbClr val="004080"/>
                </a:solidFill>
                <a:latin typeface="+mn-lt"/>
              </a:rPr>
              <a:t>Llewellyn </a:t>
            </a:r>
            <a:r>
              <a:rPr lang="en-US" dirty="0" smtClean="0">
                <a:solidFill>
                  <a:srgbClr val="004080"/>
                </a:solidFill>
                <a:latin typeface="+mn-lt"/>
              </a:rPr>
              <a:t>Falco</a:t>
            </a:r>
          </a:p>
          <a:p>
            <a:pPr eaLnBrk="1" hangingPunct="1">
              <a:buClr>
                <a:srgbClr val="FF6600"/>
              </a:buClr>
              <a:buSzPct val="125000"/>
            </a:pPr>
            <a:endParaRPr lang="en-US" dirty="0">
              <a:solidFill>
                <a:srgbClr val="004080"/>
              </a:solidFill>
              <a:latin typeface="+mn-lt"/>
            </a:endParaRPr>
          </a:p>
          <a:p>
            <a:pPr marL="285750" indent="-285750" eaLnBrk="1" hangingPunct="1">
              <a:buClr>
                <a:srgbClr val="FF6600"/>
              </a:buClr>
              <a:buSzPct val="125000"/>
              <a:buFont typeface="Wingdings" pitchFamily="2" charset="2"/>
              <a:buChar char="§"/>
            </a:pPr>
            <a:r>
              <a:rPr lang="en-US" dirty="0">
                <a:solidFill>
                  <a:srgbClr val="004080"/>
                </a:solidFill>
                <a:latin typeface="+mn-lt"/>
              </a:rPr>
              <a:t>Professional </a:t>
            </a:r>
            <a:r>
              <a:rPr lang="en-US" dirty="0" smtClean="0">
                <a:solidFill>
                  <a:srgbClr val="004080"/>
                </a:solidFill>
                <a:latin typeface="+mn-lt"/>
              </a:rPr>
              <a:t>Speaker</a:t>
            </a:r>
          </a:p>
          <a:p>
            <a:pPr marL="285750" indent="-285750" eaLnBrk="1" hangingPunct="1">
              <a:buClr>
                <a:srgbClr val="FF6600"/>
              </a:buClr>
              <a:buSzPct val="125000"/>
              <a:buFont typeface="Wingdings" pitchFamily="2" charset="2"/>
              <a:buChar char="§"/>
            </a:pPr>
            <a:r>
              <a:rPr lang="en-US" dirty="0" smtClean="0">
                <a:solidFill>
                  <a:srgbClr val="004080"/>
                </a:solidFill>
                <a:latin typeface="+mn-lt"/>
              </a:rPr>
              <a:t>Teacher </a:t>
            </a:r>
            <a:r>
              <a:rPr lang="en-US" dirty="0">
                <a:solidFill>
                  <a:srgbClr val="004080"/>
                </a:solidFill>
                <a:latin typeface="+mn-lt"/>
              </a:rPr>
              <a:t>&amp; Agile </a:t>
            </a:r>
            <a:r>
              <a:rPr lang="en-US" dirty="0" smtClean="0">
                <a:solidFill>
                  <a:srgbClr val="004080"/>
                </a:solidFill>
                <a:latin typeface="+mn-lt"/>
              </a:rPr>
              <a:t>Programmer</a:t>
            </a:r>
          </a:p>
          <a:p>
            <a:pPr marL="285750" indent="-285750" eaLnBrk="1" hangingPunct="1">
              <a:buClr>
                <a:srgbClr val="FF6600"/>
              </a:buClr>
              <a:buSzPct val="125000"/>
              <a:buFont typeface="Wingdings" pitchFamily="2" charset="2"/>
              <a:buChar char="§"/>
            </a:pPr>
            <a:r>
              <a:rPr lang="en-US" dirty="0">
                <a:solidFill>
                  <a:srgbClr val="004080"/>
                </a:solidFill>
                <a:latin typeface="+mn-lt"/>
              </a:rPr>
              <a:t>Agile </a:t>
            </a:r>
            <a:r>
              <a:rPr lang="en-US" dirty="0" smtClean="0">
                <a:solidFill>
                  <a:srgbClr val="004080"/>
                </a:solidFill>
                <a:latin typeface="+mn-lt"/>
              </a:rPr>
              <a:t>Coach </a:t>
            </a:r>
          </a:p>
          <a:p>
            <a:pPr marL="285750" indent="-285750" eaLnBrk="1" hangingPunct="1">
              <a:buClr>
                <a:srgbClr val="FF6600"/>
              </a:buClr>
              <a:buSzPct val="125000"/>
              <a:buFont typeface="Wingdings" pitchFamily="2" charset="2"/>
              <a:buChar char="§"/>
            </a:pPr>
            <a:r>
              <a:rPr lang="en-US" dirty="0" smtClean="0">
                <a:solidFill>
                  <a:srgbClr val="004080"/>
                </a:solidFill>
                <a:latin typeface="+mn-lt"/>
              </a:rPr>
              <a:t>Creator </a:t>
            </a:r>
            <a:r>
              <a:rPr lang="en-US" dirty="0">
                <a:solidFill>
                  <a:srgbClr val="004080"/>
                </a:solidFill>
                <a:latin typeface="+mn-lt"/>
              </a:rPr>
              <a:t>of </a:t>
            </a:r>
            <a:r>
              <a:rPr lang="en-US" dirty="0" err="1" smtClean="0">
                <a:solidFill>
                  <a:srgbClr val="004080"/>
                </a:solidFill>
                <a:latin typeface="+mn-lt"/>
              </a:rPr>
              <a:t>ApprovalTest</a:t>
            </a:r>
            <a:endParaRPr lang="en-US" dirty="0" smtClean="0">
              <a:solidFill>
                <a:srgbClr val="004080"/>
              </a:solidFill>
              <a:latin typeface="+mn-lt"/>
            </a:endParaRPr>
          </a:p>
          <a:p>
            <a:pPr marL="285750" indent="-285750" eaLnBrk="1" hangingPunct="1">
              <a:buClr>
                <a:srgbClr val="FF6600"/>
              </a:buClr>
              <a:buSzPct val="125000"/>
              <a:buFont typeface="Wingdings" pitchFamily="2" charset="2"/>
              <a:buChar char="§"/>
            </a:pPr>
            <a:r>
              <a:rPr lang="en-US" dirty="0" smtClean="0">
                <a:solidFill>
                  <a:srgbClr val="004080"/>
                </a:solidFill>
                <a:latin typeface="+mn-lt"/>
              </a:rPr>
              <a:t>Co-Founder </a:t>
            </a:r>
            <a:r>
              <a:rPr lang="en-US" dirty="0">
                <a:solidFill>
                  <a:srgbClr val="004080"/>
                </a:solidFill>
                <a:latin typeface="+mn-lt"/>
              </a:rPr>
              <a:t>of </a:t>
            </a:r>
            <a:r>
              <a:rPr lang="en-US" dirty="0" err="1">
                <a:solidFill>
                  <a:srgbClr val="004080"/>
                </a:solidFill>
                <a:latin typeface="+mn-lt"/>
              </a:rPr>
              <a:t>TeachingKids</a:t>
            </a:r>
            <a:r>
              <a:rPr lang="en-US" dirty="0">
                <a:solidFill>
                  <a:srgbClr val="004080"/>
                </a:solidFill>
                <a:latin typeface="+mn-lt"/>
              </a:rPr>
              <a:t> </a:t>
            </a:r>
            <a:r>
              <a:rPr lang="en-US" dirty="0" smtClean="0">
                <a:solidFill>
                  <a:srgbClr val="004080"/>
                </a:solidFill>
                <a:latin typeface="+mn-lt"/>
              </a:rPr>
              <a:t>Programming</a:t>
            </a:r>
          </a:p>
          <a:p>
            <a:pPr marL="285750" indent="-285750" eaLnBrk="1" hangingPunct="1">
              <a:buClr>
                <a:srgbClr val="FF6600"/>
              </a:buClr>
              <a:buSzPct val="125000"/>
              <a:buFont typeface="Wingdings" pitchFamily="2" charset="2"/>
              <a:buChar char="§"/>
            </a:pPr>
            <a:r>
              <a:rPr lang="en-US" dirty="0" smtClean="0">
                <a:solidFill>
                  <a:srgbClr val="004080"/>
                </a:solidFill>
                <a:latin typeface="+mn-lt"/>
              </a:rPr>
              <a:t>Legacy </a:t>
            </a:r>
            <a:r>
              <a:rPr lang="en-US" dirty="0">
                <a:solidFill>
                  <a:srgbClr val="004080"/>
                </a:solidFill>
                <a:latin typeface="+mn-lt"/>
              </a:rPr>
              <a:t>Code Expert</a:t>
            </a:r>
            <a:endParaRPr lang="ru-RU" dirty="0">
              <a:solidFill>
                <a:srgbClr val="004080"/>
              </a:solidFill>
              <a:latin typeface="+mn-lt"/>
            </a:endParaRPr>
          </a:p>
        </p:txBody>
      </p:sp>
      <p:sp>
        <p:nvSpPr>
          <p:cNvPr id="6" name="Rectangle 5"/>
          <p:cNvSpPr/>
          <p:nvPr/>
        </p:nvSpPr>
        <p:spPr>
          <a:xfrm>
            <a:off x="381837" y="3810000"/>
            <a:ext cx="3497048" cy="646331"/>
          </a:xfrm>
          <a:prstGeom prst="rect">
            <a:avLst/>
          </a:prstGeom>
        </p:spPr>
        <p:txBody>
          <a:bodyPr wrap="none">
            <a:spAutoFit/>
          </a:bodyPr>
          <a:lstStyle/>
          <a:p>
            <a:r>
              <a:rPr lang="en-US" dirty="0" smtClean="0">
                <a:solidFill>
                  <a:srgbClr val="00B0F0"/>
                </a:solidFill>
                <a:hlinkClick r:id="rId4"/>
              </a:rPr>
              <a:t>http://approvaltests.com</a:t>
            </a:r>
            <a:endParaRPr lang="en-US" dirty="0" smtClean="0">
              <a:solidFill>
                <a:srgbClr val="00B0F0"/>
              </a:solidFill>
            </a:endParaRPr>
          </a:p>
          <a:p>
            <a:r>
              <a:rPr lang="en-US" dirty="0">
                <a:solidFill>
                  <a:srgbClr val="00B0F0"/>
                </a:solidFill>
                <a:hlinkClick r:id="rId5"/>
              </a:rPr>
              <a:t>http://</a:t>
            </a:r>
            <a:r>
              <a:rPr lang="en-US" dirty="0" smtClean="0">
                <a:solidFill>
                  <a:srgbClr val="00B0F0"/>
                </a:solidFill>
                <a:hlinkClick r:id="rId5"/>
              </a:rPr>
              <a:t>llewellynfalco.blogspot.com</a:t>
            </a:r>
            <a:endParaRPr lang="en-US" dirty="0" smtClean="0">
              <a:solidFill>
                <a:srgbClr val="00B0F0"/>
              </a:solidFill>
            </a:endParaRPr>
          </a:p>
        </p:txBody>
      </p:sp>
    </p:spTree>
    <p:extLst>
      <p:ext uri="{BB962C8B-B14F-4D97-AF65-F5344CB8AC3E}">
        <p14:creationId xmlns:p14="http://schemas.microsoft.com/office/powerpoint/2010/main" val="1541293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Approval Tests</a:t>
            </a:r>
          </a:p>
        </p:txBody>
      </p:sp>
      <p:sp>
        <p:nvSpPr>
          <p:cNvPr id="17" name="TextBox 16"/>
          <p:cNvSpPr txBox="1"/>
          <p:nvPr/>
        </p:nvSpPr>
        <p:spPr>
          <a:xfrm>
            <a:off x="1368425" y="3042947"/>
            <a:ext cx="6407150" cy="1049106"/>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a:solidFill>
                  <a:srgbClr val="004080"/>
                </a:solidFill>
              </a:rPr>
              <a:t>Approval Testing </a:t>
            </a:r>
            <a:r>
              <a:rPr lang="en-US" dirty="0" smtClean="0">
                <a:solidFill>
                  <a:srgbClr val="004080"/>
                </a:solidFill>
              </a:rPr>
              <a:t>Library </a:t>
            </a:r>
            <a:r>
              <a:rPr lang="ru-RU" dirty="0" smtClean="0">
                <a:solidFill>
                  <a:srgbClr val="004080"/>
                </a:solidFill>
              </a:rPr>
              <a:t>предлагает </a:t>
            </a:r>
            <a:r>
              <a:rPr lang="ru-RU" dirty="0">
                <a:solidFill>
                  <a:srgbClr val="004080"/>
                </a:solidFill>
              </a:rPr>
              <a:t>комбинировать сильные свойства компьтеров и человека, для достижения выского качества тестирования</a:t>
            </a:r>
          </a:p>
        </p:txBody>
      </p:sp>
    </p:spTree>
    <p:extLst>
      <p:ext uri="{BB962C8B-B14F-4D97-AF65-F5344CB8AC3E}">
        <p14:creationId xmlns:p14="http://schemas.microsoft.com/office/powerpoint/2010/main" val="2643734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Legacy code</a:t>
            </a:r>
            <a:endParaRPr lang="en-US" dirty="0">
              <a:solidFill>
                <a:srgbClr val="161645"/>
              </a:solidFill>
            </a:endParaRPr>
          </a:p>
        </p:txBody>
      </p:sp>
      <p:sp>
        <p:nvSpPr>
          <p:cNvPr id="17" name="TextBox 16"/>
          <p:cNvSpPr txBox="1"/>
          <p:nvPr/>
        </p:nvSpPr>
        <p:spPr>
          <a:xfrm>
            <a:off x="1368425" y="3042947"/>
            <a:ext cx="640715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smtClean="0">
                <a:solidFill>
                  <a:srgbClr val="004080"/>
                </a:solidFill>
              </a:rPr>
              <a:t>Legacy code has no tests...</a:t>
            </a:r>
            <a:endParaRPr lang="ru-RU" dirty="0">
              <a:solidFill>
                <a:srgbClr val="004080"/>
              </a:solidFill>
            </a:endParaRPr>
          </a:p>
        </p:txBody>
      </p:sp>
    </p:spTree>
    <p:extLst>
      <p:ext uri="{BB962C8B-B14F-4D97-AF65-F5344CB8AC3E}">
        <p14:creationId xmlns:p14="http://schemas.microsoft.com/office/powerpoint/2010/main" val="126264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Legacy code</a:t>
            </a:r>
            <a:endParaRPr lang="en-US" dirty="0">
              <a:solidFill>
                <a:srgbClr val="161645"/>
              </a:solidFill>
            </a:endParaRPr>
          </a:p>
        </p:txBody>
      </p:sp>
      <p:sp>
        <p:nvSpPr>
          <p:cNvPr id="17" name="TextBox 16"/>
          <p:cNvSpPr txBox="1"/>
          <p:nvPr/>
        </p:nvSpPr>
        <p:spPr>
          <a:xfrm>
            <a:off x="1368425" y="3042947"/>
            <a:ext cx="640715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a:solidFill>
                  <a:srgbClr val="004080"/>
                </a:solidFill>
              </a:rPr>
              <a:t>Approval Tests: Locking Down Legacy Code</a:t>
            </a:r>
            <a:endParaRPr lang="ru-RU" dirty="0">
              <a:solidFill>
                <a:srgbClr val="004080"/>
              </a:solidFill>
            </a:endParaRPr>
          </a:p>
        </p:txBody>
      </p:sp>
    </p:spTree>
    <p:extLst>
      <p:ext uri="{BB962C8B-B14F-4D97-AF65-F5344CB8AC3E}">
        <p14:creationId xmlns:p14="http://schemas.microsoft.com/office/powerpoint/2010/main" val="3763570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Legacy code</a:t>
            </a:r>
            <a:endParaRPr lang="en-US" dirty="0">
              <a:solidFill>
                <a:srgbClr val="161645"/>
              </a:solidFill>
            </a:endParaRPr>
          </a:p>
        </p:txBody>
      </p:sp>
      <p:sp>
        <p:nvSpPr>
          <p:cNvPr id="17" name="TextBox 16"/>
          <p:cNvSpPr txBox="1"/>
          <p:nvPr/>
        </p:nvSpPr>
        <p:spPr>
          <a:xfrm>
            <a:off x="1368425" y="2743200"/>
            <a:ext cx="640715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a:solidFill>
                  <a:srgbClr val="004080"/>
                </a:solidFill>
              </a:rPr>
              <a:t>Legacy code is the code </a:t>
            </a:r>
            <a:r>
              <a:rPr lang="en-US" dirty="0" smtClean="0">
                <a:solidFill>
                  <a:srgbClr val="004080"/>
                </a:solidFill>
              </a:rPr>
              <a:t>that…</a:t>
            </a:r>
            <a:endParaRPr lang="ru-RU" dirty="0">
              <a:solidFill>
                <a:srgbClr val="004080"/>
              </a:solidFill>
            </a:endParaRPr>
          </a:p>
        </p:txBody>
      </p:sp>
      <p:sp>
        <p:nvSpPr>
          <p:cNvPr id="5" name="TextBox 4"/>
          <p:cNvSpPr txBox="1"/>
          <p:nvPr/>
        </p:nvSpPr>
        <p:spPr>
          <a:xfrm>
            <a:off x="2895600" y="3256759"/>
            <a:ext cx="3203575" cy="710552"/>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sz="3200" dirty="0">
                <a:solidFill>
                  <a:srgbClr val="004080"/>
                </a:solidFill>
              </a:rPr>
              <a:t>Works!</a:t>
            </a:r>
            <a:endParaRPr lang="ru-RU" sz="3200" dirty="0">
              <a:solidFill>
                <a:srgbClr val="004080"/>
              </a:solidFill>
            </a:endParaRPr>
          </a:p>
        </p:txBody>
      </p:sp>
    </p:spTree>
    <p:extLst>
      <p:ext uri="{BB962C8B-B14F-4D97-AF65-F5344CB8AC3E}">
        <p14:creationId xmlns:p14="http://schemas.microsoft.com/office/powerpoint/2010/main" val="1330049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Legacy code</a:t>
            </a:r>
            <a:endParaRPr lang="en-US" dirty="0">
              <a:solidFill>
                <a:srgbClr val="161645"/>
              </a:solidFill>
            </a:endParaRPr>
          </a:p>
        </p:txBody>
      </p:sp>
      <p:sp>
        <p:nvSpPr>
          <p:cNvPr id="6" name="TextBox 5"/>
          <p:cNvSpPr txBox="1"/>
          <p:nvPr/>
        </p:nvSpPr>
        <p:spPr>
          <a:xfrm>
            <a:off x="1368425" y="3042947"/>
            <a:ext cx="640715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smtClean="0">
                <a:solidFill>
                  <a:srgbClr val="004080"/>
                </a:solidFill>
              </a:rPr>
              <a:t>Code here</a:t>
            </a:r>
            <a:endParaRPr lang="ru-RU" dirty="0">
              <a:solidFill>
                <a:srgbClr val="004080"/>
              </a:solidFill>
            </a:endParaRPr>
          </a:p>
        </p:txBody>
      </p:sp>
    </p:spTree>
    <p:extLst>
      <p:ext uri="{BB962C8B-B14F-4D97-AF65-F5344CB8AC3E}">
        <p14:creationId xmlns:p14="http://schemas.microsoft.com/office/powerpoint/2010/main" val="1210027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_LuxTraining2012_v4">
  <a:themeElements>
    <a:clrScheme name="Custom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68D2"/>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a:tailEnd type="arrow"/>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6525</TotalTime>
  <Words>1373</Words>
  <Application>Microsoft Office PowerPoint</Application>
  <PresentationFormat>On-screen Show (4:3)</PresentationFormat>
  <Paragraphs>160</Paragraphs>
  <Slides>26</Slides>
  <Notes>22</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Lux_new</vt:lpstr>
      <vt:lpstr>_LuxTraining2012_v4</vt:lpstr>
      <vt:lpstr>Разработка через тестирование Approval Tests</vt:lpstr>
      <vt:lpstr>Содержание</vt:lpstr>
      <vt:lpstr>Approval Tests</vt:lpstr>
      <vt:lpstr>Approval Tests</vt:lpstr>
      <vt:lpstr>Approval Tests</vt:lpstr>
      <vt:lpstr>Legacy code</vt:lpstr>
      <vt:lpstr>Legacy code</vt:lpstr>
      <vt:lpstr>Legacy code</vt:lpstr>
      <vt:lpstr>Legacy code</vt:lpstr>
      <vt:lpstr>Шаблон теста</vt:lpstr>
      <vt:lpstr>PowerPoint Presentation</vt:lpstr>
      <vt:lpstr>Пишем код</vt:lpstr>
      <vt:lpstr>Первый простой тест</vt:lpstr>
      <vt:lpstr>Результат</vt:lpstr>
      <vt:lpstr>Coverage</vt:lpstr>
      <vt:lpstr>Use combinations of arguments</vt:lpstr>
      <vt:lpstr>Результат</vt:lpstr>
      <vt:lpstr>Coverage</vt:lpstr>
      <vt:lpstr>Locking down</vt:lpstr>
      <vt:lpstr>ShoppingCartTests</vt:lpstr>
      <vt:lpstr>Reporters</vt:lpstr>
      <vt:lpstr>When it works?</vt:lpstr>
      <vt:lpstr>When it works?</vt:lpstr>
      <vt:lpstr>Workshop</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IDyachenko</cp:lastModifiedBy>
  <cp:revision>162</cp:revision>
  <dcterms:created xsi:type="dcterms:W3CDTF">2012-04-24T17:52:52Z</dcterms:created>
  <dcterms:modified xsi:type="dcterms:W3CDTF">2012-12-07T15:34:02Z</dcterms:modified>
  <cp:category/>
</cp:coreProperties>
</file>