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4" r:id="rId2"/>
  </p:sldMasterIdLst>
  <p:notesMasterIdLst>
    <p:notesMasterId r:id="rId25"/>
  </p:notesMasterIdLst>
  <p:sldIdLst>
    <p:sldId id="355" r:id="rId3"/>
    <p:sldId id="375" r:id="rId4"/>
    <p:sldId id="376" r:id="rId5"/>
    <p:sldId id="377" r:id="rId6"/>
    <p:sldId id="378" r:id="rId7"/>
    <p:sldId id="380" r:id="rId8"/>
    <p:sldId id="379" r:id="rId9"/>
    <p:sldId id="381" r:id="rId10"/>
    <p:sldId id="382" r:id="rId11"/>
    <p:sldId id="383" r:id="rId12"/>
    <p:sldId id="384" r:id="rId13"/>
    <p:sldId id="385" r:id="rId14"/>
    <p:sldId id="393" r:id="rId15"/>
    <p:sldId id="386" r:id="rId16"/>
    <p:sldId id="387" r:id="rId17"/>
    <p:sldId id="388" r:id="rId18"/>
    <p:sldId id="389" r:id="rId19"/>
    <p:sldId id="392" r:id="rId20"/>
    <p:sldId id="390" r:id="rId21"/>
    <p:sldId id="391" r:id="rId22"/>
    <p:sldId id="357" r:id="rId23"/>
    <p:sldId id="35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360" y="-444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7B2974-20B2-7648-871C-93ECFD18121B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800225" y="1177925"/>
            <a:ext cx="10415588" cy="78105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216" y="290146"/>
            <a:ext cx="4044297" cy="234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ru-RU" dirty="0" err="1" smtClean="0"/>
              <a:t>JUnit</a:t>
            </a:r>
            <a:r>
              <a:rPr lang="ru-RU" dirty="0" smtClean="0"/>
              <a:t> — библиотека для модульного тестирования программного обеспечения на языке </a:t>
            </a:r>
            <a:r>
              <a:rPr lang="ru-RU" dirty="0" err="1" smtClean="0"/>
              <a:t>Java</a:t>
            </a:r>
            <a:r>
              <a:rPr lang="ru-RU" dirty="0" smtClean="0"/>
              <a:t>.</a:t>
            </a:r>
          </a:p>
          <a:p>
            <a:pPr eaLnBrk="1" hangingPunct="1"/>
            <a:r>
              <a:rPr lang="ru-RU" dirty="0" smtClean="0"/>
              <a:t>Созданный Кентом Беком и Эриком Гаммой, </a:t>
            </a:r>
            <a:r>
              <a:rPr lang="ru-RU" dirty="0" err="1" smtClean="0"/>
              <a:t>JUnit</a:t>
            </a:r>
            <a:r>
              <a:rPr lang="ru-RU" dirty="0" smtClean="0"/>
              <a:t> принадлежит семье </a:t>
            </a:r>
            <a:r>
              <a:rPr lang="ru-RU" dirty="0" err="1" smtClean="0"/>
              <a:t>фреймворков</a:t>
            </a:r>
            <a:r>
              <a:rPr lang="ru-RU" dirty="0" smtClean="0"/>
              <a:t> </a:t>
            </a:r>
            <a:r>
              <a:rPr lang="ru-RU" dirty="0" err="1" smtClean="0"/>
              <a:t>xUnit</a:t>
            </a:r>
            <a:r>
              <a:rPr lang="ru-RU" dirty="0" smtClean="0"/>
              <a:t> для разных языков программирования, берущей начало в </a:t>
            </a:r>
            <a:r>
              <a:rPr lang="ru-RU" dirty="0" err="1" smtClean="0"/>
              <a:t>SUnit</a:t>
            </a:r>
            <a:r>
              <a:rPr lang="ru-RU" dirty="0" smtClean="0"/>
              <a:t> Кента Бека для </a:t>
            </a:r>
            <a:r>
              <a:rPr lang="ru-RU" dirty="0" err="1" smtClean="0"/>
              <a:t>Smalltalk</a:t>
            </a:r>
            <a:r>
              <a:rPr lang="ru-RU" dirty="0" smtClean="0"/>
              <a:t>. </a:t>
            </a:r>
            <a:r>
              <a:rPr lang="ru-RU" dirty="0" err="1" smtClean="0"/>
              <a:t>JUnit</a:t>
            </a:r>
            <a:r>
              <a:rPr lang="ru-RU" dirty="0" smtClean="0"/>
              <a:t> породил экосистему расширений — </a:t>
            </a:r>
            <a:r>
              <a:rPr lang="ru-RU" dirty="0" err="1" smtClean="0"/>
              <a:t>JMock</a:t>
            </a:r>
            <a:r>
              <a:rPr lang="ru-RU" dirty="0" smtClean="0"/>
              <a:t>, </a:t>
            </a:r>
            <a:r>
              <a:rPr lang="ru-RU" dirty="0" err="1" smtClean="0"/>
              <a:t>EasyMock</a:t>
            </a:r>
            <a:r>
              <a:rPr lang="ru-RU" dirty="0" smtClean="0"/>
              <a:t>, </a:t>
            </a:r>
            <a:r>
              <a:rPr lang="ru-RU" dirty="0" err="1" smtClean="0"/>
              <a:t>DbUnit</a:t>
            </a:r>
            <a:r>
              <a:rPr lang="ru-RU" dirty="0" smtClean="0"/>
              <a:t>, </a:t>
            </a:r>
            <a:r>
              <a:rPr lang="ru-RU" dirty="0" err="1" smtClean="0"/>
              <a:t>HttpUnit</a:t>
            </a:r>
            <a:r>
              <a:rPr lang="ru-RU" dirty="0" smtClean="0"/>
              <a:t> и т. д.</a:t>
            </a:r>
          </a:p>
          <a:p>
            <a:pPr eaLnBrk="1" hangingPunct="1"/>
            <a:r>
              <a:rPr lang="ru-RU" dirty="0" err="1" smtClean="0"/>
              <a:t>junit.framework.Assert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assertEquals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assertFalse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assertNotNull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assertNull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assertNotSame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assertSame</a:t>
            </a:r>
            <a:endParaRPr lang="ru-RU" dirty="0" smtClean="0"/>
          </a:p>
          <a:p>
            <a:pPr eaLnBrk="1" hangingPunct="1"/>
            <a:r>
              <a:rPr lang="ru-RU" dirty="0" err="1" smtClean="0"/>
              <a:t>assertTrue</a:t>
            </a:r>
            <a:endParaRPr lang="en-US" dirty="0" smtClean="0"/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err="1" smtClean="0"/>
              <a:t>junit.framework.TestCase</a:t>
            </a:r>
            <a:r>
              <a:rPr lang="ru-RU" dirty="0" smtClean="0"/>
              <a:t> </a:t>
            </a:r>
            <a:r>
              <a:rPr lang="ru-RU" dirty="0" err="1" smtClean="0"/>
              <a:t>extends</a:t>
            </a:r>
            <a:r>
              <a:rPr lang="ru-RU" dirty="0" smtClean="0"/>
              <a:t> </a:t>
            </a:r>
            <a:r>
              <a:rPr lang="ru-RU" dirty="0" err="1" smtClean="0"/>
              <a:t>junit.framework.Assert</a:t>
            </a:r>
            <a:endParaRPr lang="ru-RU" dirty="0" smtClean="0"/>
          </a:p>
          <a:p>
            <a:pPr eaLnBrk="1" hangingPunct="1"/>
            <a:r>
              <a:rPr lang="ru-RU" dirty="0" err="1" smtClean="0"/>
              <a:t>run</a:t>
            </a:r>
            <a:endParaRPr lang="ru-RU" dirty="0" smtClean="0"/>
          </a:p>
          <a:p>
            <a:pPr eaLnBrk="1" hangingPunct="1"/>
            <a:r>
              <a:rPr lang="ru-RU" dirty="0" err="1" smtClean="0"/>
              <a:t>setUp</a:t>
            </a:r>
            <a:endParaRPr lang="ru-RU" dirty="0" smtClean="0"/>
          </a:p>
          <a:p>
            <a:pPr eaLnBrk="1" hangingPunct="1"/>
            <a:r>
              <a:rPr lang="ru-RU" dirty="0" err="1" smtClean="0"/>
              <a:t>tearDown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07.12.2012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>
    <p:zoom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>
    <p:zoom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>
    <p:zoom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>
    <p:zoom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>
    <p:zoom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>
    <p:zoom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>
    <p:zoom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>
    <p:zoom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3.xml"/><Relationship Id="rId4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err="1">
                <a:latin typeface="Arial" charset="0"/>
              </a:rPr>
              <a:t>X</a:t>
            </a:r>
            <a:r>
              <a:rPr lang="en-US" dirty="0" err="1" smtClean="0">
                <a:latin typeface="Arial" charset="0"/>
              </a:rPr>
              <a:t>Unit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ru-RU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2478197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chemeClr val="accent4"/>
                </a:solidFill>
              </a:rPr>
              <a:t>TBD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8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assert*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828002"/>
            <a:ext cx="6705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Для проверки значений, возвращаемых тестируемыми методами, используются следующие методы </a:t>
            </a:r>
            <a:r>
              <a:rPr lang="ru-RU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ru-RU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nit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Проверка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истинности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выражения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пционально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комментируется сообщением message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fi-FI" dirty="0" err="1"/>
              <a:t>assertTrue(False)([message</a:t>
            </a:r>
            <a:r>
              <a:rPr lang="fi-FI" dirty="0"/>
              <a:t>], </a:t>
            </a:r>
            <a:r>
              <a:rPr lang="fi-FI" dirty="0" err="1"/>
              <a:t>condition</a:t>
            </a:r>
            <a:r>
              <a:rPr lang="fi-FI" dirty="0"/>
              <a:t>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752600"/>
            <a:ext cx="3962400" cy="4572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61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assert*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14450" y="1508701"/>
            <a:ext cx="6515100" cy="38405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assertEquals([message], obj1, obj2</a:t>
            </a:r>
            <a:r>
              <a:rPr lang="ru-RU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проверка эквивалентности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объектов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перегружена для базовых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классов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опционально комментируется сообщением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message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assert(Not)Null([message], obj</a:t>
            </a:r>
            <a:r>
              <a:rPr lang="ru-RU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проверка на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null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опционально комментируется сообщением message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86817" y="1508701"/>
            <a:ext cx="3943350" cy="548699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1286817" y="3733800"/>
            <a:ext cx="3943350" cy="548699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9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assert*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30250" y="1381126"/>
            <a:ext cx="7683500" cy="4361300"/>
            <a:chOff x="361950" y="1381126"/>
            <a:chExt cx="7683500" cy="4361300"/>
          </a:xfrm>
        </p:grpSpPr>
        <p:sp>
          <p:nvSpPr>
            <p:cNvPr id="240643" name="Rectangle 2"/>
            <p:cNvSpPr>
              <a:spLocks noChangeArrowheads="1"/>
            </p:cNvSpPr>
            <p:nvPr/>
          </p:nvSpPr>
          <p:spPr bwMode="auto">
            <a:xfrm>
              <a:off x="361950" y="13811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en-US" b="1" dirty="0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Asserts</a:t>
              </a:r>
              <a:endParaRPr lang="en-US" b="1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61950" y="1901826"/>
              <a:ext cx="2643187" cy="3840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assertEquals</a:t>
              </a:r>
              <a:endParaRPr lang="nb-NO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assertFalse</a:t>
              </a:r>
              <a:endParaRPr lang="nb-NO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assertNotNull</a:t>
              </a:r>
              <a:endParaRPr lang="nb-NO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assertNull</a:t>
              </a:r>
              <a:endParaRPr lang="nb-NO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assertNotSame</a:t>
              </a:r>
              <a:endParaRPr lang="nb-NO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assertSame</a:t>
              </a:r>
              <a:endParaRPr lang="nb-NO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nb-NO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nb-NO" dirty="0" err="1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assertTrue</a:t>
              </a:r>
              <a:endParaRPr lang="en-U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4279900" y="1381126"/>
              <a:ext cx="3765550" cy="4651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wrap="square" lIns="93296" tIns="93296" rIns="93296" bIns="93296" anchor="b">
              <a:spAutoFit/>
            </a:bodyPr>
            <a:lstStyle/>
            <a:p>
              <a:pPr defTabSz="912813">
                <a:buSzPct val="120000"/>
              </a:pPr>
              <a:r>
                <a:rPr lang="en-US" b="1" dirty="0" err="1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TestCase</a:t>
              </a:r>
              <a:endParaRPr lang="en-US" b="1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279900" y="1901826"/>
              <a:ext cx="2643187" cy="16246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93296" tIns="144000" rIns="93296" bIns="93296">
              <a:spAutoFit/>
            </a:bodyPr>
            <a:lstStyle/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en-US" dirty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pl-PL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un</a:t>
              </a:r>
              <a:endParaRPr lang="pl-PL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pl-PL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pl-PL" dirty="0" err="1" smtClean="0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setUp</a:t>
              </a:r>
              <a:endParaRPr lang="pl-PL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pl-PL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pl-PL" dirty="0" err="1">
                  <a:solidFill>
                    <a:srgbClr val="004080"/>
                  </a:solidFill>
                  <a:latin typeface="Arial" pitchFamily="34" charset="0"/>
                  <a:cs typeface="Arial" pitchFamily="34" charset="0"/>
                </a:rPr>
                <a:t>tearDown</a:t>
              </a:r>
              <a:endParaRPr lang="en-U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48200" y="3768726"/>
            <a:ext cx="3765550" cy="4651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wrap="square" lIns="93296" tIns="93296" rIns="93296" bIns="93296" anchor="b">
            <a:spAutoFit/>
          </a:bodyPr>
          <a:lstStyle/>
          <a:p>
            <a:pPr defTabSz="912813">
              <a:buSzPct val="120000"/>
            </a:pPr>
            <a:r>
              <a:rPr lang="en-US" b="1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Annotations</a:t>
            </a:r>
            <a:endParaRPr lang="en-US" b="1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48200" y="4289426"/>
            <a:ext cx="264318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@Test </a:t>
            </a:r>
            <a:endParaRPr lang="en-US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Before</a:t>
            </a:r>
            <a:endParaRPr lang="pl-PL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pl-PL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After</a:t>
            </a:r>
            <a:endParaRPr lang="pl-PL" dirty="0" smtClean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72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700" y="1508700"/>
            <a:ext cx="7086600" cy="3840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Итак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, для написания модульного теста в среде JUnit нам необходимо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создать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класс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каждый тестовый случай описать в отдельном методе (с аннотацией @Test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при необходимости написать методы инициализации /очистки (с аннотациями @Before/After[Class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])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 defTabSz="803275">
              <a:buClr>
                <a:srgbClr val="FF6600"/>
              </a:buClr>
              <a:buSzPct val="125000"/>
              <a:buFont typeface="Wingdings" pitchFamily="2" charset="2"/>
              <a:buChar char="ü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Рассмотрим небольшой пример тестирования математических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406078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00878" y="1370201"/>
            <a:ext cx="5023841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en-US" dirty="0" smtClean="0">
                <a:solidFill>
                  <a:schemeClr val="accent4"/>
                </a:solidFill>
              </a:rPr>
              <a:t>TBD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0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09700" y="2478197"/>
            <a:ext cx="63246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Как мы видим, в последнем тестовом методе используется метод fail([message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]);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defTabSz="803275">
              <a:buClr>
                <a:srgbClr val="FF6600"/>
              </a:buClr>
              <a:buSzPct val="125000"/>
              <a:buFont typeface="Wingdings" pitchFamily="2" charset="2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Этот метод используется для прямого сообщения фреймворку об ошибке (в данном случае – если не было вызвано ожидаемое исключение, или оно не того типа)</a:t>
            </a:r>
          </a:p>
        </p:txBody>
      </p:sp>
    </p:spTree>
    <p:extLst>
      <p:ext uri="{BB962C8B-B14F-4D97-AF65-F5344CB8AC3E}">
        <p14:creationId xmlns:p14="http://schemas.microsoft.com/office/powerpoint/2010/main" val="297813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 из консоли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85400"/>
            <a:ext cx="5023841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java -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cp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\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:\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testing\lib\junit-4.5.jar; \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:\testing\bin </a:t>
            </a:r>
            <a:r>
              <a:rPr lang="en-US" dirty="0" err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org.junit.runner.JUnitCore</a:t>
            </a:r>
            <a:r>
              <a: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\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MathTestClass</a:t>
            </a:r>
            <a:endParaRPr lang="en-US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1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 из консоли</a:t>
            </a:r>
            <a:endParaRPr lang="en-US" dirty="0"/>
          </a:p>
        </p:txBody>
      </p:sp>
      <p:pic>
        <p:nvPicPr>
          <p:cNvPr id="4" name="Picture 3" descr="Terminal — bash — 65×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904875"/>
            <a:ext cx="9144000" cy="63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7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 в </a:t>
            </a:r>
            <a:r>
              <a:rPr lang="en-US" dirty="0"/>
              <a:t>IDE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85400"/>
            <a:ext cx="67056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В среде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Eclipse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\</a:t>
            </a:r>
            <a:r>
              <a:rPr lang="en-US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IntelliJ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IDEA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достаточно кликнуть правой кнопкой на тестовом классе и выбрать Run As -&gt; JUnit Test</a:t>
            </a:r>
          </a:p>
        </p:txBody>
      </p:sp>
    </p:spTree>
    <p:extLst>
      <p:ext uri="{BB962C8B-B14F-4D97-AF65-F5344CB8AC3E}">
        <p14:creationId xmlns:p14="http://schemas.microsoft.com/office/powerpoint/2010/main" val="374764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Семейство </a:t>
              </a:r>
              <a:r>
                <a:rPr lang="en-US" dirty="0" err="1">
                  <a:solidFill>
                    <a:srgbClr val="004080"/>
                  </a:solidFill>
                </a:rPr>
                <a:t>xUnit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rgbClr val="004080"/>
                  </a:solidFill>
                </a:rPr>
                <a:t>Аннотации </a:t>
              </a:r>
              <a:r>
                <a:rPr lang="en-US" dirty="0" err="1">
                  <a:solidFill>
                    <a:srgbClr val="004080"/>
                  </a:solidFill>
                </a:rPr>
                <a:t>JUnit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Утверждения</a:t>
              </a:r>
              <a:r>
                <a:rPr lang="en-US" dirty="0" smtClean="0">
                  <a:solidFill>
                    <a:srgbClr val="004080"/>
                  </a:solidFill>
                </a:rPr>
                <a:t>. </a:t>
              </a:r>
              <a:r>
                <a:rPr lang="ru-RU" dirty="0">
                  <a:solidFill>
                    <a:srgbClr val="004080"/>
                  </a:solidFill>
                </a:rPr>
                <a:t>Методы </a:t>
              </a:r>
              <a:r>
                <a:rPr lang="en-US" dirty="0" smtClean="0">
                  <a:solidFill>
                    <a:srgbClr val="004080"/>
                  </a:solidFill>
                </a:rPr>
                <a:t>assert*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Метод </a:t>
              </a:r>
              <a:r>
                <a:rPr lang="en-US" dirty="0" smtClean="0">
                  <a:solidFill>
                    <a:srgbClr val="004080"/>
                  </a:solidFill>
                </a:rPr>
                <a:t>fail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Запуск тестов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Работа с исключениями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Альтернативные фреймверки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 в </a:t>
            </a:r>
            <a:r>
              <a:rPr lang="en-US" dirty="0"/>
              <a:t>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8" y="1856930"/>
            <a:ext cx="8410575" cy="31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0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700" y="2478197"/>
            <a:ext cx="7086600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Как и в любом другом деле, в модульном тестировании не обойтись без подходящих инструментов – нет смысла «забивать гвозди микроскопом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Для этого существуют xUnit и Mock-фреймворки, применяемые для state-based и interaction тестирования соответственно</a:t>
            </a:r>
          </a:p>
        </p:txBody>
      </p:sp>
    </p:spTree>
    <p:extLst>
      <p:ext uri="{BB962C8B-B14F-4D97-AF65-F5344CB8AC3E}">
        <p14:creationId xmlns:p14="http://schemas.microsoft.com/office/powerpoint/2010/main" val="929437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700" y="2478197"/>
            <a:ext cx="7086600" cy="19016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Самыми яркими представителями семейства xUnit являются фреймворки JUnit (для Java) и его портированная под .NET версия –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nit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Синтаксис обоих фреймворков практически идентичен, поэтому рассмотрим аннотации и методы JUnit</a:t>
            </a:r>
          </a:p>
        </p:txBody>
      </p:sp>
    </p:spTree>
    <p:extLst>
      <p:ext uri="{BB962C8B-B14F-4D97-AF65-F5344CB8AC3E}">
        <p14:creationId xmlns:p14="http://schemas.microsoft.com/office/powerpoint/2010/main" val="52756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201198"/>
            <a:ext cx="7620000" cy="245560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В ходе написания модульных тестов у нас появляются как сами тестовые классы и методы, так и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вспомогательные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Для их разделения в среде JUnit, начиная с 4-й версии, используются 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аннотации</a:t>
            </a:r>
            <a:endParaRPr lang="en-US" dirty="0" smtClean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Аннотация – ключевое слово, начинающееся с символа “@”, и помещаемое перед объявлением класса и/или метода</a:t>
            </a:r>
          </a:p>
        </p:txBody>
      </p:sp>
    </p:spTree>
    <p:extLst>
      <p:ext uri="{BB962C8B-B14F-4D97-AF65-F5344CB8AC3E}">
        <p14:creationId xmlns:p14="http://schemas.microsoft.com/office/powerpoint/2010/main" val="36048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Фикстура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3032195"/>
            <a:ext cx="685800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Фикстура – разделяемые между тестами данные и бизнес-логика</a:t>
            </a:r>
          </a:p>
        </p:txBody>
      </p:sp>
    </p:spTree>
    <p:extLst>
      <p:ext uri="{BB962C8B-B14F-4D97-AF65-F5344CB8AC3E}">
        <p14:creationId xmlns:p14="http://schemas.microsoft.com/office/powerpoint/2010/main" val="79889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JUnit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77265" y="2201198"/>
            <a:ext cx="7989470" cy="2455605"/>
            <a:chOff x="533400" y="1793400"/>
            <a:chExt cx="7989470" cy="2455605"/>
          </a:xfrm>
        </p:grpSpPr>
        <p:sp>
          <p:nvSpPr>
            <p:cNvPr id="5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99029" y="1793400"/>
              <a:ext cx="5023841" cy="24556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5750" indent="-285750" defTabSz="803275">
                <a:buClr>
                  <a:srgbClr val="FF6600"/>
                </a:buClr>
                <a:buSzPct val="125000"/>
                <a:buFont typeface="Wingdings" charset="2"/>
                <a:buChar char="§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Объявляет </a:t>
              </a: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метод </a:t>
              </a:r>
              <a:r>
                <a:rPr lang="ru-RU" dirty="0" err="1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фикстурой</a:t>
              </a:r>
              <a:endPara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Данный </a:t>
              </a: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метод будет вызван единожды,  перед началом (после выполнения) тестового 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набора</a:t>
              </a:r>
              <a:endPara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Используется </a:t>
              </a: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для инициализации (очистки) тестовых данных и 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объектов</a:t>
              </a: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Rectangl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33400" y="1814468"/>
              <a:ext cx="1961522" cy="1347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defTabSz="803275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@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Before</a:t>
              </a:r>
              <a:endPara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@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After</a:t>
              </a:r>
              <a:endPara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@Before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Class</a:t>
              </a:r>
              <a:endPara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@</a:t>
              </a:r>
              <a:r>
                <a:rPr lang="ru-RU" dirty="0" err="1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AfterClass</a:t>
              </a:r>
              <a:endParaRPr lang="en-US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971800" y="1814468"/>
              <a:ext cx="0" cy="2434537"/>
            </a:xfrm>
            <a:prstGeom prst="line">
              <a:avLst/>
            </a:prstGeom>
            <a:ln w="3175" cmpd="sng"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768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JUnit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1" y="2201198"/>
            <a:ext cx="7995640" cy="2753672"/>
            <a:chOff x="762001" y="2201198"/>
            <a:chExt cx="7995640" cy="2753672"/>
          </a:xfrm>
        </p:grpSpPr>
        <p:sp>
          <p:nvSpPr>
            <p:cNvPr id="5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733800" y="2201198"/>
              <a:ext cx="5023841" cy="24556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marL="285750" indent="-285750" defTabSz="803275">
                <a:buClr>
                  <a:srgbClr val="FF6600"/>
                </a:buClr>
                <a:buSzPct val="125000"/>
                <a:buFont typeface="Wingdings" charset="2"/>
                <a:buChar char="§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Объявляет  </a:t>
              </a: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метод </a:t>
              </a:r>
              <a:r>
                <a:rPr lang="ru-RU" dirty="0" err="1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фикстурой</a:t>
              </a:r>
              <a:endParaRPr lang="en-US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Данный </a:t>
              </a: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метод будет вызываться перед началом (после завершения) КАЖДОГО тестового 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метода</a:t>
              </a: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Объявляет </a:t>
              </a: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метод тестом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015665" y="2222266"/>
              <a:ext cx="0" cy="2434537"/>
            </a:xfrm>
            <a:prstGeom prst="line">
              <a:avLst/>
            </a:prstGeom>
            <a:ln w="3175" cmpd="sng"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62001" y="2222266"/>
              <a:ext cx="1981200" cy="27326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93296" tIns="144000" rIns="93296" bIns="93296">
              <a:spAutoFit/>
            </a:bodyPr>
            <a:lstStyle/>
            <a:p>
              <a:pPr defTabSz="803275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@Before</a:t>
              </a:r>
            </a:p>
            <a:p>
              <a:pPr defTabSz="803275">
                <a:buClr>
                  <a:srgbClr val="FF6600"/>
                </a:buClr>
                <a:buSzPct val="125000"/>
              </a:pPr>
              <a:endPara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marL="287338" indent="-287338" defTabSz="803275">
                <a:buClr>
                  <a:srgbClr val="FF6600"/>
                </a:buClr>
                <a:buSzPct val="125000"/>
                <a:buFont typeface="Wingdings" charset="0"/>
                <a:buChar char="§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defTabSz="803275">
                <a:buClr>
                  <a:srgbClr val="FF6600"/>
                </a:buClr>
                <a:buSzPct val="125000"/>
              </a:pPr>
              <a:r>
                <a:rPr lang="ru-RU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@</a:t>
              </a:r>
              <a:r>
                <a:rPr lang="ru-RU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Test</a:t>
              </a:r>
            </a:p>
            <a:p>
              <a:pPr defTabSz="803275">
                <a:buClr>
                  <a:srgbClr val="FF6600"/>
                </a:buClr>
                <a:buSzPct val="125000"/>
              </a:pPr>
              <a:endPara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38200" y="4114800"/>
              <a:ext cx="7391400" cy="0"/>
            </a:xfrm>
            <a:prstGeom prst="line">
              <a:avLst/>
            </a:prstGeom>
            <a:ln w="3175" cmpd="sng">
              <a:solidFill>
                <a:schemeClr val="accent4">
                  <a:alpha val="36000"/>
                </a:schemeClr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092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Аннотации </a:t>
            </a:r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145707"/>
            <a:ext cx="5023841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Таким </a:t>
            </a:r>
            <a:r>
              <a:rPr lang="ru-RU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образом, выполнение методов будет выполняться в следующем порядке</a:t>
            </a:r>
            <a:r>
              <a:rPr lang="ru-RU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67400" y="1163246"/>
            <a:ext cx="2057610" cy="647700"/>
            <a:chOff x="2184400" y="1384300"/>
            <a:chExt cx="2641600" cy="1295400"/>
          </a:xfrm>
        </p:grpSpPr>
        <p:sp>
          <p:nvSpPr>
            <p:cNvPr id="9" name="Rectangle 8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>
                  <a:latin typeface="Arial" pitchFamily="34" charset="0"/>
                  <a:cs typeface="Arial" pitchFamily="34" charset="0"/>
                </a:rPr>
                <a:t>@</a:t>
              </a:r>
              <a:r>
                <a:rPr lang="en-US" sz="1800" b="0" dirty="0" err="1">
                  <a:latin typeface="Arial" pitchFamily="34" charset="0"/>
                  <a:cs typeface="Arial" pitchFamily="34" charset="0"/>
                </a:rPr>
                <a:t>BeforeClass</a:t>
              </a:r>
              <a:r>
                <a:rPr lang="en-US" sz="1800" b="0" dirty="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6896205" y="1810946"/>
            <a:ext cx="0" cy="39687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867399" y="2207816"/>
            <a:ext cx="2057610" cy="647700"/>
            <a:chOff x="2184400" y="1384300"/>
            <a:chExt cx="2641600" cy="1295400"/>
          </a:xfrm>
        </p:grpSpPr>
        <p:sp>
          <p:nvSpPr>
            <p:cNvPr id="27" name="Rectangle 26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>
                  <a:latin typeface="Arial" pitchFamily="34" charset="0"/>
                  <a:cs typeface="Arial" pitchFamily="34" charset="0"/>
                </a:rPr>
                <a:t>@</a:t>
              </a:r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Before</a:t>
              </a:r>
              <a:endParaRPr lang="en-US" sz="1800" b="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6896204" y="2855516"/>
            <a:ext cx="0" cy="39687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894137" y="3269269"/>
            <a:ext cx="2057610" cy="647700"/>
            <a:chOff x="2184400" y="1384300"/>
            <a:chExt cx="2641600" cy="1295400"/>
          </a:xfrm>
        </p:grpSpPr>
        <p:sp>
          <p:nvSpPr>
            <p:cNvPr id="31" name="Rectangle 30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@Test</a:t>
              </a:r>
              <a:endParaRPr lang="en-US" sz="1800" b="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6922942" y="3916969"/>
            <a:ext cx="0" cy="39687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83442" y="4313839"/>
            <a:ext cx="2057610" cy="647700"/>
            <a:chOff x="2184400" y="1384300"/>
            <a:chExt cx="2641600" cy="1295400"/>
          </a:xfrm>
        </p:grpSpPr>
        <p:sp>
          <p:nvSpPr>
            <p:cNvPr id="35" name="Rectangle 34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@After</a:t>
              </a:r>
              <a:endParaRPr lang="en-US" sz="1800" b="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7" name="Straight Arrow Connector 36"/>
          <p:cNvCxnSpPr>
            <a:stCxn id="35" idx="2"/>
          </p:cNvCxnSpPr>
          <p:nvPr/>
        </p:nvCxnSpPr>
        <p:spPr>
          <a:xfrm>
            <a:off x="6912247" y="4961539"/>
            <a:ext cx="0" cy="39687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894137" y="5358409"/>
            <a:ext cx="2057610" cy="647700"/>
            <a:chOff x="2184400" y="1384300"/>
            <a:chExt cx="2641600" cy="1295400"/>
          </a:xfrm>
        </p:grpSpPr>
        <p:sp>
          <p:nvSpPr>
            <p:cNvPr id="39" name="Rectangle 38"/>
            <p:cNvSpPr/>
            <p:nvPr/>
          </p:nvSpPr>
          <p:spPr>
            <a:xfrm>
              <a:off x="2184400" y="1384300"/>
              <a:ext cx="2641600" cy="1295400"/>
            </a:xfrm>
            <a:prstGeom prst="rect">
              <a:avLst/>
            </a:prstGeom>
            <a:ln w="6350" cmpd="sng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itle 1"/>
            <p:cNvSpPr txBox="1">
              <a:spLocks/>
            </p:cNvSpPr>
            <p:nvPr/>
          </p:nvSpPr>
          <p:spPr bwMode="auto">
            <a:xfrm>
              <a:off x="2391164" y="1875632"/>
              <a:ext cx="2239180" cy="312738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@</a:t>
              </a:r>
              <a:r>
                <a:rPr lang="en-US" sz="1800" b="0" dirty="0" err="1" smtClean="0">
                  <a:latin typeface="Arial" pitchFamily="34" charset="0"/>
                  <a:cs typeface="Arial" pitchFamily="34" charset="0"/>
                </a:rPr>
                <a:t>AfterClass</a:t>
              </a:r>
              <a:r>
                <a:rPr lang="en-US" sz="1800" b="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sz="1800" b="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5486609" y="1979216"/>
            <a:ext cx="0" cy="320040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486609" y="5179616"/>
            <a:ext cx="1409596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86609" y="1979216"/>
            <a:ext cx="1409595" cy="0"/>
          </a:xfrm>
          <a:prstGeom prst="straightConnector1">
            <a:avLst/>
          </a:prstGeom>
          <a:ln w="6350" cmpd="sng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2915402" y="2453482"/>
            <a:ext cx="2489439" cy="723900"/>
          </a:xfrm>
          <a:prstGeom prst="wedgeRoundRectCallout">
            <a:avLst>
              <a:gd name="adj1" fmla="val 42269"/>
              <a:gd name="adj2" fmla="val 1003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Для каждого метода </a:t>
            </a:r>
            <a:r>
              <a:rPr lang="en-US" dirty="0" smtClean="0">
                <a:solidFill>
                  <a:srgbClr val="00408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@Test</a:t>
            </a:r>
            <a:endParaRPr lang="ru-RU" dirty="0">
              <a:solidFill>
                <a:srgbClr val="00408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9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_LuxTraining2012_v4">
  <a:themeElements>
    <a:clrScheme name="Custom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68D2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rgbClr val="161645"/>
    </a:dk1>
    <a:lt1>
      <a:srgbClr val="FFFFFF"/>
    </a:lt1>
    <a:dk2>
      <a:srgbClr val="161645"/>
    </a:dk2>
    <a:lt2>
      <a:srgbClr val="FFFFFF"/>
    </a:lt2>
    <a:accent1>
      <a:srgbClr val="FFFFFF"/>
    </a:accent1>
    <a:accent2>
      <a:srgbClr val="F2F2F2"/>
    </a:accent2>
    <a:accent3>
      <a:srgbClr val="FF6600"/>
    </a:accent3>
    <a:accent4>
      <a:srgbClr val="004080"/>
    </a:accent4>
    <a:accent5>
      <a:srgbClr val="FF0000"/>
    </a:accent5>
    <a:accent6>
      <a:srgbClr val="212167"/>
    </a:accent6>
    <a:hlink>
      <a:srgbClr val="0068D2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6619</TotalTime>
  <Words>602</Words>
  <Application>Microsoft Office PowerPoint</Application>
  <PresentationFormat>On-screen Show (4:3)</PresentationFormat>
  <Paragraphs>183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Lux_new</vt:lpstr>
      <vt:lpstr>_LuxTraining2012_v4</vt:lpstr>
      <vt:lpstr>Разработка через тестирование XUnit</vt:lpstr>
      <vt:lpstr>Содержание</vt:lpstr>
      <vt:lpstr>xUnit </vt:lpstr>
      <vt:lpstr>Семейство xUnit</vt:lpstr>
      <vt:lpstr>Аннотации JUnit</vt:lpstr>
      <vt:lpstr>Фикстура </vt:lpstr>
      <vt:lpstr>Аннотации JUnit</vt:lpstr>
      <vt:lpstr>Аннотации JUnit</vt:lpstr>
      <vt:lpstr>Аннотации JUnit</vt:lpstr>
      <vt:lpstr>Пример</vt:lpstr>
      <vt:lpstr>Методы assert*</vt:lpstr>
      <vt:lpstr>Методы assert*</vt:lpstr>
      <vt:lpstr>Методы assert*</vt:lpstr>
      <vt:lpstr>Использование JUnit</vt:lpstr>
      <vt:lpstr>Пример использования JUnit</vt:lpstr>
      <vt:lpstr>Использование JUnit</vt:lpstr>
      <vt:lpstr>Запуск тестов из консоли</vt:lpstr>
      <vt:lpstr>Запуск тестов из консоли</vt:lpstr>
      <vt:lpstr>Запуск тестов в IDE</vt:lpstr>
      <vt:lpstr>Запуск тестов в IDE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IDyachenko</cp:lastModifiedBy>
  <cp:revision>165</cp:revision>
  <dcterms:created xsi:type="dcterms:W3CDTF">2012-04-24T17:52:52Z</dcterms:created>
  <dcterms:modified xsi:type="dcterms:W3CDTF">2012-12-07T16:40:49Z</dcterms:modified>
  <cp:category/>
</cp:coreProperties>
</file>