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4"/>
  </p:notesMasterIdLst>
  <p:sldIdLst>
    <p:sldId id="355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357" r:id="rId42"/>
    <p:sldId id="35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07.12.2012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Code Coverage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Code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полного покрытия по операторам, достаточно двух тестов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i = 0, showMessage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i = 0, showMessage = </a:t>
            </a:r>
            <a:r>
              <a:rPr lang="ru-RU" dirty="0" smtClean="0">
                <a:solidFill>
                  <a:schemeClr val="accent4"/>
                </a:solidFill>
              </a:rPr>
              <a:t>false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Легко заметить, что при этом, тесты не покрывают всей функциональности (не протестировано поведение системы </a:t>
            </a:r>
            <a:r>
              <a:rPr lang="ru-RU" dirty="0" smtClean="0">
                <a:solidFill>
                  <a:schemeClr val="accent4"/>
                </a:solidFill>
              </a:rPr>
              <a:t>при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ru-RU" dirty="0" smtClean="0">
                <a:solidFill>
                  <a:schemeClr val="accent4"/>
                </a:solidFill>
              </a:rPr>
              <a:t>i </a:t>
            </a:r>
            <a:r>
              <a:rPr lang="ru-RU" dirty="0">
                <a:solidFill>
                  <a:schemeClr val="accent4"/>
                </a:solidFill>
              </a:rPr>
              <a:t>= 101)</a:t>
            </a:r>
          </a:p>
        </p:txBody>
      </p:sp>
    </p:spTree>
    <p:extLst>
      <p:ext uri="{BB962C8B-B14F-4D97-AF65-F5344CB8AC3E}">
        <p14:creationId xmlns:p14="http://schemas.microsoft.com/office/powerpoint/2010/main" val="30584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Также проблемы этого метода покрытия можно увидеть и на примерах других управляющих </a:t>
            </a:r>
            <a:r>
              <a:rPr lang="ru-RU" dirty="0" smtClean="0">
                <a:solidFill>
                  <a:schemeClr val="accent4"/>
                </a:solidFill>
              </a:rPr>
              <a:t>структур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Например, при проверке циклов do … while – при данном уровне покрытия достаточно выполнение цикла только один раз, при этом метод совершенно нечувствителен к логическим операторам || и &amp;&amp;</a:t>
            </a:r>
          </a:p>
        </p:txBody>
      </p:sp>
    </p:spTree>
    <p:extLst>
      <p:ext uri="{BB962C8B-B14F-4D97-AF65-F5344CB8AC3E}">
        <p14:creationId xmlns:p14="http://schemas.microsoft.com/office/powerpoint/2010/main" val="11728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Другой особенностью данного метода является зависимость уровня покрытия от структуры программного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простейший пример:</a:t>
            </a:r>
          </a:p>
        </p:txBody>
      </p:sp>
    </p:spTree>
    <p:extLst>
      <p:ext uri="{BB962C8B-B14F-4D97-AF65-F5344CB8AC3E}">
        <p14:creationId xmlns:p14="http://schemas.microsoft.com/office/powerpoint/2010/main" val="37796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MethodA() содержит 99 операторов, а MethodB() — один оператор, то единственного теста, устанавливающего condition в true, будет достаточно для достижения 99%-го уровня </a:t>
            </a:r>
            <a:r>
              <a:rPr lang="ru-RU" dirty="0" smtClean="0">
                <a:solidFill>
                  <a:schemeClr val="accent4"/>
                </a:solidFill>
              </a:rPr>
              <a:t>покрытия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этом аналогичный тестовый пример, устанавливающий значение condition в false, даст слишком низкий уровень покрытия (1%)</a:t>
            </a:r>
          </a:p>
        </p:txBody>
      </p:sp>
    </p:spTree>
    <p:extLst>
      <p:ext uri="{BB962C8B-B14F-4D97-AF65-F5344CB8AC3E}">
        <p14:creationId xmlns:p14="http://schemas.microsoft.com/office/powerpoint/2010/main" val="1415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полного покрытия условий необходимо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каждая точка входа и выхода в программе и во всех ее функциях должна быть выполнена по крайней мере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логические выражения в программе должны принять каждое из возможных значений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для покрытия по веткам требуется как минимум два теста</a:t>
            </a:r>
          </a:p>
        </p:txBody>
      </p:sp>
    </p:spTree>
    <p:extLst>
      <p:ext uri="{BB962C8B-B14F-4D97-AF65-F5344CB8AC3E}">
        <p14:creationId xmlns:p14="http://schemas.microsoft.com/office/powerpoint/2010/main" val="32037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Code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покрытия предыдущего примера кода по ветвям потребуется уже три </a:t>
            </a:r>
            <a:r>
              <a:rPr lang="ru-RU" dirty="0" smtClean="0">
                <a:solidFill>
                  <a:schemeClr val="accent4"/>
                </a:solidFill>
              </a:rPr>
              <a:t>теста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 связано с тем, что первый условный оператор if имеет неявную ветвь – пустую ветвь </a:t>
            </a:r>
            <a:r>
              <a:rPr lang="ru-RU" dirty="0" smtClean="0">
                <a:solidFill>
                  <a:schemeClr val="accent4"/>
                </a:solidFill>
              </a:rPr>
              <a:t>else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покрытия по ветвям необходимо покрывать и пустые ветви</a:t>
            </a:r>
          </a:p>
        </p:txBody>
      </p:sp>
    </p:spTree>
    <p:extLst>
      <p:ext uri="{BB962C8B-B14F-4D97-AF65-F5344CB8AC3E}">
        <p14:creationId xmlns:p14="http://schemas.microsoft.com/office/powerpoint/2010/main" val="26638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Особенность данного уровня покрытия заключается в том, что на нем могут не учитываться логические выражения, значения которых получаются вызовом </a:t>
            </a:r>
            <a:r>
              <a:rPr lang="ru-RU" dirty="0" smtClean="0">
                <a:solidFill>
                  <a:schemeClr val="accent4"/>
                </a:solidFill>
              </a:rPr>
              <a:t>методов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пример кода:</a:t>
            </a:r>
          </a:p>
        </p:txBody>
      </p:sp>
    </p:spTree>
    <p:extLst>
      <p:ext uri="{BB962C8B-B14F-4D97-AF65-F5344CB8AC3E}">
        <p14:creationId xmlns:p14="http://schemas.microsoft.com/office/powerpoint/2010/main" val="11562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Полное покрытие условий может быть достигнуто при помощи двух тестов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true, condition2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false, condition2 = </a:t>
            </a:r>
            <a:r>
              <a:rPr lang="en-US" dirty="0" smtClean="0">
                <a:solidFill>
                  <a:schemeClr val="accent4"/>
                </a:solidFill>
              </a:rPr>
              <a:t>true/false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обоих случаях не происходит вызова метода </a:t>
            </a:r>
            <a:r>
              <a:rPr lang="en-US" dirty="0">
                <a:solidFill>
                  <a:schemeClr val="accent4"/>
                </a:solidFill>
              </a:rPr>
              <a:t>Method() (</a:t>
            </a:r>
            <a:r>
              <a:rPr lang="ru-RU" dirty="0">
                <a:solidFill>
                  <a:schemeClr val="accent4"/>
                </a:solidFill>
              </a:rPr>
              <a:t>хотя покрытие будет полным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его проверки необходимо добавить еще один тест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true, condition2 = false</a:t>
            </a:r>
          </a:p>
        </p:txBody>
      </p:sp>
    </p:spTree>
    <p:extLst>
      <p:ext uri="{BB962C8B-B14F-4D97-AF65-F5344CB8AC3E}">
        <p14:creationId xmlns:p14="http://schemas.microsoft.com/office/powerpoint/2010/main" val="22800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508701"/>
            <a:ext cx="5023841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данном случае считаются все пути, которые выполняются в процессе работы тестируемого </a:t>
            </a:r>
            <a:r>
              <a:rPr lang="ru-RU" dirty="0" smtClean="0">
                <a:solidFill>
                  <a:schemeClr val="accent4"/>
                </a:solidFill>
              </a:rPr>
              <a:t>метода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Путь - уникальная последовательность выполнения операторов, с учетом условных </a:t>
            </a:r>
            <a:r>
              <a:rPr lang="ru-RU" dirty="0" smtClean="0">
                <a:solidFill>
                  <a:schemeClr val="accent4"/>
                </a:solidFill>
              </a:rPr>
              <a:t>операторов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Метод, содержащий в себе N условий, имеет 2^N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Метод, содержащий цикл, может иметь бесконечное число путей</a:t>
            </a:r>
          </a:p>
        </p:txBody>
      </p:sp>
    </p:spTree>
    <p:extLst>
      <p:ext uri="{BB962C8B-B14F-4D97-AF65-F5344CB8AC3E}">
        <p14:creationId xmlns:p14="http://schemas.microsoft.com/office/powerpoint/2010/main" val="37538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Т.о. в большинстве случаев 100%-е покрытие путей обеспечить </a:t>
            </a:r>
            <a:r>
              <a:rPr lang="ru-RU" dirty="0" smtClean="0">
                <a:solidFill>
                  <a:schemeClr val="accent4"/>
                </a:solidFill>
              </a:rPr>
              <a:t>невозможно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решения этой проблемы, может быть применен метод покрытия основных (базисных, линейно-независимых)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Основные пути – минимальный набор путей, комбинация которых может обеспечить все возможные пути выполнения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83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Число таких путей равно числу уникальных условных операторов, увеличенное на </a:t>
            </a:r>
            <a:r>
              <a:rPr lang="ru-RU" dirty="0" smtClean="0">
                <a:solidFill>
                  <a:schemeClr val="accent4"/>
                </a:solidFill>
              </a:rPr>
              <a:t>1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следующий пример:</a:t>
            </a:r>
          </a:p>
        </p:txBody>
      </p:sp>
    </p:spTree>
    <p:extLst>
      <p:ext uri="{BB962C8B-B14F-4D97-AF65-F5344CB8AC3E}">
        <p14:creationId xmlns:p14="http://schemas.microsoft.com/office/powerpoint/2010/main" val="7568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достижения 100% покрытия основных путей, нам потребуется 4 линейно-независимых </a:t>
            </a:r>
            <a:r>
              <a:rPr lang="ru-RU" dirty="0" smtClean="0">
                <a:solidFill>
                  <a:schemeClr val="accent4"/>
                </a:solidFill>
              </a:rPr>
              <a:t>пути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Первый путь выбирается случайно (пусть это будет путь, когда все условные выражения принимают значение true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Оставшиеся пути получаются поочередным инвертированием одного из условных выражений первого пути</a:t>
            </a:r>
          </a:p>
        </p:txBody>
      </p:sp>
    </p:spTree>
    <p:extLst>
      <p:ext uri="{BB962C8B-B14F-4D97-AF65-F5344CB8AC3E}">
        <p14:creationId xmlns:p14="http://schemas.microsoft.com/office/powerpoint/2010/main" val="23560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получаем четыре основных пути, которые необходимо покрыть:</a:t>
            </a:r>
          </a:p>
        </p:txBody>
      </p:sp>
    </p:spTree>
    <p:extLst>
      <p:ext uri="{BB962C8B-B14F-4D97-AF65-F5344CB8AC3E}">
        <p14:creationId xmlns:p14="http://schemas.microsoft.com/office/powerpoint/2010/main" val="22848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563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случае наличия циклов, может использоваться следующий подход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Выделяем </a:t>
            </a:r>
            <a:r>
              <a:rPr lang="ru-RU" dirty="0">
                <a:solidFill>
                  <a:schemeClr val="accent4"/>
                </a:solidFill>
              </a:rPr>
              <a:t>классы путей (к одному классу можно отнести пути, отличающиеся количеством итераций в конкретном цикле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Класс </a:t>
            </a:r>
            <a:r>
              <a:rPr lang="ru-RU" dirty="0">
                <a:solidFill>
                  <a:schemeClr val="accent4"/>
                </a:solidFill>
              </a:rPr>
              <a:t>считается покрытым, если покрыт хотя бы один путь из </a:t>
            </a:r>
            <a:r>
              <a:rPr lang="ru-RU" dirty="0" smtClean="0">
                <a:solidFill>
                  <a:schemeClr val="accent4"/>
                </a:solidFill>
              </a:rPr>
              <a:t>него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100% покрытие достигнуто, если покрыты все классы путей</a:t>
            </a:r>
          </a:p>
        </p:txBody>
      </p:sp>
    </p:spTree>
    <p:extLst>
      <p:ext uri="{BB962C8B-B14F-4D97-AF65-F5344CB8AC3E}">
        <p14:creationId xmlns:p14="http://schemas.microsoft.com/office/powerpoint/2010/main" val="29542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563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Покрытие </a:t>
            </a:r>
            <a:r>
              <a:rPr lang="ru-RU" dirty="0">
                <a:solidFill>
                  <a:schemeClr val="accent4"/>
                </a:solidFill>
              </a:rPr>
              <a:t>функций – каждая ли функция тестируемого модуля является выполненной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Является одним из самых простых методов расчета покрытия, и дает довольно общее представление о качестве тестируемого </a:t>
            </a:r>
            <a:r>
              <a:rPr lang="ru-RU" dirty="0" smtClean="0">
                <a:solidFill>
                  <a:schemeClr val="accent4"/>
                </a:solidFill>
              </a:rPr>
              <a:t>модуля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 одной стороны, данное покрытие говорит нам о том, что тестами покрыт весь реализованный функционал модуля</a:t>
            </a:r>
          </a:p>
        </p:txBody>
      </p:sp>
    </p:spTree>
    <p:extLst>
      <p:ext uri="{BB962C8B-B14F-4D97-AF65-F5344CB8AC3E}">
        <p14:creationId xmlns:p14="http://schemas.microsoft.com/office/powerpoint/2010/main" val="15416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С другой стороны, оно не гарантирует нам адекватное поведение модуля, поскольку: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 </a:t>
            </a:r>
            <a:r>
              <a:rPr lang="ru-RU" dirty="0">
                <a:solidFill>
                  <a:schemeClr val="accent4"/>
                </a:solidFill>
              </a:rPr>
              <a:t>проверяется реакция функций на все возможные входные </a:t>
            </a:r>
            <a:r>
              <a:rPr lang="ru-RU" dirty="0" smtClean="0">
                <a:solidFill>
                  <a:schemeClr val="accent4"/>
                </a:solidFill>
              </a:rPr>
              <a:t>параметры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 </a:t>
            </a:r>
            <a:r>
              <a:rPr lang="ru-RU" dirty="0">
                <a:solidFill>
                  <a:schemeClr val="accent4"/>
                </a:solidFill>
              </a:rPr>
              <a:t>проверяется реакция системы на все возможные возвращаемые функцией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9815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вход/выход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Покрытие </a:t>
            </a:r>
            <a:r>
              <a:rPr lang="ru-RU" dirty="0">
                <a:solidFill>
                  <a:schemeClr val="accent4"/>
                </a:solidFill>
              </a:rPr>
              <a:t>вход/выход – все ли возможные варианты вызова функций и возврата из них были </a:t>
            </a:r>
            <a:r>
              <a:rPr lang="ru-RU" dirty="0" smtClean="0">
                <a:solidFill>
                  <a:schemeClr val="accent4"/>
                </a:solidFill>
              </a:rPr>
              <a:t>выполнены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 данном уровне обеспечивается тестирование как самих функций (все возможные варианты вызова), так и их взаимодействие в составе модуля (все возможные варианты возврата)</a:t>
            </a:r>
          </a:p>
        </p:txBody>
      </p:sp>
    </p:spTree>
    <p:extLst>
      <p:ext uri="{BB962C8B-B14F-4D97-AF65-F5344CB8AC3E}">
        <p14:creationId xmlns:p14="http://schemas.microsoft.com/office/powerpoint/2010/main" val="6974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 анализу покрытия программного кода можно приступать только после полного покрытия </a:t>
            </a:r>
            <a:r>
              <a:rPr lang="ru-RU" dirty="0" smtClean="0">
                <a:solidFill>
                  <a:schemeClr val="accent4"/>
                </a:solidFill>
              </a:rPr>
              <a:t>требований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Полное покрытие программного кода не гарантирует того, что тесты проверяют все требования к </a:t>
            </a:r>
            <a:r>
              <a:rPr lang="ru-RU" dirty="0" smtClean="0">
                <a:solidFill>
                  <a:schemeClr val="accent4"/>
                </a:solidFill>
              </a:rPr>
              <a:t>системе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Целью анализа полноты покрытия кода является выявление участков кода, которые не выполняются при выполнении тестов</a:t>
            </a:r>
          </a:p>
        </p:txBody>
      </p:sp>
    </p:spTree>
    <p:extLst>
      <p:ext uri="{BB962C8B-B14F-4D97-AF65-F5344CB8AC3E}">
        <p14:creationId xmlns:p14="http://schemas.microsoft.com/office/powerpoint/2010/main" val="3600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Одной из оценок качества системы тестов является полнота – величина той части функциональности системы, которая проверяется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Полная система позволяет утверждать, что система реализует всю функциональность, указанную в требованиях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идеальном случае при полном покрытии функциональных требований должно получаться 100% покрытие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на практике такое происходит только в случае очень простого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Причины «недопокрытия» кода могут быть различными</a:t>
            </a:r>
          </a:p>
        </p:txBody>
      </p:sp>
    </p:spTree>
    <p:extLst>
      <p:ext uri="{BB962C8B-B14F-4D97-AF65-F5344CB8AC3E}">
        <p14:creationId xmlns:p14="http://schemas.microsoft.com/office/powerpoint/2010/main" val="39297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Недостатки в формировании тестов, основанных на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Тестовый </a:t>
            </a:r>
            <a:r>
              <a:rPr lang="ru-RU" dirty="0">
                <a:solidFill>
                  <a:schemeClr val="accent4"/>
                </a:solidFill>
              </a:rPr>
              <a:t>набор должен быть дополнен недостающими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Неадекватности в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Требования должны быть модифицированы, после чего разработаны и выполнены дополнительные тесты, покрывающие новые требования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«Мертвый код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этот код должен быть удален, и проведен анализ для оценки эффекта удаления и необходимости </a:t>
            </a:r>
            <a:r>
              <a:rPr lang="ru-RU" dirty="0" smtClean="0">
                <a:solidFill>
                  <a:schemeClr val="accent4"/>
                </a:solidFill>
              </a:rPr>
              <a:t>перепроверки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Дезактивируемый код – код, работающий только в определенных конфигурациях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4125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Дезактивируемый 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</a:t>
            </a:r>
            <a:r>
              <a:rPr lang="ru-RU" dirty="0" smtClean="0">
                <a:solidFill>
                  <a:schemeClr val="accent4"/>
                </a:solidFill>
              </a:rPr>
              <a:t>ля </a:t>
            </a:r>
            <a:r>
              <a:rPr lang="ru-RU" dirty="0">
                <a:solidFill>
                  <a:schemeClr val="accent4"/>
                </a:solidFill>
              </a:rPr>
              <a:t>такого кода должна быть установлена нормальная эксплуатационная среда, в которой он </a:t>
            </a:r>
            <a:r>
              <a:rPr lang="ru-RU" dirty="0" smtClean="0">
                <a:solidFill>
                  <a:schemeClr val="accent4"/>
                </a:solidFill>
              </a:rPr>
              <a:t>выполняется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Написаны </a:t>
            </a:r>
            <a:r>
              <a:rPr lang="ru-RU" dirty="0">
                <a:solidFill>
                  <a:schemeClr val="accent4"/>
                </a:solidFill>
              </a:rPr>
              <a:t>тесты, покрывающие </a:t>
            </a:r>
            <a:r>
              <a:rPr lang="ru-RU" dirty="0" smtClean="0">
                <a:solidFill>
                  <a:schemeClr val="accent4"/>
                </a:solidFill>
              </a:rPr>
              <a:t>его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Написаны </a:t>
            </a:r>
            <a:r>
              <a:rPr lang="ru-RU" dirty="0">
                <a:solidFill>
                  <a:schemeClr val="accent4"/>
                </a:solidFill>
              </a:rPr>
              <a:t>тесты, проверяющие, что данный код не может быть преднамеренно выполнен в других конфигурациях</a:t>
            </a:r>
          </a:p>
        </p:txBody>
      </p:sp>
    </p:spTree>
    <p:extLst>
      <p:ext uri="{BB962C8B-B14F-4D97-AF65-F5344CB8AC3E}">
        <p14:creationId xmlns:p14="http://schemas.microsoft.com/office/powerpoint/2010/main" val="35457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Избыточные </a:t>
            </a:r>
            <a:r>
              <a:rPr lang="ru-RU" dirty="0">
                <a:solidFill>
                  <a:schemeClr val="accent4"/>
                </a:solidFill>
              </a:rPr>
              <a:t>условия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пример такого условия – </a:t>
            </a:r>
            <a:r>
              <a:rPr lang="ru-RU" dirty="0" smtClean="0">
                <a:solidFill>
                  <a:schemeClr val="accent4"/>
                </a:solidFill>
              </a:rPr>
              <a:t>выражение !b </a:t>
            </a:r>
            <a:r>
              <a:rPr lang="ru-RU" dirty="0">
                <a:solidFill>
                  <a:schemeClr val="accent4"/>
                </a:solidFill>
              </a:rPr>
              <a:t>|| (a &amp;&amp; b)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b = false, значение переменной a не имеет значения, т.е. условие избыточно и вторая его часть не будет проверяться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Защитный код</a:t>
            </a:r>
          </a:p>
        </p:txBody>
      </p:sp>
    </p:spTree>
    <p:extLst>
      <p:ext uri="{BB962C8B-B14F-4D97-AF65-F5344CB8AC3E}">
        <p14:creationId xmlns:p14="http://schemas.microsoft.com/office/powerpoint/2010/main" val="7013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Защитное программирование - это метод организации программного кода таким образом, чтобы при работе системы последствия проявления дефектов в ней не приводили к сбоям, отказам и авариям (проверка входных данных, обработка исключений и т.д.)</a:t>
            </a:r>
          </a:p>
        </p:txBody>
      </p:sp>
    </p:spTree>
    <p:extLst>
      <p:ext uri="{BB962C8B-B14F-4D97-AF65-F5344CB8AC3E}">
        <p14:creationId xmlns:p14="http://schemas.microsoft.com/office/powerpoint/2010/main" val="245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Например, это может быть ветка default в операторе выбора </a:t>
            </a:r>
            <a:r>
              <a:rPr lang="ru-RU" dirty="0" smtClean="0">
                <a:solidFill>
                  <a:schemeClr val="accent4"/>
                </a:solidFill>
              </a:rPr>
              <a:t>switch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Входное условие оператора switch может принимать определенные </a:t>
            </a:r>
            <a:r>
              <a:rPr lang="ru-RU" dirty="0" smtClean="0">
                <a:solidFill>
                  <a:schemeClr val="accent4"/>
                </a:solidFill>
              </a:rPr>
              <a:t>значения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следствие, ветка default, возможно никогда не будет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28754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Также существуют случаи, когда модульное тестирование кода сильно затруднено, либо вообще невозможно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генерация случайных </a:t>
            </a:r>
            <a:r>
              <a:rPr lang="ru-RU" dirty="0" smtClean="0">
                <a:solidFill>
                  <a:schemeClr val="accent4"/>
                </a:solidFill>
              </a:rPr>
              <a:t>чисел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сложные математические </a:t>
            </a:r>
            <a:r>
              <a:rPr lang="ru-RU" dirty="0" smtClean="0">
                <a:solidFill>
                  <a:schemeClr val="accent4"/>
                </a:solidFill>
              </a:rPr>
              <a:t>алгоритмы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параллельные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089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893695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Помните, что тесты пишутся для повышения качества кода и лучшего его понимания, а не для повышения показателей метрик!</a:t>
            </a:r>
          </a:p>
        </p:txBody>
      </p:sp>
    </p:spTree>
    <p:extLst>
      <p:ext uri="{BB962C8B-B14F-4D97-AF65-F5344CB8AC3E}">
        <p14:creationId xmlns:p14="http://schemas.microsoft.com/office/powerpoint/2010/main" val="5977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Кроме того, это позволяет утверждать, что система не реализует никакой другой </a:t>
            </a:r>
            <a:r>
              <a:rPr lang="ru-RU" dirty="0" smtClean="0">
                <a:solidFill>
                  <a:schemeClr val="accent4"/>
                </a:solidFill>
              </a:rPr>
              <a:t>функциональности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Степень покрытия программного кода тестами – важный количественный показатель, позволяющий оценить качество как системы тестов, так и тестируемой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173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Одним из наиболее часто используемых методов определения полноты системы тестов является определение отношения количества тест-требований, для которых существуют тесты, к общему количеству </a:t>
            </a:r>
            <a:r>
              <a:rPr lang="ru-RU" dirty="0" smtClean="0">
                <a:solidFill>
                  <a:schemeClr val="accent4"/>
                </a:solidFill>
              </a:rPr>
              <a:t>тест-требований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данном случае речь идет о покрытии тестовами тест-требований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32090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качестве единицы измерения степени покрытия здесь выступает процент тест-требований, для которых существуют </a:t>
            </a:r>
            <a:r>
              <a:rPr lang="ru-RU" dirty="0" smtClean="0">
                <a:solidFill>
                  <a:schemeClr val="accent4"/>
                </a:solidFill>
              </a:rPr>
              <a:t>тесты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требований позволяет оценить степень полноты системы тестов по отношению к функциональности системы, но не позволяет оценить полноту по отношению к ее программной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28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 и та же функция может быть реализована при помощи совершенно различных алгоритмов, требующих разного подхода к организации </a:t>
            </a:r>
            <a:r>
              <a:rPr lang="ru-RU" dirty="0" smtClean="0">
                <a:solidFill>
                  <a:schemeClr val="accent4"/>
                </a:solidFill>
              </a:rPr>
              <a:t>тестирования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более детальной оценки полноты системы тестов анализируется покрытие программного кода, называемое также структурным покрытием</a:t>
            </a:r>
          </a:p>
        </p:txBody>
      </p:sp>
    </p:spTree>
    <p:extLst>
      <p:ext uri="{BB962C8B-B14F-4D97-AF65-F5344CB8AC3E}">
        <p14:creationId xmlns:p14="http://schemas.microsoft.com/office/powerpoint/2010/main" val="132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7" y="16764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Существует несколько различных способов измерения покрытия, основные из них: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2392" y="2750403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операторов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условий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функций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вход/выход</a:t>
            </a:r>
          </a:p>
        </p:txBody>
      </p:sp>
    </p:spTree>
    <p:extLst>
      <p:ext uri="{BB962C8B-B14F-4D97-AF65-F5344CB8AC3E}">
        <p14:creationId xmlns:p14="http://schemas.microsoft.com/office/powerpoint/2010/main" val="5508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полного покрытия программного кода на уровне операторов необходимо, чтобы в результате выполнения тестов каждый оператор был выполнен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Перед началом тестирования необходимо выделить переменные, от которых зависит выполнение различных ветвей условий и циклов в коде – управляющие входные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4186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1405</Words>
  <Application>Microsoft Office PowerPoint</Application>
  <PresentationFormat>On-screen Show (4:3)</PresentationFormat>
  <Paragraphs>248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Lux_new</vt:lpstr>
      <vt:lpstr>_LuxTraining2012_v4</vt:lpstr>
      <vt:lpstr>Разработка через тестирование Code Coverage</vt:lpstr>
      <vt:lpstr>Содержание</vt:lpstr>
      <vt:lpstr>Code Coverage</vt:lpstr>
      <vt:lpstr>Code Coverage</vt:lpstr>
      <vt:lpstr>Code Coverage</vt:lpstr>
      <vt:lpstr>Code Coverage</vt:lpstr>
      <vt:lpstr>Code Coverage</vt:lpstr>
      <vt:lpstr>Уровни покрытия кода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функций</vt:lpstr>
      <vt:lpstr>Покрытие функций</vt:lpstr>
      <vt:lpstr>Покрытие вход/выход</vt:lpstr>
      <vt:lpstr>Цели и задачи анализа</vt:lpstr>
      <vt:lpstr>Цели и задачи анализа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Защитное программирование</vt:lpstr>
      <vt:lpstr>Защитное программирование</vt:lpstr>
      <vt:lpstr>Причины плохого покрытия кода</vt:lpstr>
      <vt:lpstr>Результаты анализа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154</cp:revision>
  <dcterms:created xsi:type="dcterms:W3CDTF">2012-04-24T17:52:52Z</dcterms:created>
  <dcterms:modified xsi:type="dcterms:W3CDTF">2012-12-07T16:41:14Z</dcterms:modified>
  <cp:category/>
</cp:coreProperties>
</file>