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86"/>
  </p:notesMasterIdLst>
  <p:sldIdLst>
    <p:sldId id="355" r:id="rId4"/>
    <p:sldId id="375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2" r:id="rId17"/>
    <p:sldId id="373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08" r:id="rId51"/>
    <p:sldId id="409" r:id="rId52"/>
    <p:sldId id="411" r:id="rId53"/>
    <p:sldId id="412" r:id="rId54"/>
    <p:sldId id="414" r:id="rId55"/>
    <p:sldId id="413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7" r:id="rId79"/>
    <p:sldId id="439" r:id="rId80"/>
    <p:sldId id="440" r:id="rId81"/>
    <p:sldId id="441" r:id="rId82"/>
    <p:sldId id="442" r:id="rId83"/>
    <p:sldId id="357" r:id="rId84"/>
    <p:sldId id="356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360" y="-444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07.12.2012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12/7/2012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fest/" TargetMode="Externa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ode.google.com/p/fest/" TargetMode="Externa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bibigin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2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8.emf"/><Relationship Id="rId4" Type="http://schemas.openxmlformats.org/officeDocument/2006/relationships/slideLayout" Target="../slideLayouts/slideLayout3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slideLayout" Target="../slideLayouts/slideLayout4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-dyachenko/Trainings" TargetMode="Externa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4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ru-RU" dirty="0" smtClean="0">
                <a:latin typeface="Arial" charset="0"/>
              </a:rPr>
              <a:t>Тесты на поведение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3 и берет все оставшиеся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700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Второй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рабочие обрабатывают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5708800" y="4072987"/>
            <a:ext cx="1974700" cy="795116"/>
          </a:xfrm>
          <a:prstGeom prst="wedgeRoundRectCallout">
            <a:avLst>
              <a:gd name="adj1" fmla="val -47987"/>
              <a:gd name="adj2" fmla="val -123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chemeClr val="accent4"/>
                </a:solidFill>
              </a:rPr>
              <a:t>lifeTime</a:t>
            </a:r>
            <a:r>
              <a:rPr lang="ru-RU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Arial" charset="0"/>
                <a:ea typeface="ＭＳ Ｐゴシック" charset="0"/>
                <a:cs typeface="Arial" charset="0"/>
              </a:rPr>
              <a:t>== 2</a:t>
            </a:r>
            <a:endParaRPr lang="ru-RU" dirty="0">
              <a:solidFill>
                <a:schemeClr val="accent4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5999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3692525" y="1673682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401510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4015105" y="167767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52000"/>
                </a:schemeClr>
              </a:solidFill>
              <a:ln w="31750">
                <a:solidFill>
                  <a:srgbClr val="800000">
                    <a:alpha val="46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57836" y="1781860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Передают детали дальше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734423" y="243009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ched Right Arrow 30"/>
          <p:cNvSpPr/>
          <p:nvPr/>
        </p:nvSpPr>
        <p:spPr>
          <a:xfrm rot="9494067">
            <a:off x="2734423" y="3562141"/>
            <a:ext cx="2696301" cy="315611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304350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3048758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2508364" y="419559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387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1301572"/>
            <a:ext cx="3746500" cy="4987541"/>
            <a:chOff x="825500" y="1063625"/>
            <a:chExt cx="3746500" cy="4987541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3993348" y="5537584"/>
              <a:ext cx="339725" cy="513582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6234747" y="4549920"/>
            <a:ext cx="2775039" cy="1530205"/>
          </a:xfrm>
          <a:prstGeom prst="wedgeRoundRectCallout">
            <a:avLst>
              <a:gd name="adj1" fmla="val -55802"/>
              <a:gd name="adj2" fmla="val 734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solidFill>
                  <a:srgbClr val="004080"/>
                </a:solidFill>
              </a:rPr>
              <a:t>То, что обработал </a:t>
            </a:r>
            <a:r>
              <a:rPr lang="ru-RU" dirty="0" smtClean="0">
                <a:solidFill>
                  <a:srgbClr val="004080"/>
                </a:solidFill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</a:rPr>
              <a:t>конвейера </a:t>
            </a:r>
            <a:r>
              <a:rPr lang="ru-RU" dirty="0">
                <a:solidFill>
                  <a:srgbClr val="004080"/>
                </a:solidFill>
              </a:rPr>
              <a:t>за </a:t>
            </a:r>
            <a:r>
              <a:rPr lang="ru-RU" dirty="0" smtClean="0">
                <a:solidFill>
                  <a:srgbClr val="004080"/>
                </a:solidFill>
              </a:rPr>
              <a:t>соответствующий </a:t>
            </a:r>
            <a:r>
              <a:rPr lang="ru-RU" dirty="0">
                <a:solidFill>
                  <a:srgbClr val="004080"/>
                </a:solidFill>
              </a:rPr>
              <a:t>цикл </a:t>
            </a:r>
          </a:p>
        </p:txBody>
      </p:sp>
      <p:sp>
        <p:nvSpPr>
          <p:cNvPr id="30" name="Notched Right Arrow 29"/>
          <p:cNvSpPr/>
          <p:nvPr/>
        </p:nvSpPr>
        <p:spPr>
          <a:xfrm rot="9494067">
            <a:off x="2975671" y="4667092"/>
            <a:ext cx="2201310" cy="320183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/>
          <p:cNvSpPr/>
          <p:nvPr/>
        </p:nvSpPr>
        <p:spPr>
          <a:xfrm>
            <a:off x="2492489" y="530650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gular Pentagon 40"/>
          <p:cNvSpPr/>
          <p:nvPr/>
        </p:nvSpPr>
        <p:spPr>
          <a:xfrm>
            <a:off x="2815069" y="5311765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gular Pentagon 42"/>
          <p:cNvSpPr/>
          <p:nvPr/>
        </p:nvSpPr>
        <p:spPr>
          <a:xfrm>
            <a:off x="5417970" y="6379222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5095390" y="4175728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gular Pentagon 37"/>
          <p:cNvSpPr/>
          <p:nvPr/>
        </p:nvSpPr>
        <p:spPr>
          <a:xfrm>
            <a:off x="5417970" y="4180986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gular Pentagon 43"/>
          <p:cNvSpPr/>
          <p:nvPr/>
        </p:nvSpPr>
        <p:spPr>
          <a:xfrm>
            <a:off x="5417970" y="5311765"/>
            <a:ext cx="290830" cy="290830"/>
          </a:xfrm>
          <a:prstGeom prst="pentagon">
            <a:avLst/>
          </a:prstGeom>
          <a:solidFill>
            <a:schemeClr val="accent3">
              <a:alpha val="52000"/>
            </a:schemeClr>
          </a:solidFill>
          <a:ln w="31750">
            <a:solidFill>
              <a:srgbClr val="800000">
                <a:alpha val="46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22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Надо написать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51200" y="1419226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1270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65300"/>
                <a:ext cx="2641600" cy="2540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>
                  <a:latin typeface="+mn-lt"/>
                </a:rPr>
                <a:t>Conveyor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68425" y="3443288"/>
            <a:ext cx="6407150" cy="2434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</a:rPr>
              <a:t>Написать </a:t>
            </a:r>
            <a:r>
              <a:rPr lang="ru-RU" dirty="0">
                <a:solidFill>
                  <a:srgbClr val="004080"/>
                </a:solidFill>
              </a:rPr>
              <a:t>класс </a:t>
            </a:r>
            <a:r>
              <a:rPr lang="en-US" dirty="0">
                <a:solidFill>
                  <a:schemeClr val="accent4"/>
                </a:solidFill>
              </a:rPr>
              <a:t>Conveyor</a:t>
            </a:r>
            <a:r>
              <a:rPr lang="en-US" dirty="0" smtClean="0">
                <a:solidFill>
                  <a:srgbClr val="004080"/>
                </a:solidFill>
              </a:rPr>
              <a:t>, </a:t>
            </a:r>
            <a:r>
              <a:rPr lang="ru-RU" dirty="0" smtClean="0">
                <a:solidFill>
                  <a:srgbClr val="004080"/>
                </a:solidFill>
              </a:rPr>
              <a:t>который имеет один метод</a:t>
            </a: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cs-CZ" dirty="0" err="1">
                <a:solidFill>
                  <a:srgbClr val="004080"/>
                </a:solidFill>
              </a:rPr>
              <a:t>tick</a:t>
            </a:r>
            <a:r>
              <a:rPr lang="cs-CZ" dirty="0">
                <a:solidFill>
                  <a:srgbClr val="004080"/>
                </a:solidFill>
              </a:rPr>
              <a:t>(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[*]):</a:t>
            </a:r>
            <a:r>
              <a:rPr lang="cs-CZ" dirty="0" err="1">
                <a:solidFill>
                  <a:srgbClr val="004080"/>
                </a:solidFill>
              </a:rPr>
              <a:t>Item</a:t>
            </a:r>
            <a:r>
              <a:rPr lang="cs-CZ" dirty="0">
                <a:solidFill>
                  <a:srgbClr val="004080"/>
                </a:solidFill>
              </a:rPr>
              <a:t>[*] </a:t>
            </a:r>
            <a:r>
              <a:rPr lang="en-US" dirty="0">
                <a:solidFill>
                  <a:srgbClr val="004080"/>
                </a:solidFill>
              </a:rPr>
              <a:t> </a:t>
            </a:r>
            <a:r>
              <a:rPr lang="en-US" dirty="0" smtClean="0">
                <a:solidFill>
                  <a:srgbClr val="004080"/>
                </a:solidFill>
              </a:rPr>
              <a:t>– </a:t>
            </a:r>
            <a:r>
              <a:rPr lang="ru-RU" dirty="0" smtClean="0">
                <a:solidFill>
                  <a:srgbClr val="004080"/>
                </a:solidFill>
              </a:rPr>
              <a:t>вызывается каждый такт</a:t>
            </a:r>
            <a:r>
              <a:rPr lang="en-US" dirty="0" smtClean="0">
                <a:solidFill>
                  <a:srgbClr val="004080"/>
                </a:solidFill>
              </a:rPr>
              <a:t>. </a:t>
            </a:r>
            <a:r>
              <a:rPr lang="ru-RU" dirty="0" smtClean="0">
                <a:solidFill>
                  <a:srgbClr val="004080"/>
                </a:solidFill>
              </a:rPr>
              <a:t>Параметром передается детали на входную очередь первого рабочего</a:t>
            </a:r>
            <a:r>
              <a:rPr lang="en-US" dirty="0" smtClean="0">
                <a:solidFill>
                  <a:srgbClr val="004080"/>
                </a:solidFill>
              </a:rPr>
              <a:t>.</a:t>
            </a:r>
            <a:endParaRPr lang="ru-RU" dirty="0" smtClean="0">
              <a:solidFill>
                <a:srgbClr val="004080"/>
              </a:solidFill>
            </a:endParaRPr>
          </a:p>
          <a:p>
            <a:pPr eaLnBrk="1" hangingPunct="1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</a:endParaRPr>
          </a:p>
          <a:p>
            <a:pPr marL="285750" indent="-285750" eaLnBrk="1" hangingPunct="1">
              <a:buClr>
                <a:srgbClr val="FF6600"/>
              </a:buClr>
              <a:buSzPct val="125000"/>
              <a:buFont typeface="Arial"/>
              <a:buChar char="•"/>
            </a:pPr>
            <a:r>
              <a:rPr lang="ru-RU" dirty="0" smtClean="0">
                <a:solidFill>
                  <a:srgbClr val="004080"/>
                </a:solidFill>
              </a:rPr>
              <a:t>Возвращает массив обработанных деталей - выход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за </a:t>
            </a:r>
            <a:r>
              <a:rPr lang="ru-RU" dirty="0" err="1">
                <a:solidFill>
                  <a:srgbClr val="004080"/>
                </a:solidFill>
              </a:rPr>
              <a:t>соответствующии</a:t>
            </a:r>
            <a:r>
              <a:rPr lang="ru-RU" dirty="0">
                <a:solidFill>
                  <a:srgbClr val="004080"/>
                </a:solidFill>
              </a:rPr>
              <a:t>̆ </a:t>
            </a:r>
            <a:r>
              <a:rPr lang="ru-RU" dirty="0" smtClean="0">
                <a:solidFill>
                  <a:srgbClr val="004080"/>
                </a:solidFill>
              </a:rPr>
              <a:t>цикл </a:t>
            </a:r>
            <a:endParaRPr lang="ru-RU" dirty="0">
              <a:solidFill>
                <a:srgbClr val="004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89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31" name="Rounded Rectangular Callout 30"/>
          <p:cNvSpPr/>
          <p:nvPr/>
        </p:nvSpPr>
        <p:spPr>
          <a:xfrm>
            <a:off x="4251236" y="1871673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Надо написать класс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0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251236" y="4186249"/>
            <a:ext cx="2775039" cy="1103173"/>
          </a:xfrm>
          <a:prstGeom prst="wedgeRoundRectCallout">
            <a:avLst>
              <a:gd name="adj1" fmla="val -63239"/>
              <a:gd name="adj2" fmla="val -26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Conveyor –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содержит массив рабочих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9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5387972" y="2503500"/>
            <a:ext cx="3349628" cy="1133346"/>
          </a:xfrm>
          <a:prstGeom prst="wedgeRoundRectCallout">
            <a:avLst>
              <a:gd name="adj1" fmla="val 4529"/>
              <a:gd name="adj2" fmla="val 918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за один такт обрабатывают детали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,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которые были поданы ему в очередь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8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2073" y="3800841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design session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518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8950" y="1158876"/>
            <a:ext cx="6305550" cy="8317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4080"/>
                </a:solidFill>
              </a:rPr>
              <a:t>У вновь </a:t>
            </a:r>
            <a:r>
              <a:rPr lang="ru-RU" dirty="0" smtClean="0">
                <a:solidFill>
                  <a:srgbClr val="004080"/>
                </a:solidFill>
              </a:rPr>
              <a:t>созданной </a:t>
            </a:r>
            <a:r>
              <a:rPr lang="ru-RU" dirty="0">
                <a:solidFill>
                  <a:srgbClr val="004080"/>
                </a:solidFill>
              </a:rPr>
              <a:t>детали </a:t>
            </a:r>
            <a:endParaRPr lang="ru-RU" dirty="0" smtClean="0">
              <a:solidFill>
                <a:srgbClr val="00408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4080"/>
                </a:solidFill>
              </a:rPr>
              <a:t>время </a:t>
            </a:r>
            <a:r>
              <a:rPr lang="ru-RU" dirty="0">
                <a:solidFill>
                  <a:srgbClr val="004080"/>
                </a:solidFill>
              </a:rPr>
              <a:t>жизни должно равняться нулю 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запрашиваем у нее время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жизни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тогда: получаем в результате 0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75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Шаблоны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состояние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Моки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тестов на поведение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3700" y="1310144"/>
            <a:ext cx="86233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000080"/>
                </a:solidFill>
                <a:latin typeface="Menlo"/>
              </a:rPr>
              <a:t>package</a:t>
            </a:r>
            <a:r>
              <a:rPr lang="tr-TR" dirty="0">
                <a:solidFill>
                  <a:srgbClr val="000080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Menlo"/>
              </a:rPr>
              <a:t>conveyor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org.junit.Test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import static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org.fest.assertions.Assertions.assertThat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shouldHaveZeroLifeTimeAfterCreation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05846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/>
              <a:t>Fixtures for Easy Software Testing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17828" y="6263859"/>
            <a:ext cx="1088428" cy="41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pl-PL" sz="1800" b="0" dirty="0" smtClean="0">
                <a:hlinkClick r:id="rId2"/>
              </a:rPr>
              <a:t>FEST</a:t>
            </a:r>
            <a:endParaRPr lang="en-US" sz="1800" b="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5971352"/>
            <a:ext cx="4316248" cy="71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1295400"/>
            <a:ext cx="8801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removed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employees.removeFired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removed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isZero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&lt;Employee&gt;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employees.hired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(TODAY);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newEmployees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hasSize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"/>
              </a:rPr>
              <a:t>                        .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contains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frodo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Menlo"/>
              </a:rPr>
              <a:t>sam</a:t>
            </a:r>
            <a:r>
              <a:rPr lang="fr-FR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pl-PL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yoda</a:t>
            </a:r>
            <a:r>
              <a:rPr lang="pl-PL" sz="1600" dirty="0" smtClean="0">
                <a:solidFill>
                  <a:srgbClr val="000000"/>
                </a:solidFill>
                <a:latin typeface="Menlo"/>
              </a:rPr>
              <a:t>).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isInstanceOf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"/>
              </a:rPr>
              <a:t>Jedi.</a:t>
            </a:r>
            <a:r>
              <a:rPr lang="pl-PL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foundJedi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            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isNotEqualTo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foundSith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553014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«</a:t>
            </a:r>
            <a:r>
              <a:rPr lang="ru-RU" b="0" dirty="0" smtClean="0">
                <a:latin typeface="Arial" charset="0"/>
              </a:rPr>
              <a:t>вырожденны</a:t>
            </a:r>
            <a:r>
              <a:rPr lang="ru-RU" b="0" dirty="0">
                <a:latin typeface="Arial" charset="0"/>
              </a:rPr>
              <a:t>й</a:t>
            </a:r>
            <a:r>
              <a:rPr lang="ru-RU" b="0" dirty="0" smtClean="0">
                <a:latin typeface="Arial" charset="0"/>
              </a:rPr>
              <a:t>» </a:t>
            </a:r>
            <a:r>
              <a:rPr lang="ru-RU" b="0" dirty="0">
                <a:latin typeface="Arial" charset="0"/>
              </a:rPr>
              <a:t>тест 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533208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Пишем минимум кода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384761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425700" y="965200"/>
            <a:ext cx="4419600" cy="5321300"/>
            <a:chOff x="2425700" y="965200"/>
            <a:chExt cx="4419600" cy="5321300"/>
          </a:xfrm>
        </p:grpSpPr>
        <p:sp>
          <p:nvSpPr>
            <p:cNvPr id="3" name="Folded Corner 2"/>
            <p:cNvSpPr/>
            <p:nvPr/>
          </p:nvSpPr>
          <p:spPr>
            <a:xfrm>
              <a:off x="2425700" y="965200"/>
              <a:ext cx="4419600" cy="5321300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itle 1"/>
            <p:cNvSpPr txBox="1">
              <a:spLocks/>
            </p:cNvSpPr>
            <p:nvPr/>
          </p:nvSpPr>
          <p:spPr bwMode="auto">
            <a:xfrm>
              <a:off x="2578588" y="1168400"/>
              <a:ext cx="4266712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fr-FR" u="sng" dirty="0" err="1" smtClean="0">
                  <a:solidFill>
                    <a:schemeClr val="tx2"/>
                  </a:solidFill>
                  <a:latin typeface="Arial" charset="0"/>
                </a:rPr>
                <a:t>Дано</a:t>
              </a:r>
              <a:r>
                <a:rPr lang="fr-FR" u="sng" dirty="0" smtClean="0">
                  <a:solidFill>
                    <a:schemeClr val="tx2"/>
                  </a:solidFill>
                  <a:latin typeface="Arial" charset="0"/>
                </a:rPr>
                <a:t>:</a:t>
              </a:r>
              <a:endParaRPr lang="fr-FR" u="sng" dirty="0">
                <a:solidFill>
                  <a:schemeClr val="tx2"/>
                </a:solidFill>
                <a:latin typeface="Arial" charset="0"/>
              </a:endParaRPr>
            </a:p>
            <a:p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+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1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=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гиря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6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 </a:t>
              </a:r>
              <a:endParaRPr lang="fr-FR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b="0" dirty="0" err="1" smtClean="0">
                  <a:solidFill>
                    <a:schemeClr val="tx2"/>
                  </a:solidFill>
                  <a:latin typeface="Arial" charset="0"/>
                </a:rPr>
                <a:t>арбуз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?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Решение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</a:t>
              </a:r>
            </a:p>
            <a:p>
              <a:endParaRPr lang="en-US" b="0" dirty="0" smtClean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en-US" b="0" dirty="0" smtClean="0">
                  <a:solidFill>
                    <a:schemeClr val="tx2"/>
                  </a:solidFill>
                  <a:latin typeface="Arial" charset="0"/>
                </a:rPr>
                <a:t>x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 +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1 = 6</a:t>
              </a:r>
            </a:p>
            <a:p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x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= 6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– 1 = </a:t>
              </a:r>
              <a:r>
                <a:rPr lang="fr-FR" b="0" dirty="0" smtClean="0">
                  <a:solidFill>
                    <a:schemeClr val="tx2"/>
                  </a:solidFill>
                  <a:latin typeface="Arial" charset="0"/>
                </a:rPr>
                <a:t>5</a:t>
              </a:r>
            </a:p>
            <a:p>
              <a:endParaRPr lang="fr-FR" b="0" dirty="0">
                <a:solidFill>
                  <a:schemeClr val="tx2"/>
                </a:solidFill>
                <a:latin typeface="Arial" charset="0"/>
              </a:endParaRPr>
            </a:p>
            <a:p>
              <a:r>
                <a:rPr lang="fr-FR" u="sng" dirty="0" err="1">
                  <a:solidFill>
                    <a:schemeClr val="tx2"/>
                  </a:solidFill>
                  <a:latin typeface="Arial" charset="0"/>
                </a:rPr>
                <a:t>Ответ</a:t>
              </a:r>
              <a:r>
                <a:rPr lang="fr-FR" u="sng" dirty="0">
                  <a:solidFill>
                    <a:schemeClr val="tx2"/>
                  </a:solidFill>
                  <a:latin typeface="Arial" charset="0"/>
                </a:rPr>
                <a:t>: </a:t>
              </a:r>
              <a:r>
                <a:rPr lang="fr-FR" b="0" dirty="0">
                  <a:solidFill>
                    <a:schemeClr val="tx2"/>
                  </a:solidFill>
                  <a:latin typeface="Arial" charset="0"/>
                </a:rPr>
                <a:t>5 </a:t>
              </a:r>
              <a:r>
                <a:rPr lang="fr-FR" b="0" dirty="0" err="1">
                  <a:solidFill>
                    <a:schemeClr val="tx2"/>
                  </a:solidFill>
                  <a:latin typeface="Arial" charset="0"/>
                </a:rPr>
                <a:t>кг</a:t>
              </a:r>
              <a:endParaRPr lang="ru-RU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38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Шаблон</a:t>
            </a:r>
            <a:r>
              <a:rPr lang="en-US" dirty="0" smtClean="0"/>
              <a:t> </a:t>
            </a:r>
            <a:r>
              <a:rPr lang="ru-RU" dirty="0" smtClean="0"/>
              <a:t>теста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Test... 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Arrange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Action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err="1" smtClean="0">
                <a:solidFill>
                  <a:srgbClr val="008000"/>
                </a:solidFill>
                <a:latin typeface="Menlo"/>
              </a:rPr>
              <a:t>Assetion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0300" y="2285137"/>
            <a:ext cx="29718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80"/>
                </a:solidFill>
                <a:latin typeface="Menlo"/>
              </a:rPr>
              <a:t>Should...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// Given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   ...</a:t>
            </a:r>
          </a:p>
          <a:p>
            <a:r>
              <a:rPr lang="en-US" dirty="0">
                <a:latin typeface="Menlo"/>
              </a:rPr>
              <a:t> </a:t>
            </a:r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When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.</a:t>
            </a:r>
          </a:p>
          <a:p>
            <a:r>
              <a:rPr lang="en-US" dirty="0" smtClean="0">
                <a:latin typeface="Menlo"/>
              </a:rPr>
              <a:t>	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Menlo"/>
              </a:rPr>
              <a:t>/ </a:t>
            </a:r>
            <a:r>
              <a:rPr lang="en-US" b="1" dirty="0" smtClean="0">
                <a:solidFill>
                  <a:srgbClr val="008000"/>
                </a:solidFill>
                <a:latin typeface="Menlo"/>
              </a:rPr>
              <a:t>Then</a:t>
            </a:r>
            <a:endParaRPr lang="en-US" b="1" dirty="0">
              <a:solidFill>
                <a:srgbClr val="008000"/>
              </a:solidFill>
              <a:latin typeface="Menlo"/>
            </a:endParaRP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    ...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4831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238125"/>
            <a:ext cx="7718426" cy="1273175"/>
          </a:xfrm>
        </p:spPr>
        <p:txBody>
          <a:bodyPr/>
          <a:lstStyle/>
          <a:p>
            <a:r>
              <a:rPr lang="ru-RU" dirty="0"/>
              <a:t>Критерий</a:t>
            </a:r>
            <a:br>
              <a:rPr lang="ru-RU" dirty="0"/>
            </a:br>
            <a:r>
              <a:rPr lang="ru-RU" dirty="0"/>
              <a:t>хорошо оформленного теста </a:t>
            </a:r>
            <a:br>
              <a:rPr lang="ru-RU" dirty="0"/>
            </a:b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131288"/>
            <a:ext cx="5111750" cy="328660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Содержательное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название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Короткое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тело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(max = 20-30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строк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По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шаблону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AAA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GIVEN-WHEN-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THEN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циклов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Без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ветвлении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(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if-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case-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ов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)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Должен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легко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читаться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(literate programming)</a:t>
            </a:r>
          </a:p>
        </p:txBody>
      </p:sp>
    </p:spTree>
    <p:extLst>
      <p:ext uri="{BB962C8B-B14F-4D97-AF65-F5344CB8AC3E}">
        <p14:creationId xmlns:p14="http://schemas.microsoft.com/office/powerpoint/2010/main" val="111080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Следующий тест</a:t>
            </a:r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88950" y="1158876"/>
            <a:ext cx="6305550" cy="140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3296" tIns="46648" rIns="93296" bIns="4664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4080"/>
                </a:solidFill>
              </a:rPr>
              <a:t>Оповещение о том, что прошел такт </a:t>
            </a:r>
            <a:r>
              <a:rPr lang="ru-RU" dirty="0" err="1">
                <a:solidFill>
                  <a:srgbClr val="004080"/>
                </a:solidFill>
              </a:rPr>
              <a:t>конвейера</a:t>
            </a:r>
            <a:r>
              <a:rPr lang="ru-RU" dirty="0">
                <a:solidFill>
                  <a:srgbClr val="004080"/>
                </a:solidFill>
              </a:rPr>
              <a:t> должно увеличивать значение времени жизни на один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88950" y="2563088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дано: новая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деталь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endParaRPr lang="nb-NO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когда: оповещаем ее о такте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конвейера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nb-NO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тогда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: время жизни становится 1 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24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7581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shouldIncrementLifeTimeDuringTick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item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cs-CZ" dirty="0">
                <a:solidFill>
                  <a:srgbClr val="000000"/>
                </a:solidFill>
                <a:latin typeface="Menlo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Menlo"/>
              </a:rPr>
              <a:t>item.tick</a:t>
            </a:r>
            <a:r>
              <a:rPr lang="cs-CZ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item.lifeTime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>
                <a:solidFill>
                  <a:srgbClr val="0000FF"/>
                </a:solidFill>
                <a:latin typeface="Menlo"/>
              </a:rPr>
              <a:t>1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960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1397488" y="3012770"/>
            <a:ext cx="6297613" cy="7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ru-RU" b="0" dirty="0">
                <a:latin typeface="Arial" charset="0"/>
              </a:rPr>
              <a:t>Это </a:t>
            </a:r>
            <a:r>
              <a:rPr lang="ru-RU" b="0" dirty="0" smtClean="0">
                <a:latin typeface="Arial" charset="0"/>
              </a:rPr>
              <a:t>примитивный пример</a:t>
            </a:r>
          </a:p>
          <a:p>
            <a:pPr algn="ctr"/>
            <a:r>
              <a:rPr lang="ru-RU" dirty="0" smtClean="0">
                <a:latin typeface="Arial" charset="0"/>
              </a:rPr>
              <a:t>теста </a:t>
            </a:r>
            <a:r>
              <a:rPr lang="ru-RU" dirty="0">
                <a:latin typeface="Arial" charset="0"/>
              </a:rPr>
              <a:t>на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3272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08150" y="2660650"/>
            <a:ext cx="5727700" cy="1536700"/>
          </a:xfrm>
        </p:spPr>
        <p:txBody>
          <a:bodyPr/>
          <a:lstStyle/>
          <a:p>
            <a:pPr algn="ctr"/>
            <a:r>
              <a:rPr lang="ru-RU" sz="2400" b="0" dirty="0">
                <a:solidFill>
                  <a:srgbClr val="004080"/>
                </a:solidFill>
              </a:rPr>
              <a:t>Тесты на поведение </a:t>
            </a:r>
            <a:r>
              <a:rPr lang="en-US" sz="2400" b="0" dirty="0">
                <a:solidFill>
                  <a:srgbClr val="004080"/>
                </a:solidFill>
              </a:rPr>
              <a:t/>
            </a:r>
            <a:br>
              <a:rPr lang="en-US" sz="2400" b="0" dirty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супротив </a:t>
            </a:r>
            <a:r>
              <a:rPr lang="en-US" sz="2400" b="0" dirty="0" smtClean="0">
                <a:solidFill>
                  <a:srgbClr val="004080"/>
                </a:solidFill>
              </a:rPr>
              <a:t/>
            </a:r>
            <a:br>
              <a:rPr lang="en-US" sz="2400" b="0" dirty="0" smtClean="0">
                <a:solidFill>
                  <a:srgbClr val="004080"/>
                </a:solidFill>
              </a:rPr>
            </a:br>
            <a:r>
              <a:rPr lang="ru-RU" sz="2400" b="0" dirty="0" smtClean="0">
                <a:solidFill>
                  <a:srgbClr val="004080"/>
                </a:solidFill>
              </a:rPr>
              <a:t>тестов </a:t>
            </a:r>
            <a:r>
              <a:rPr lang="ru-RU" sz="2400" b="0" dirty="0">
                <a:solidFill>
                  <a:srgbClr val="004080"/>
                </a:solidFill>
              </a:rPr>
              <a:t>на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162097747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ru-RU" dirty="0" smtClean="0"/>
              <a:t>Пишем код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800" y="11366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fi-FI" dirty="0">
                <a:latin typeface="Menlo"/>
              </a:rPr>
              <a:t>    </a:t>
            </a:r>
            <a:r>
              <a:rPr lang="fi-FI" b="1" dirty="0" err="1">
                <a:solidFill>
                  <a:srgbClr val="000080"/>
                </a:solidFill>
                <a:latin typeface="Menlo"/>
              </a:rPr>
              <a:t>public</a:t>
            </a:r>
            <a:r>
              <a:rPr lang="fi-FI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4C73A6"/>
                </a:solidFill>
                <a:latin typeface="Menlo"/>
              </a:rPr>
              <a:t>void</a:t>
            </a:r>
            <a:r>
              <a:rPr lang="fi-FI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dirty="0" err="1">
                <a:solidFill>
                  <a:srgbClr val="000000"/>
                </a:solidFill>
                <a:latin typeface="Menlo"/>
              </a:rPr>
              <a:t>tick</a:t>
            </a:r>
            <a:r>
              <a:rPr lang="fi-FI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lifeTime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56216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5452" y="381932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Переходим к </a:t>
            </a:r>
            <a:r>
              <a:rPr lang="en-US" dirty="0" smtClean="0"/>
              <a:t>Worker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62073" y="1871673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2073" y="4151323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7973" y="4138624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682873" y="3167073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4003673" y="4786324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52691" y="3437067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95491" y="376929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02091" y="4363018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2387" y="4856742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8884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06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Рабочий ничего не обрабатывает, если нет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У вновь созданного рабочего входная очередь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пуста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57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866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 class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WorkerTest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shouldReturnNothingIfNothingToDo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isEmpty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83125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большее количества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деталеи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</a:t>
            </a:r>
          </a:p>
          <a:p>
            <a:pPr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рабочиий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обрабатывает все детали в очереди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(и больше ничего)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13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30273" y="4519423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506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25265" y="3009722"/>
            <a:ext cx="3365500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59985" y="34041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>
            <a:off x="4254015" y="30732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>
            <a:off x="2940835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280560" y="33113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>
            <a:off x="5729120" y="33392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4964238" y="1765300"/>
            <a:ext cx="2111424" cy="714400"/>
          </a:xfrm>
          <a:prstGeom prst="wedgeRoundRectCallout">
            <a:avLst>
              <a:gd name="adj1" fmla="val 3326"/>
              <a:gd name="adj2" fmla="val 123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Worker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169136" y="4089400"/>
            <a:ext cx="2111424" cy="714400"/>
          </a:xfrm>
          <a:prstGeom prst="wedgeRoundRectCallout">
            <a:avLst>
              <a:gd name="adj1" fmla="val 42423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queue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441633" y="4343400"/>
            <a:ext cx="2111424" cy="714400"/>
          </a:xfrm>
          <a:prstGeom prst="wedgeRoundRectCallout">
            <a:avLst>
              <a:gd name="adj1" fmla="val -47801"/>
              <a:gd name="adj2" fmla="val -187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Dice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8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51200" y="2484448"/>
            <a:ext cx="2641600" cy="1889103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38444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0519"/>
              <a:ext cx="1999455" cy="312737"/>
            </a:xfrm>
            <a:prstGeom prst="rect">
              <a:avLst/>
            </a:prstGeom>
            <a:noFill/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939463"/>
              <a:ext cx="2113755" cy="680273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a-DK" sz="1800" b="0" dirty="0" err="1" smtClean="0">
                  <a:solidFill>
                    <a:schemeClr val="accent5"/>
                  </a:solidFill>
                </a:rPr>
                <a:t>Worker</a:t>
              </a:r>
              <a:r>
                <a:rPr lang="da-DK" sz="1800" b="0" dirty="0" smtClean="0">
                  <a:solidFill>
                    <a:schemeClr val="accent5"/>
                  </a:solidFill>
                </a:rPr>
                <a:t>(</a:t>
              </a:r>
              <a:r>
                <a:rPr lang="da-DK" sz="1800" b="0" dirty="0" err="1" smtClean="0">
                  <a:solidFill>
                    <a:schemeClr val="accent5"/>
                  </a:solidFill>
                </a:rPr>
                <a:t>Dic</a:t>
              </a:r>
              <a:r>
                <a:rPr lang="da-DK" sz="1800" b="0" dirty="0" err="1" smtClean="0">
                  <a:solidFill>
                    <a:srgbClr val="FF0000"/>
                  </a:solidFill>
                </a:rPr>
                <a:t>e</a:t>
              </a:r>
              <a:r>
                <a:rPr lang="da-DK" sz="1800" b="0" dirty="0" smtClean="0">
                  <a:solidFill>
                    <a:srgbClr val="FF0000"/>
                  </a:solidFill>
                </a:rPr>
                <a:t>) </a:t>
              </a:r>
              <a:r>
                <a:rPr lang="de-DE" sz="1800" b="0" dirty="0" err="1" smtClean="0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6260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Dependency Injection (DI) через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конструктор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27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тест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3915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shouldProcessNotGreaterThanItemsInQueue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b="1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Menlo"/>
              </a:rPr>
              <a:t>									</a:t>
            </a:r>
            <a:r>
              <a:rPr lang="en-US" b="1" dirty="0" smtClean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pl-PL" dirty="0">
                <a:latin typeface="Menlo"/>
              </a:rPr>
              <a:t>   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output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).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items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7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1004888"/>
            <a:ext cx="2618463" cy="24796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2619376" y="2008188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tr-TR" sz="1800" b="0" dirty="0" err="1" smtClean="0"/>
              <a:t>Conveyor</a:t>
            </a:r>
            <a:r>
              <a:rPr lang="ru-RU" sz="1800" b="0" dirty="0" smtClean="0"/>
              <a:t> - с</a:t>
            </a:r>
            <a:r>
              <a:rPr lang="en-US" sz="1800" b="0" dirty="0" err="1" smtClean="0"/>
              <a:t>равнение</a:t>
            </a:r>
            <a:r>
              <a:rPr lang="en-US" sz="1800" b="0" dirty="0" smtClean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поведение</a:t>
            </a:r>
            <a:r>
              <a:rPr lang="en-US" sz="1800" b="0" dirty="0"/>
              <a:t> </a:t>
            </a:r>
            <a:r>
              <a:rPr lang="en-US" sz="1800" b="0" dirty="0" err="1"/>
              <a:t>и</a:t>
            </a:r>
            <a:r>
              <a:rPr lang="en-US" sz="1800" b="0" dirty="0"/>
              <a:t> </a:t>
            </a:r>
            <a:r>
              <a:rPr lang="en-US" sz="1800" b="0" dirty="0" err="1"/>
              <a:t>тестов</a:t>
            </a:r>
            <a:r>
              <a:rPr lang="en-US" sz="1800" b="0" dirty="0"/>
              <a:t> </a:t>
            </a:r>
            <a:r>
              <a:rPr lang="en-US" sz="1800" b="0" dirty="0" err="1"/>
              <a:t>на</a:t>
            </a:r>
            <a:r>
              <a:rPr lang="en-US" sz="1800" b="0" dirty="0"/>
              <a:t> </a:t>
            </a:r>
            <a:r>
              <a:rPr lang="en-US" sz="1800" b="0" dirty="0" err="1"/>
              <a:t>состояние</a:t>
            </a:r>
            <a:endParaRPr lang="en-US" sz="1800" b="0" dirty="0"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619375" y="1004888"/>
            <a:ext cx="422532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ru-RU" sz="2800" b="0" dirty="0" smtClean="0">
                <a:latin typeface="+mn-lt"/>
              </a:rPr>
              <a:t>Андрей </a:t>
            </a:r>
            <a:r>
              <a:rPr lang="ru-RU" sz="2800" b="0" dirty="0" err="1" smtClean="0">
                <a:latin typeface="+mn-lt"/>
              </a:rPr>
              <a:t>Бибичев</a:t>
            </a:r>
            <a:endParaRPr lang="en-US" sz="2800" b="0" dirty="0">
              <a:latin typeface="+mn-lt"/>
            </a:endParaRPr>
          </a:p>
        </p:txBody>
      </p:sp>
      <p:sp>
        <p:nvSpPr>
          <p:cNvPr id="7" name="Title 1">
            <a:hlinkClick r:id="rId3"/>
          </p:cNvPr>
          <p:cNvSpPr txBox="1">
            <a:spLocks/>
          </p:cNvSpPr>
          <p:nvPr/>
        </p:nvSpPr>
        <p:spPr bwMode="auto">
          <a:xfrm>
            <a:off x="1625600" y="5486400"/>
            <a:ext cx="58928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http://</a:t>
            </a:r>
            <a:r>
              <a:rPr lang="en-US" sz="1800" b="0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www.slideshare.net</a:t>
            </a:r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800" b="0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bibigine</a:t>
            </a:r>
            <a:r>
              <a:rPr lang="en-US" sz="1800" b="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7556803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40584" y="1523822"/>
            <a:ext cx="3682215" cy="698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75305" y="1918269"/>
            <a:ext cx="1737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Cube 7"/>
          <p:cNvSpPr/>
          <p:nvPr/>
        </p:nvSpPr>
        <p:spPr>
          <a:xfrm>
            <a:off x="2369335" y="1587322"/>
            <a:ext cx="571500" cy="555625"/>
          </a:xfrm>
          <a:prstGeom prst="cube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99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>
            <a:off x="1056155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gular Pentagon 9"/>
          <p:cNvSpPr/>
          <p:nvPr/>
        </p:nvSpPr>
        <p:spPr>
          <a:xfrm>
            <a:off x="1395880" y="1825447"/>
            <a:ext cx="290830" cy="290830"/>
          </a:xfrm>
          <a:prstGeom prst="pentagon">
            <a:avLst/>
          </a:prstGeom>
          <a:solidFill>
            <a:schemeClr val="accent3">
              <a:alpha val="21000"/>
            </a:schemeClr>
          </a:solidFill>
          <a:ln w="31750">
            <a:solidFill>
              <a:srgbClr val="800000">
                <a:alpha val="42000"/>
              </a:srgb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gular Pentagon 10"/>
          <p:cNvSpPr/>
          <p:nvPr/>
        </p:nvSpPr>
        <p:spPr>
          <a:xfrm>
            <a:off x="3844440" y="185338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/>
          <p:cNvSpPr/>
          <p:nvPr/>
        </p:nvSpPr>
        <p:spPr>
          <a:xfrm>
            <a:off x="4186070" y="185084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1056155" y="148381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gular Pentagon 16"/>
          <p:cNvSpPr/>
          <p:nvPr/>
        </p:nvSpPr>
        <p:spPr>
          <a:xfrm>
            <a:off x="1397785" y="1481277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672694" y="2649561"/>
            <a:ext cx="2641600" cy="1295400"/>
            <a:chOff x="2184400" y="1384300"/>
            <a:chExt cx="2641600" cy="1295400"/>
          </a:xfrm>
        </p:grpSpPr>
        <p:grpSp>
          <p:nvGrpSpPr>
            <p:cNvPr id="19" name="Group 18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0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6993494" y="3944961"/>
            <a:ext cx="0" cy="1165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672694" y="4497389"/>
            <a:ext cx="2641600" cy="1295400"/>
            <a:chOff x="2184400" y="1384300"/>
            <a:chExt cx="2641600" cy="1295400"/>
          </a:xfrm>
        </p:grpSpPr>
        <p:grpSp>
          <p:nvGrpSpPr>
            <p:cNvPr id="28" name="Group 27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9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DiceStub</a:t>
              </a:r>
              <a:endParaRPr lang="en-US" sz="1800" b="0" dirty="0" smtClean="0"/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 bwMode="auto">
          <a:xfrm>
            <a:off x="940585" y="2336824"/>
            <a:ext cx="1053316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err="1" smtClean="0"/>
              <a:t>enqueue</a:t>
            </a:r>
            <a:endParaRPr lang="en-US" sz="1800" b="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auto">
          <a:xfrm>
            <a:off x="2414177" y="2336824"/>
            <a:ext cx="526658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r>
              <a:rPr lang="en-US" sz="1800" b="0" dirty="0" smtClean="0"/>
              <a:t>tick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6526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6400" y="129540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private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 {</a:t>
            </a:r>
          </a:p>
          <a:p>
            <a:r>
              <a:rPr lang="fr-FR" dirty="0">
                <a:latin typeface="Menlo"/>
              </a:rPr>
              <a:t>    </a:t>
            </a:r>
            <a:r>
              <a:rPr lang="fr-FR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fr-FR" dirty="0">
                <a:solidFill>
                  <a:srgbClr val="00008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 = 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mock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Menlo"/>
              </a:rPr>
              <a:t>Dice.</a:t>
            </a:r>
            <a:r>
              <a:rPr lang="fr-FR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dice.roll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82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609600"/>
            <a:ext cx="44069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57600"/>
            <a:ext cx="11049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2768600"/>
            <a:ext cx="35433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3613150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900" y="5105400"/>
            <a:ext cx="38227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7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Хотя мы и воспользовались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-объектом,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всё равно, по большому счету, тест на 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26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3476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Если во время обработки на кубике выпало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меньше количества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очереди,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то обрабатывается только первые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N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из очереди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66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shouldProcessNotGreaterThanRolledValue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fi-FI" sz="1600" dirty="0">
                <a:latin typeface="Menlo"/>
              </a:rPr>
              <a:t>    </a:t>
            </a:r>
            <a:r>
              <a:rPr lang="fi-FI" sz="1600" b="1" dirty="0" err="1">
                <a:solidFill>
                  <a:srgbClr val="000080"/>
                </a:solidFill>
                <a:latin typeface="Menlo"/>
              </a:rPr>
              <a:t>final</a:t>
            </a:r>
            <a:r>
              <a:rPr lang="fi-FI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fi-FI" sz="1600" dirty="0">
                <a:solidFill>
                  <a:srgbClr val="4C73A6"/>
                </a:solidFill>
                <a:latin typeface="Menlo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fi-FI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fi-FI" sz="16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b="1" dirty="0" smtClean="0">
                <a:solidFill>
                  <a:srgbClr val="000080"/>
                </a:solidFill>
                <a:latin typeface="Menlo"/>
              </a:rPr>
              <a:t>					new</a:t>
            </a:r>
            <a:r>
              <a:rPr lang="en-US" sz="1600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items.subList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rollValue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5883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аналогичные тесты: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Проверяем,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добавляет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очередь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Проверяем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ru-RU" b="1" dirty="0">
                <a:solidFill>
                  <a:srgbClr val="004080"/>
                </a:solidFill>
                <a:cs typeface="Tahoma" charset="0"/>
              </a:rPr>
              <a:t>удаляет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из очереди обработанные детали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449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Тупой, </a:t>
            </a:r>
            <a:r>
              <a:rPr lang="ru-RU" dirty="0"/>
              <a:t>но </a:t>
            </a:r>
            <a:r>
              <a:rPr lang="ru-RU" dirty="0" smtClean="0"/>
              <a:t>важный </a:t>
            </a:r>
            <a:r>
              <a:rPr lang="ru-RU" dirty="0"/>
              <a:t>тест: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5" y="2616696"/>
            <a:ext cx="5111750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cs-CZ" dirty="0" err="1">
                <a:solidFill>
                  <a:srgbClr val="004080"/>
                </a:solidFill>
                <a:cs typeface="Tahoma" charset="0"/>
              </a:rPr>
              <a:t>Во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время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()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кубик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бросается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ровно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один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cs-CZ" dirty="0" err="1">
                <a:solidFill>
                  <a:srgbClr val="004080"/>
                </a:solidFill>
                <a:cs typeface="Tahoma" charset="0"/>
              </a:rPr>
              <a:t>раз</a:t>
            </a:r>
            <a:r>
              <a:rPr lang="cs-CZ" dirty="0">
                <a:solidFill>
                  <a:srgbClr val="004080"/>
                </a:solidFill>
                <a:cs typeface="Tahoma" charset="0"/>
              </a:rPr>
              <a:t>!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95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Кубик бросается один раз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700" y="12954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shouldRollDiceOnlyOnceDuringTick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dirty="0">
                <a:latin typeface="Menlo"/>
              </a:rPr>
              <a:t>    </a:t>
            </a:r>
            <a:r>
              <a:rPr lang="da-DK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</a:t>
            </a:r>
          </a:p>
          <a:p>
            <a:r>
              <a:rPr lang="en-US" dirty="0">
                <a:latin typeface="Menlo"/>
              </a:rPr>
              <a:t>                         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Item(),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dirty="0">
              <a:solidFill>
                <a:srgbClr val="BFBFBF"/>
              </a:solidFill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verify(dice, times(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)).roll();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234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16124" y="2616696"/>
            <a:ext cx="5705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примитивный пример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 </a:t>
            </a:r>
            <a:r>
              <a:rPr lang="ru-RU" b="1" dirty="0">
                <a:solidFill>
                  <a:srgbClr val="161645"/>
                </a:solidFill>
                <a:cs typeface="Tahoma" charset="0"/>
              </a:rPr>
              <a:t>теста на поведение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:</a:t>
            </a:r>
          </a:p>
          <a:p>
            <a:pPr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мы проверили как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взаимодействует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наш объект с другим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объектом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cs typeface="Tahoma" charset="0"/>
              </a:rPr>
              <a:t>Тест </a:t>
            </a:r>
            <a:r>
              <a:rPr lang="ru-RU" dirty="0">
                <a:solidFill>
                  <a:srgbClr val="161645"/>
                </a:solidFill>
                <a:cs typeface="Tahoma" charset="0"/>
              </a:rPr>
              <a:t>на поведение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8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91507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Hexagon 22"/>
          <p:cNvSpPr/>
          <p:nvPr/>
        </p:nvSpPr>
        <p:spPr>
          <a:xfrm>
            <a:off x="4800600" y="2595106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Тесты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381500" y="2057400"/>
            <a:ext cx="0" cy="3378200"/>
          </a:xfrm>
          <a:prstGeom prst="line">
            <a:avLst/>
          </a:prstGeom>
          <a:ln w="3175" cmpd="sng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1799094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1799094"/>
            <a:ext cx="22860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￼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поведение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" name="Explosion 1 1"/>
          <p:cNvSpPr/>
          <p:nvPr/>
        </p:nvSpPr>
        <p:spPr>
          <a:xfrm>
            <a:off x="990600" y="2667000"/>
            <a:ext cx="2743200" cy="25146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5486400" y="3733800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905000" y="3581400"/>
            <a:ext cx="762000" cy="685800"/>
            <a:chOff x="1905000" y="3581400"/>
            <a:chExt cx="762000" cy="685800"/>
          </a:xfrm>
        </p:grpSpPr>
        <p:sp>
          <p:nvSpPr>
            <p:cNvPr id="14" name="Oval 13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Wave 10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29200" y="2328406"/>
            <a:ext cx="762000" cy="685800"/>
            <a:chOff x="1905000" y="3581400"/>
            <a:chExt cx="762000" cy="685800"/>
          </a:xfrm>
        </p:grpSpPr>
        <p:sp>
          <p:nvSpPr>
            <p:cNvPr id="17" name="Oval 16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Wave 18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91200" y="5181600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Object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2" name="Lightning Bolt 21"/>
          <p:cNvSpPr/>
          <p:nvPr/>
        </p:nvSpPr>
        <p:spPr>
          <a:xfrm rot="10371387">
            <a:off x="5342173" y="2855731"/>
            <a:ext cx="1512170" cy="1451340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97240" y="259510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336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Проверим, что во время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вызывается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Item.tick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 для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находящихся в очереди на начало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tick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()-а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проверить, не прибегая к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mock-ам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– через значение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lifeTime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(), но тогда мы тестируем два класса сразу, а не один в изоляции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30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Закрепим</a:t>
            </a:r>
            <a:r>
              <a:rPr lang="en-US" dirty="0"/>
              <a:t> </a:t>
            </a:r>
            <a:r>
              <a:rPr lang="en-US" dirty="0" err="1"/>
              <a:t>материал</a:t>
            </a:r>
            <a:r>
              <a:rPr lang="en-US" dirty="0"/>
              <a:t>: 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700" y="1296452"/>
            <a:ext cx="8369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shouldCallTickForAllItemsInQueue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Dice dice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createDiceStub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Worker(dice);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Item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Item.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items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(items);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verify(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secondItem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328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Совет</a:t>
            </a:r>
            <a:r>
              <a:rPr lang="nb-NO" dirty="0"/>
              <a:t> «</a:t>
            </a:r>
            <a:r>
              <a:rPr lang="nb-NO" dirty="0" err="1"/>
              <a:t>по</a:t>
            </a:r>
            <a:r>
              <a:rPr lang="nb-NO" dirty="0"/>
              <a:t> </a:t>
            </a:r>
            <a:r>
              <a:rPr lang="nb-NO" dirty="0" err="1"/>
              <a:t>случаю</a:t>
            </a:r>
            <a:r>
              <a:rPr lang="nb-NO" dirty="0"/>
              <a:t>»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438400"/>
            <a:ext cx="6213475" cy="21786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Избегайте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имен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переменных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item1, item2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Точно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запутаетесь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опечатаетесь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Лучше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говорящие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имена</a:t>
            </a: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Или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на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худои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конец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: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firstItem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secondItem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т.п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.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57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>
                <a:solidFill>
                  <a:srgbClr val="004080"/>
                </a:solidFill>
                <a:cs typeface="Tahoma" charset="0"/>
              </a:rPr>
              <a:t>Переходим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к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самому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en-US" dirty="0" err="1">
                <a:solidFill>
                  <a:srgbClr val="004080"/>
                </a:solidFill>
                <a:cs typeface="Tahoma" charset="0"/>
              </a:rPr>
              <a:t>интересному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96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5200" y="144272"/>
            <a:ext cx="3073400" cy="1959401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8493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тестировать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7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 на </a:t>
            </a:r>
            <a:r>
              <a:rPr lang="ru-RU" dirty="0" smtClean="0"/>
              <a:t>состояние 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295400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Как вариант</a:t>
            </a:r>
            <a:endParaRPr lang="ru-RU" b="1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Можно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придумать несколько тестовых сценариев (разрисовать на бумажке)</a:t>
            </a:r>
          </a:p>
          <a:p>
            <a:pPr marL="744538" lvl="1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defTabSz="803275">
              <a:buClr>
                <a:srgbClr val="FF6600"/>
              </a:buClr>
              <a:buSzPct val="125000"/>
            </a:pPr>
            <a:r>
              <a:rPr lang="ru-RU" b="1" dirty="0" smtClean="0">
                <a:solidFill>
                  <a:srgbClr val="004080"/>
                </a:solidFill>
                <a:cs typeface="Tahoma" charset="0"/>
              </a:rPr>
              <a:t>Проблемы</a:t>
            </a: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Но как они помогут написать реализацию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написать первыми, а какие потом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?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быть уверенным, что протестированы все случаи и нюансы? (полнота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покрытия)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endParaRPr lang="en-US" dirty="0">
              <a:solidFill>
                <a:srgbClr val="004080"/>
              </a:solidFill>
              <a:cs typeface="Tahoma" charset="0"/>
            </a:endParaRPr>
          </a:p>
          <a:p>
            <a:pPr marL="287338" indent="-287338" defTabSz="803275">
              <a:buClr>
                <a:srgbClr val="FF6600"/>
              </a:buClr>
              <a:buSzPct val="125000"/>
              <a:buFont typeface="Wingdings" charset="0"/>
              <a:buChar char="§"/>
            </a:pP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Как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эти тесты будут соотноситься со </a:t>
            </a:r>
            <a:r>
              <a:rPr lang="ru-RU" dirty="0" smtClean="0">
                <a:solidFill>
                  <a:srgbClr val="800000"/>
                </a:solidFill>
                <a:cs typeface="Tahoma" charset="0"/>
              </a:rPr>
              <a:t>спецификацией? 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(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test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==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executable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 </a:t>
            </a:r>
            <a:r>
              <a:rPr lang="ru-RU" dirty="0" err="1">
                <a:solidFill>
                  <a:srgbClr val="800000"/>
                </a:solidFill>
                <a:cs typeface="Tahoma" charset="0"/>
              </a:rPr>
              <a:t>specification</a:t>
            </a:r>
            <a:r>
              <a:rPr lang="ru-RU" dirty="0">
                <a:solidFill>
                  <a:srgbClr val="800000"/>
                </a:solidFill>
                <a:cs typeface="Tahoma" charset="0"/>
              </a:rPr>
              <a:t>)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5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Напомним </a:t>
            </a:r>
            <a:r>
              <a:rPr lang="ru-RU" dirty="0" smtClean="0"/>
              <a:t>спецификацию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026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5652837" cy="5927224"/>
            <a:chOff x="825500" y="671345"/>
            <a:chExt cx="5652837" cy="5927224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own Arrow 46"/>
            <p:cNvSpPr/>
            <p:nvPr/>
          </p:nvSpPr>
          <p:spPr>
            <a:xfrm>
              <a:off x="3865078" y="5139970"/>
              <a:ext cx="339725" cy="95603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Notched Right Arrow 48"/>
            <p:cNvSpPr/>
            <p:nvPr/>
          </p:nvSpPr>
          <p:spPr>
            <a:xfrm rot="9494067">
              <a:off x="1325676" y="332419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Notched Right Arrow 49"/>
            <p:cNvSpPr/>
            <p:nvPr/>
          </p:nvSpPr>
          <p:spPr>
            <a:xfrm rot="9494067">
              <a:off x="1325676" y="4467405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gular Pentagon 50"/>
            <p:cNvSpPr/>
            <p:nvPr/>
          </p:nvSpPr>
          <p:spPr>
            <a:xfrm>
              <a:off x="3740301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gular Pentagon 51"/>
            <p:cNvSpPr/>
            <p:nvPr/>
          </p:nvSpPr>
          <p:spPr>
            <a:xfrm>
              <a:off x="4080026" y="6139514"/>
              <a:ext cx="290830" cy="290830"/>
            </a:xfrm>
            <a:prstGeom prst="pentagon">
              <a:avLst/>
            </a:prstGeom>
            <a:ln w="31750">
              <a:solidFill>
                <a:srgbClr val="80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 bwMode="auto">
            <a:xfrm>
              <a:off x="4572000" y="6047957"/>
              <a:ext cx="1323474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smtClean="0"/>
                <a:t>Cycle Time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4" name="Right Brace 53"/>
            <p:cNvSpPr/>
            <p:nvPr/>
          </p:nvSpPr>
          <p:spPr>
            <a:xfrm>
              <a:off x="4895328" y="1133876"/>
              <a:ext cx="823869" cy="4538579"/>
            </a:xfrm>
            <a:prstGeom prst="righ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itle 1"/>
            <p:cNvSpPr txBox="1">
              <a:spLocks/>
            </p:cNvSpPr>
            <p:nvPr/>
          </p:nvSpPr>
          <p:spPr bwMode="auto">
            <a:xfrm>
              <a:off x="5895474" y="3073879"/>
              <a:ext cx="582863" cy="550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3200" b="0" dirty="0" smtClean="0"/>
                <a:t>N</a:t>
              </a:r>
              <a:endParaRPr lang="en-US" sz="3200" b="0" dirty="0">
                <a:latin typeface="+mn-lt"/>
              </a:endParaRPr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Конвейер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33909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904644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730161" y="2976546"/>
            <a:ext cx="2489439" cy="874874"/>
          </a:xfrm>
          <a:prstGeom prst="wedgeRoundRectCallout">
            <a:avLst>
              <a:gd name="adj1" fmla="val 38322"/>
              <a:gd name="adj2" fmla="val -137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Первому рабочему в очередь подается три детали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40917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705475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Тесты на поведение позволяют протестировать эту спецификацию один в один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835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1847999"/>
            <a:ext cx="6383338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8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19800" y="4419600"/>
            <a:ext cx="2641600" cy="1295400"/>
            <a:chOff x="2184400" y="1384300"/>
            <a:chExt cx="2641600" cy="1295400"/>
          </a:xfrm>
        </p:grpSpPr>
        <p:grpSp>
          <p:nvGrpSpPr>
            <p:cNvPr id="4" name="Group 3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841500"/>
              <a:ext cx="2215356" cy="685800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tr-TR" sz="1800" b="0" dirty="0" err="1">
                  <a:solidFill>
                    <a:srgbClr val="FF0000"/>
                  </a:solidFill>
                </a:rPr>
                <a:t>Conveyor</a:t>
              </a:r>
              <a:r>
                <a:rPr lang="tr-TR" sz="1800" b="0" dirty="0">
                  <a:solidFill>
                    <a:srgbClr val="FF0000"/>
                  </a:solidFill>
                </a:rPr>
                <a:t>(</a:t>
              </a:r>
              <a:r>
                <a:rPr lang="tr-TR" sz="1800" b="0" dirty="0" err="1">
                  <a:solidFill>
                    <a:srgbClr val="FF0000"/>
                  </a:solidFill>
                </a:rPr>
                <a:t>Worker</a:t>
              </a:r>
              <a:r>
                <a:rPr lang="tr-TR" sz="1800" b="0" dirty="0">
                  <a:solidFill>
                    <a:srgbClr val="FF0000"/>
                  </a:solidFill>
                </a:rPr>
                <a:t>[*])</a:t>
              </a:r>
              <a:endParaRPr lang="ru-RU" sz="1800" b="0" dirty="0" smtClean="0">
                <a:solidFill>
                  <a:srgbClr val="FF0000"/>
                </a:solidFill>
              </a:endParaRPr>
            </a:p>
            <a:p>
              <a:r>
                <a:rPr lang="cs-CZ" sz="1800" b="0" dirty="0" err="1" smtClean="0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sp>
        <p:nvSpPr>
          <p:cNvPr id="9" name="Hexagon 8"/>
          <p:cNvSpPr/>
          <p:nvPr/>
        </p:nvSpPr>
        <p:spPr>
          <a:xfrm>
            <a:off x="2227262" y="139469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2913062" y="2533388"/>
            <a:ext cx="2743200" cy="1536700"/>
          </a:xfrm>
          <a:prstGeom prst="irregularSeal1">
            <a:avLst/>
          </a:prstGeom>
          <a:solidFill>
            <a:schemeClr val="accent4">
              <a:alpha val="43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5862" y="1127994"/>
            <a:ext cx="762000" cy="685800"/>
            <a:chOff x="1905000" y="3581400"/>
            <a:chExt cx="762000" cy="685800"/>
          </a:xfrm>
        </p:grpSpPr>
        <p:sp>
          <p:nvSpPr>
            <p:cNvPr id="12" name="Oval 11"/>
            <p:cNvSpPr/>
            <p:nvPr/>
          </p:nvSpPr>
          <p:spPr>
            <a:xfrm>
              <a:off x="1905000" y="4114800"/>
              <a:ext cx="457200" cy="152400"/>
            </a:xfrm>
            <a:prstGeom prst="ellipse">
              <a:avLst/>
            </a:prstGeom>
            <a:solidFill>
              <a:schemeClr val="accent5">
                <a:alpha val="71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33600" y="3657600"/>
              <a:ext cx="0" cy="5334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Wave 13"/>
            <p:cNvSpPr/>
            <p:nvPr/>
          </p:nvSpPr>
          <p:spPr>
            <a:xfrm>
              <a:off x="2133600" y="3581400"/>
              <a:ext cx="533400" cy="457200"/>
            </a:xfrm>
            <a:prstGeom prst="wav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59161" y="39811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6" name="Lightning Bolt 15"/>
          <p:cNvSpPr/>
          <p:nvPr/>
        </p:nvSpPr>
        <p:spPr>
          <a:xfrm rot="10371387">
            <a:off x="2750869" y="1679351"/>
            <a:ext cx="1145126" cy="1139473"/>
          </a:xfrm>
          <a:prstGeom prst="lightningBolt">
            <a:avLst/>
          </a:prstGeom>
          <a:gradFill>
            <a:gsLst>
              <a:gs pos="0">
                <a:srgbClr val="FFFF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28962" y="13268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worker1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38823" y="1479288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worker2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99062" y="1567144"/>
            <a:ext cx="914400" cy="685800"/>
          </a:xfrm>
          <a:prstGeom prst="hexagon">
            <a:avLst>
              <a:gd name="adj" fmla="val 29630"/>
              <a:gd name="vf" fmla="val 1154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ghtning Bolt 19"/>
          <p:cNvSpPr/>
          <p:nvPr/>
        </p:nvSpPr>
        <p:spPr>
          <a:xfrm rot="15647212">
            <a:off x="4737039" y="1809054"/>
            <a:ext cx="770832" cy="1085937"/>
          </a:xfrm>
          <a:prstGeom prst="lightningBolt">
            <a:avLst/>
          </a:prstGeom>
          <a:gradFill>
            <a:gsLst>
              <a:gs pos="0">
                <a:srgbClr val="FF66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801638" y="2584188"/>
            <a:ext cx="1789162" cy="610863"/>
          </a:xfrm>
          <a:prstGeom prst="wedgeRoundRectCallout">
            <a:avLst>
              <a:gd name="adj1" fmla="val 51651"/>
              <a:gd name="adj2" fmla="val -13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</a:pPr>
            <a:r>
              <a:rPr lang="en-US" dirty="0" err="1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e</a:t>
            </a:r>
            <a:r>
              <a:rPr lang="en-US" dirty="0" err="1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nqueue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ick()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786" y="4063476"/>
            <a:ext cx="1641476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tick()</a:t>
            </a:r>
            <a:endParaRPr lang="nb-NO" dirty="0" smtClean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23" name="Lightning Bolt 22"/>
          <p:cNvSpPr/>
          <p:nvPr/>
        </p:nvSpPr>
        <p:spPr>
          <a:xfrm rot="15647212">
            <a:off x="2253934" y="3115389"/>
            <a:ext cx="836978" cy="1536272"/>
          </a:xfrm>
          <a:prstGeom prst="lightningBolt">
            <a:avLst/>
          </a:prstGeom>
          <a:gradFill>
            <a:gsLst>
              <a:gs pos="0">
                <a:srgbClr val="FF0000"/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28800" y="2895600"/>
            <a:ext cx="398462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2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300" y="1295400"/>
            <a:ext cx="8915400" cy="501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shouldEnqueueInputToFirstWorkerBeforeProcessing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order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order.verify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times(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)).tick();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0" y="4953000"/>
            <a:ext cx="6934200" cy="12000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067199"/>
            <a:ext cx="6383338" cy="742801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398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Conveyor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512" y="1295400"/>
            <a:ext cx="92868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6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shouldReturnOutputOfLastWorker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600" dirty="0">
                <a:latin typeface="Menlo"/>
              </a:rPr>
              <a:t>    </a:t>
            </a:r>
            <a:r>
              <a:rPr lang="da-DK" sz="16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6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6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6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6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600" dirty="0"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600" dirty="0">
              <a:solidFill>
                <a:srgbClr val="BFBFBF"/>
              </a:solidFill>
              <a:latin typeface="Menlo"/>
            </a:endParaRPr>
          </a:p>
          <a:p>
            <a:r>
              <a:rPr lang="en-US" sz="1600" dirty="0"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assertThat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(output).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isEqualTo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someOutput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5486400"/>
            <a:ext cx="51816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048000"/>
            <a:ext cx="6172200" cy="304800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9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Это можно было проверить, создав реальных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Worker-ов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«накормив» заранее второго нужными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Item-ами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но такие тесты уже больше похожи на интеграционные </a:t>
            </a:r>
          </a:p>
        </p:txBody>
      </p:sp>
    </p:spTree>
    <p:extLst>
      <p:ext uri="{BB962C8B-B14F-4D97-AF65-F5344CB8AC3E}">
        <p14:creationId xmlns:p14="http://schemas.microsoft.com/office/powerpoint/2010/main" val="1829925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 очень удобны, чтобы имитировать любое необходимое состояние стороннего объекта,</a:t>
            </a:r>
            <a:br>
              <a:rPr lang="ru-RU" dirty="0">
                <a:solidFill>
                  <a:srgbClr val="004080"/>
                </a:solidFill>
                <a:cs typeface="Tahoma" charset="0"/>
              </a:rPr>
            </a:br>
            <a:r>
              <a:rPr lang="ru-RU" dirty="0">
                <a:solidFill>
                  <a:srgbClr val="004080"/>
                </a:solidFill>
                <a:cs typeface="Tahoma" charset="0"/>
              </a:rPr>
              <a:t>не связываясь с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длинной цепочкой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вызовов,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необходимой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для приведения реального объекта в это состояние </a:t>
            </a:r>
          </a:p>
        </p:txBody>
      </p:sp>
    </p:spTree>
    <p:extLst>
      <p:ext uri="{BB962C8B-B14F-4D97-AF65-F5344CB8AC3E}">
        <p14:creationId xmlns:p14="http://schemas.microsoft.com/office/powerpoint/2010/main" val="2721678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2534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Fake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1004888"/>
            <a:ext cx="11001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Mock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6134" y="1004888"/>
            <a:ext cx="1752600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Stub, Dummy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2336" b="5618"/>
          <a:stretch/>
        </p:blipFill>
        <p:spPr>
          <a:xfrm>
            <a:off x="282574" y="1524000"/>
            <a:ext cx="883117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0322"/>
      </p:ext>
    </p:extLst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Спецификация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2862" y="3905399"/>
            <a:ext cx="6383338" cy="1028403"/>
          </a:xfrm>
          <a:prstGeom prst="roundRect">
            <a:avLst/>
          </a:prstGeom>
          <a:solidFill>
            <a:schemeClr val="accent4">
              <a:alpha val="1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924199"/>
            <a:ext cx="6213475" cy="30096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подается на вход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сражу же оказывается в очереди первого рабочего, т.е. до начала обработки им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деталей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обработал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последний рабочий,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является выходом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конвейера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за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соответствующий цикл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Для всех остальных рабочих их результат работы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попадает в очередь к следующему рабочему, но уже после того, как тот произвел обработку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1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egular Pentagon 36"/>
          <p:cNvSpPr/>
          <p:nvPr/>
        </p:nvSpPr>
        <p:spPr>
          <a:xfrm>
            <a:off x="3219600" y="1722220"/>
            <a:ext cx="290830" cy="290830"/>
          </a:xfrm>
          <a:prstGeom prst="pentagon">
            <a:avLst/>
          </a:prstGeom>
          <a:ln w="31750">
            <a:solidFill>
              <a:srgbClr val="800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ular Callout 37"/>
          <p:cNvSpPr/>
          <p:nvPr/>
        </p:nvSpPr>
        <p:spPr>
          <a:xfrm>
            <a:off x="5175161" y="1817826"/>
            <a:ext cx="3127464" cy="1103173"/>
          </a:xfrm>
          <a:prstGeom prst="wedgeRoundRectCallout">
            <a:avLst>
              <a:gd name="adj1" fmla="val -71361"/>
              <a:gd name="adj2" fmla="val -296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Рабочий бросает кубик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Выбрасывает 1 и берет одну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57204"/>
      </p:ext>
    </p:extLst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/>
          <p:cNvSpPr/>
          <p:nvPr/>
        </p:nvSpPr>
        <p:spPr>
          <a:xfrm>
            <a:off x="6705600" y="0"/>
            <a:ext cx="2438400" cy="1789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4435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1023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7611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1126212"/>
            <a:ext cx="1905000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78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conveyor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52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firstWorker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88859" y="609600"/>
            <a:ext cx="1637552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secondWorker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98659" y="6096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thirdWorker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9746" y="15312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ick()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cxnSp>
        <p:nvCxnSpPr>
          <p:cNvPr id="14" name="Straight Connector 13"/>
          <p:cNvCxnSpPr>
            <a:stCxn id="3" idx="2"/>
          </p:cNvCxnSpPr>
          <p:nvPr/>
        </p:nvCxnSpPr>
        <p:spPr>
          <a:xfrm>
            <a:off x="1476935" y="1507212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72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50859" y="1531294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84459" y="1505718"/>
            <a:ext cx="6724" cy="4876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331259" y="1789600"/>
            <a:ext cx="273424" cy="445097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87271" y="2047906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02959" y="2787494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20871" y="3488412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20871" y="4250412"/>
            <a:ext cx="273424" cy="381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7747" y="4891388"/>
            <a:ext cx="273424" cy="58718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747747" y="5653388"/>
            <a:ext cx="273424" cy="34962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6859" y="204790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04683" y="21930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604683" y="3183612"/>
            <a:ext cx="18825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04683" y="3640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04683" y="3945612"/>
            <a:ext cx="4016188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04683" y="4402812"/>
            <a:ext cx="40161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04683" y="5012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604683" y="5317212"/>
            <a:ext cx="6143064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04683" y="5774412"/>
            <a:ext cx="6143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6859" y="6003012"/>
            <a:ext cx="914400" cy="0"/>
          </a:xfrm>
          <a:prstGeom prst="straightConnector1">
            <a:avLst/>
          </a:prstGeom>
          <a:ln>
            <a:solidFill>
              <a:schemeClr val="accent3"/>
            </a:solidFill>
            <a:prstDash val="sys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04683" y="2878812"/>
            <a:ext cx="18825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Rectangle 5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7522" y="1683694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7522" y="2376788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7522" y="3183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7522" y="4513483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t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ick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907522" y="5257800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de-DE" dirty="0" err="1">
                <a:solidFill>
                  <a:srgbClr val="004080"/>
                </a:solidFill>
                <a:cs typeface="Tahoma" charset="0"/>
              </a:rPr>
              <a:t>enqueue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07522" y="3945612"/>
            <a:ext cx="14049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defTabSz="803275">
              <a:buClr>
                <a:srgbClr val="FF6600"/>
              </a:buClr>
              <a:buSzPct val="125000"/>
            </a:pPr>
            <a:r>
              <a:rPr lang="en-US" dirty="0">
                <a:solidFill>
                  <a:srgbClr val="004080"/>
                </a:solidFill>
                <a:cs typeface="Tahoma" charset="0"/>
              </a:rPr>
              <a:t>e</a:t>
            </a:r>
            <a:r>
              <a:rPr lang="de-DE" dirty="0" err="1" smtClean="0">
                <a:solidFill>
                  <a:srgbClr val="004080"/>
                </a:solidFill>
                <a:cs typeface="Tahoma" charset="0"/>
              </a:rPr>
              <a:t>nqueue</a:t>
            </a:r>
            <a:r>
              <a:rPr lang="de-DE" dirty="0" smtClean="0">
                <a:solidFill>
                  <a:srgbClr val="004080"/>
                </a:solidFill>
                <a:cs typeface="Tahoma" charset="0"/>
              </a:rPr>
              <a:t>()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939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6172200" y="-990600"/>
            <a:ext cx="4038600" cy="2667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0"/>
            <a:ext cx="9448800" cy="698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00"/>
                </a:solidFill>
                <a:latin typeface="Menlo"/>
              </a:rPr>
              <a:t>@Test</a:t>
            </a:r>
          </a:p>
          <a:p>
            <a:r>
              <a:rPr lang="en-US" sz="1400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4C73A6"/>
                </a:solidFill>
                <a:latin typeface="Menlo"/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shouldEnqueueOutputOfPreviousWorkerToTheNextAfterProcessing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 {</a:t>
            </a:r>
          </a:p>
          <a:p>
            <a:r>
              <a:rPr lang="da-DK" sz="1400" dirty="0">
                <a:latin typeface="Menlo"/>
              </a:rPr>
              <a:t>    </a:t>
            </a:r>
            <a:r>
              <a:rPr lang="da-DK" sz="1400" i="1" dirty="0">
                <a:solidFill>
                  <a:srgbClr val="BFBFBF"/>
                </a:solidFill>
                <a:latin typeface="Menlo"/>
              </a:rPr>
              <a:t>// given</a:t>
            </a:r>
            <a:endParaRPr lang="da-DK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createItems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when(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()).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thenReturn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mock(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Worker.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&lt;Worker&gt; workers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                             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 conveyor =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Conveyor(workers);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B3"/>
                </a:solidFill>
                <a:latin typeface="Menlo"/>
              </a:rPr>
              <a:t>Arrays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.asList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Menlo"/>
              </a:rPr>
              <a:t>new</a:t>
            </a:r>
            <a:r>
              <a:rPr lang="en-US" sz="1400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Item());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when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conveyor.tick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someInput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latin typeface="Menlo"/>
            </a:endParaRPr>
          </a:p>
          <a:p>
            <a:r>
              <a:rPr lang="en-US" sz="1400" dirty="0">
                <a:latin typeface="Menlo"/>
              </a:rPr>
              <a:t>    </a:t>
            </a:r>
            <a:r>
              <a:rPr lang="en-US" sz="1400" i="1" dirty="0">
                <a:solidFill>
                  <a:srgbClr val="BFBFBF"/>
                </a:solidFill>
                <a:latin typeface="Menlo"/>
              </a:rPr>
              <a:t>// then</a:t>
            </a:r>
            <a:endParaRPr lang="en-US" sz="1400" dirty="0">
              <a:solidFill>
                <a:srgbClr val="BFBFBF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outputOfFirstWorker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inOrder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).tick();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thirdWorkerOrder.verify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thirdWorker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outputOfSecondWorker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3578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2616696"/>
            <a:ext cx="5900737" cy="793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Тест на поведение – это проверка, что код соответствует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задуманно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диаграмме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67282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86106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Menlo"/>
              </a:rPr>
              <a:t>public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tick(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input) {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if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workers.isEmpty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())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input;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(input);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firstWorker.tick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for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4C73A6"/>
                </a:solidFill>
                <a:latin typeface="Menlo"/>
              </a:rPr>
              <a:t>int</a:t>
            </a:r>
            <a:r>
              <a:rPr lang="en-US" dirty="0">
                <a:solidFill>
                  <a:srgbClr val="4C73A6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workers.size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++) {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Worker worker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workers.get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dirty="0"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final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B3"/>
                </a:solidFill>
                <a:latin typeface="Menlo"/>
              </a:rPr>
              <a:t>List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&lt;Item&gt;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worker.tick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worker.enqueue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(output);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        output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tmp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  <a:p>
            <a:endParaRPr lang="en-US" dirty="0">
              <a:latin typeface="Menlo"/>
            </a:endParaRPr>
          </a:p>
          <a:p>
            <a:r>
              <a:rPr lang="en-US" dirty="0"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</a:t>
            </a:r>
            <a:r>
              <a:rPr lang="en-US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output;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2391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</a:t>
            </a:r>
            <a:r>
              <a:rPr lang="ru-RU" dirty="0"/>
              <a:t>код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21631" y="3170694"/>
            <a:ext cx="5900737" cy="5166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en-US" dirty="0" err="1" smtClean="0">
                <a:solidFill>
                  <a:srgbClr val="004080"/>
                </a:solidFill>
                <a:cs typeface="Tahoma" charset="0"/>
              </a:rPr>
              <a:t>git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clone 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https://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github.com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ivan-dyachenko</a:t>
            </a:r>
            <a:r>
              <a:rPr lang="de-DE" dirty="0">
                <a:solidFill>
                  <a:srgbClr val="004080"/>
                </a:solidFill>
                <a:cs typeface="Tahoma" charset="0"/>
                <a:hlinkClick r:id="rId3"/>
              </a:rPr>
              <a:t>/</a:t>
            </a:r>
            <a:r>
              <a:rPr lang="de-DE" dirty="0" err="1">
                <a:solidFill>
                  <a:srgbClr val="004080"/>
                </a:solidFill>
                <a:cs typeface="Tahoma" charset="0"/>
                <a:hlinkClick r:id="rId3"/>
              </a:rPr>
              <a:t>Trainings.git</a:t>
            </a:r>
            <a:endParaRPr lang="ru-RU" dirty="0">
              <a:solidFill>
                <a:srgbClr val="00408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8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</a:t>
            </a:r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19263" y="1942891"/>
            <a:ext cx="5900737" cy="162460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 коде не выделены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для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Item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Dice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Worker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только в целях «упрощения» примера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.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предпочтительнее перекрытия самих классов с функциональностью.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2944" y="4648224"/>
            <a:ext cx="2641600" cy="1295400"/>
            <a:chOff x="2184400" y="1384300"/>
            <a:chExt cx="2641600" cy="1295400"/>
          </a:xfrm>
        </p:grpSpPr>
        <p:grpSp>
          <p:nvGrpSpPr>
            <p:cNvPr id="5" name="Group 4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10" name="Straight Arrow Connector 9"/>
          <p:cNvCxnSpPr>
            <a:stCxn id="15" idx="1"/>
            <a:endCxn id="8" idx="3"/>
          </p:cNvCxnSpPr>
          <p:nvPr/>
        </p:nvCxnSpPr>
        <p:spPr>
          <a:xfrm flipH="1">
            <a:off x="4144544" y="5295900"/>
            <a:ext cx="845386" cy="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89930" y="4648200"/>
            <a:ext cx="2641600" cy="1295400"/>
            <a:chOff x="2184400" y="1384300"/>
            <a:chExt cx="2641600" cy="1295400"/>
          </a:xfrm>
        </p:grpSpPr>
        <p:grpSp>
          <p:nvGrpSpPr>
            <p:cNvPr id="12" name="Group 11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3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err="1" smtClean="0"/>
                <a:t>RandomDice</a:t>
              </a:r>
              <a:endParaRPr lang="en-US" sz="1800" b="0" dirty="0" smtClean="0"/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sp>
        <p:nvSpPr>
          <p:cNvPr id="19" name="Title 1"/>
          <p:cNvSpPr txBox="1">
            <a:spLocks/>
          </p:cNvSpPr>
          <p:nvPr/>
        </p:nvSpPr>
        <p:spPr bwMode="auto">
          <a:xfrm>
            <a:off x="1847475" y="4292600"/>
            <a:ext cx="1999455" cy="312737"/>
          </a:xfrm>
          <a:prstGeom prst="rect">
            <a:avLst/>
          </a:prstGeom>
          <a:ln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 algn="ctr"/>
            <a:r>
              <a:rPr lang="nb-NO" sz="1800" b="0" dirty="0"/>
              <a:t>«</a:t>
            </a:r>
            <a:r>
              <a:rPr lang="nb-NO" sz="1800" b="0" dirty="0" err="1"/>
              <a:t>interface</a:t>
            </a:r>
            <a:r>
              <a:rPr lang="nb-NO" sz="1800" b="0" dirty="0"/>
              <a:t>»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781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54568" y="1175205"/>
            <a:ext cx="6213475" cy="52255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Просто писать (когда привыкнешь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)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нужно долго и мучительно приводить окружение 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нужное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состояние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Являются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истинными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unit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тестами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функционал класса в изоляции от всех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остальных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Хорошо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отражают спецификации 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дают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уверенность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хорошем покрытии кода </a:t>
            </a:r>
            <a:r>
              <a:rPr lang="en-US" dirty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executable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specification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Принуждают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к модульному </a:t>
            </a:r>
            <a:r>
              <a:rPr lang="ru-RU" dirty="0" err="1" smtClean="0">
                <a:solidFill>
                  <a:srgbClr val="004080"/>
                </a:solidFill>
                <a:cs typeface="Tahoma" charset="0"/>
              </a:rPr>
              <a:t>дизайну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/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SRP,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LSP,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DIP,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</a:t>
            </a:r>
            <a:endParaRPr lang="en-US" dirty="0" smtClean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Позволяют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разрабатывать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функционал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сверху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-вниз от сценариев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использования</a:t>
            </a: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 </a:t>
            </a:r>
            <a:br>
              <a:rPr lang="en-US" dirty="0" smtClean="0">
                <a:solidFill>
                  <a:srgbClr val="004080"/>
                </a:solidFill>
                <a:cs typeface="Tahoma" charset="0"/>
              </a:rPr>
            </a:br>
            <a:r>
              <a:rPr lang="en-US" dirty="0" smtClean="0">
                <a:solidFill>
                  <a:srgbClr val="004080"/>
                </a:solidFill>
                <a:cs typeface="Tahoma" charset="0"/>
              </a:rPr>
              <a:t>-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а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снизу вверх от данных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176894" y="492147"/>
            <a:ext cx="2641600" cy="1295400"/>
            <a:chOff x="2184400" y="1384300"/>
            <a:chExt cx="26416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4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sz="1800" b="0" dirty="0" err="1"/>
                <a:t>Conveyor</a:t>
              </a:r>
              <a:r>
                <a:rPr lang="tr-TR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cs-CZ" sz="1800" b="0" dirty="0" err="1"/>
                <a:t>tick</a:t>
              </a:r>
              <a:r>
                <a:rPr lang="cs-CZ" sz="1800" b="0" dirty="0"/>
                <a:t>(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[*]):</a:t>
              </a:r>
              <a:r>
                <a:rPr lang="cs-CZ" sz="1800" b="0" dirty="0" err="1"/>
                <a:t>Item</a:t>
              </a:r>
              <a:r>
                <a:rPr lang="cs-CZ" sz="1800" b="0" dirty="0"/>
                <a:t>[*] </a:t>
              </a:r>
              <a:endParaRPr lang="en-US" sz="1800" b="0" dirty="0" smtClean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6894" y="2771797"/>
            <a:ext cx="2641600" cy="1295400"/>
            <a:chOff x="2184400" y="1384300"/>
            <a:chExt cx="2641600" cy="129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da-DK" sz="1800" b="0" dirty="0" err="1"/>
                <a:t>Worker</a:t>
              </a:r>
              <a:r>
                <a:rPr lang="da-DK" sz="1800" b="0" dirty="0"/>
                <a:t>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de-DE" sz="1800" b="0" dirty="0" err="1"/>
                <a:t>enqueue</a:t>
              </a:r>
              <a:r>
                <a:rPr lang="de-DE" sz="1800" b="0" dirty="0"/>
                <a:t>(Item[*]) tick():Item[*]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02794" y="2759098"/>
            <a:ext cx="2641600" cy="1295400"/>
            <a:chOff x="2184400" y="1384300"/>
            <a:chExt cx="2641600" cy="1295400"/>
          </a:xfrm>
        </p:grpSpPr>
        <p:grpSp>
          <p:nvGrpSpPr>
            <p:cNvPr id="21" name="Group 2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/>
                <a:t>Item 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 err="1"/>
                <a:t>lifeTime</a:t>
              </a:r>
              <a:r>
                <a:rPr lang="en-US" sz="1800" b="0" dirty="0"/>
                <a:t>():</a:t>
              </a:r>
              <a:r>
                <a:rPr lang="en-US" sz="1800" b="0" dirty="0" err="1"/>
                <a:t>int</a:t>
              </a:r>
              <a:r>
                <a:rPr lang="en-US" sz="1800" b="0" dirty="0"/>
                <a:t> </a:t>
              </a:r>
              <a:endParaRPr lang="ru-RU" sz="1800" b="0" dirty="0" smtClean="0"/>
            </a:p>
            <a:p>
              <a:r>
                <a:rPr lang="en-US" sz="1800" b="0" dirty="0" smtClean="0"/>
                <a:t>tick</a:t>
              </a:r>
              <a:r>
                <a:rPr lang="en-US" sz="1800" b="0" dirty="0"/>
                <a:t>() </a:t>
              </a:r>
            </a:p>
          </p:txBody>
        </p:sp>
      </p:grpSp>
      <p:cxnSp>
        <p:nvCxnSpPr>
          <p:cNvPr id="5" name="Straight Arrow Connector 4"/>
          <p:cNvCxnSpPr>
            <a:stCxn id="3" idx="2"/>
            <a:endCxn id="18" idx="0"/>
          </p:cNvCxnSpPr>
          <p:nvPr/>
        </p:nvCxnSpPr>
        <p:spPr>
          <a:xfrm>
            <a:off x="2497694" y="1787547"/>
            <a:ext cx="0" cy="984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3"/>
            <a:endCxn id="24" idx="1"/>
          </p:cNvCxnSpPr>
          <p:nvPr/>
        </p:nvCxnSpPr>
        <p:spPr>
          <a:xfrm flipV="1">
            <a:off x="3818494" y="3406798"/>
            <a:ext cx="1384300" cy="12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7512" y="2057541"/>
            <a:ext cx="94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workers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0312" y="238976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16912" y="2983492"/>
            <a:ext cx="800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queue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17208" y="3477216"/>
            <a:ext cx="28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*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176894" y="4867298"/>
            <a:ext cx="2641600" cy="1295400"/>
            <a:chOff x="2184400" y="1384300"/>
            <a:chExt cx="2641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2184400" y="1384300"/>
              <a:ext cx="2641600" cy="1295400"/>
              <a:chOff x="2184400" y="1384300"/>
              <a:chExt cx="2641600" cy="1295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184400" y="1384300"/>
                <a:ext cx="2641600" cy="1295400"/>
              </a:xfrm>
              <a:prstGeom prst="rect">
                <a:avLst/>
              </a:prstGeom>
              <a:ln w="6350" cmpd="sng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2184400" y="1790700"/>
                <a:ext cx="2641600" cy="0"/>
              </a:xfrm>
              <a:prstGeom prst="line">
                <a:avLst/>
              </a:prstGeom>
              <a:ln w="6350" cmpd="sng"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2" name="Title 1"/>
            <p:cNvSpPr txBox="1">
              <a:spLocks/>
            </p:cNvSpPr>
            <p:nvPr/>
          </p:nvSpPr>
          <p:spPr bwMode="auto">
            <a:xfrm>
              <a:off x="2483644" y="1419226"/>
              <a:ext cx="19994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en-US" sz="1800" b="0" dirty="0" smtClean="0"/>
                <a:t>Dice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 bwMode="auto">
            <a:xfrm>
              <a:off x="2483644" y="2016126"/>
              <a:ext cx="2113755" cy="312737"/>
            </a:xfrm>
            <a:prstGeom prst="rect">
              <a:avLst/>
            </a:prstGeom>
            <a:ln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r>
                <a:rPr lang="en-US" sz="1800" b="0" dirty="0"/>
                <a:t>r</a:t>
              </a:r>
              <a:r>
                <a:rPr lang="en-US" sz="1800" b="0" dirty="0" smtClean="0"/>
                <a:t>oll():</a:t>
              </a:r>
              <a:r>
                <a:rPr lang="en-US" sz="1800" b="0" dirty="0" err="1" smtClean="0"/>
                <a:t>int</a:t>
              </a:r>
              <a:endParaRPr lang="en-US" sz="1800" b="0" dirty="0"/>
            </a:p>
          </p:txBody>
        </p:sp>
      </p:grpSp>
      <p:cxnSp>
        <p:nvCxnSpPr>
          <p:cNvPr id="36" name="Straight Arrow Connector 35"/>
          <p:cNvCxnSpPr>
            <a:stCxn id="18" idx="2"/>
            <a:endCxn id="34" idx="0"/>
          </p:cNvCxnSpPr>
          <p:nvPr/>
        </p:nvCxnSpPr>
        <p:spPr>
          <a:xfrm>
            <a:off x="2497694" y="4067197"/>
            <a:ext cx="0" cy="8001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43712" y="4074032"/>
            <a:ext cx="58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+mj-lt"/>
              </a:rPr>
              <a:t>dice</a:t>
            </a:r>
            <a:endParaRPr lang="en-US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164285" y="4521589"/>
            <a:ext cx="303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+mj-lt"/>
              </a:rPr>
              <a:t>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38639" y="304800"/>
            <a:ext cx="609600" cy="593747"/>
            <a:chOff x="4038600" y="304800"/>
            <a:chExt cx="609600" cy="593747"/>
          </a:xfrm>
        </p:grpSpPr>
        <p:sp>
          <p:nvSpPr>
            <p:cNvPr id="2" name="Rounded Rectangle 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 smtClean="0"/>
                <a:t>1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38639" y="2200277"/>
            <a:ext cx="609600" cy="593747"/>
            <a:chOff x="4038600" y="304800"/>
            <a:chExt cx="609600" cy="593747"/>
          </a:xfrm>
        </p:grpSpPr>
        <p:sp>
          <p:nvSpPr>
            <p:cNvPr id="42" name="Rounded Rectangle 41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2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920593" y="2200277"/>
            <a:ext cx="609600" cy="593747"/>
            <a:chOff x="4038600" y="304800"/>
            <a:chExt cx="609600" cy="593747"/>
          </a:xfrm>
        </p:grpSpPr>
        <p:sp>
          <p:nvSpPr>
            <p:cNvPr id="45" name="Rounded Rectangle 44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3</a:t>
              </a:r>
              <a:endParaRPr lang="en-US" b="0" dirty="0">
                <a:latin typeface="+mn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938639" y="4369178"/>
            <a:ext cx="609600" cy="593747"/>
            <a:chOff x="4038600" y="304800"/>
            <a:chExt cx="609600" cy="593747"/>
          </a:xfrm>
        </p:grpSpPr>
        <p:sp>
          <p:nvSpPr>
            <p:cNvPr id="48" name="Rounded Rectangle 47"/>
            <p:cNvSpPr/>
            <p:nvPr/>
          </p:nvSpPr>
          <p:spPr>
            <a:xfrm>
              <a:off x="4038600" y="304800"/>
              <a:ext cx="609600" cy="593747"/>
            </a:xfrm>
            <a:prstGeom prst="roundRect">
              <a:avLst/>
            </a:prstGeom>
            <a:solidFill>
              <a:schemeClr val="accent4">
                <a:alpha val="18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itle 1"/>
            <p:cNvSpPr txBox="1">
              <a:spLocks/>
            </p:cNvSpPr>
            <p:nvPr/>
          </p:nvSpPr>
          <p:spPr bwMode="auto">
            <a:xfrm>
              <a:off x="4038600" y="449263"/>
              <a:ext cx="609600" cy="312737"/>
            </a:xfrm>
            <a:prstGeom prst="rect">
              <a:avLst/>
            </a:prstGeom>
            <a:noFill/>
            <a:ln>
              <a:noFill/>
              <a:headEnd/>
              <a:tailEnd/>
            </a:ln>
            <a:extLs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latin typeface="+mj-lt"/>
                  <a:ea typeface="ＭＳ Ｐゴシック" charset="0"/>
                  <a:cs typeface="+mj-cs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4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charset="0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defRPr>
              </a:lvl9pPr>
            </a:lstStyle>
            <a:p>
              <a:pPr algn="ctr"/>
              <a:r>
                <a:rPr lang="tr-TR" b="0" dirty="0"/>
                <a:t>4</a:t>
              </a:r>
              <a:endParaRPr lang="en-US" b="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8967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тестов на поведение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1576803"/>
            <a:ext cx="6213475" cy="467159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Чтобы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ими овладеть, требуется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ментальны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й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 сдвиг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Проверяют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, что код работает так, как вы ожидаете, но это не значит, что он работает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правильно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этот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недостаток легко снимается небольшим количеством интеграционных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тестов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Не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весь функционал можно так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протестировать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 хрупкие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изменение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 реализации ломает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тесты</a:t>
            </a: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endParaRPr lang="ru-RU" dirty="0">
              <a:solidFill>
                <a:srgbClr val="004080"/>
              </a:solidFill>
              <a:cs typeface="Tahoma" charset="0"/>
            </a:endParaRPr>
          </a:p>
          <a:p>
            <a:pPr marL="342900" indent="-342900" defTabSz="803275">
              <a:buClr>
                <a:srgbClr val="FF6600"/>
              </a:buClr>
              <a:buSzPct val="125000"/>
              <a:buAutoNum type="arabicPeriod"/>
            </a:pP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Требуют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выделения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интерфейсов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или виртуальности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методов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- Обычно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не проблема. А если проблема, то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используйте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 «быстрые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mock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-и» на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C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++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templates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Mock</a:t>
            </a:r>
            <a:r>
              <a:rPr lang="da-DK" dirty="0"/>
              <a:t> Hell 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65263" y="2893695"/>
            <a:ext cx="6213475" cy="10706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93296" tIns="144000" rIns="93296" bIns="93296">
            <a:spAutoFit/>
          </a:bodyPr>
          <a:lstStyle/>
          <a:p>
            <a:pPr algn="ctr" defTabSz="803275">
              <a:buClr>
                <a:srgbClr val="FF6600"/>
              </a:buClr>
              <a:buSzPct val="125000"/>
            </a:pPr>
            <a:r>
              <a:rPr lang="ru-RU" dirty="0">
                <a:solidFill>
                  <a:srgbClr val="004080"/>
                </a:solidFill>
                <a:cs typeface="Tahoma" charset="0"/>
              </a:rPr>
              <a:t>Чтобы его избежать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, очень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важно соблюдать </a:t>
            </a: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ISP </a:t>
            </a:r>
            <a:br>
              <a:rPr lang="ru-RU" dirty="0" smtClean="0">
                <a:solidFill>
                  <a:srgbClr val="004080"/>
                </a:solidFill>
                <a:cs typeface="Tahoma" charset="0"/>
              </a:rPr>
            </a:br>
            <a:r>
              <a:rPr lang="ru-RU" dirty="0" smtClean="0">
                <a:solidFill>
                  <a:srgbClr val="004080"/>
                </a:solidFill>
                <a:cs typeface="Tahoma" charset="0"/>
              </a:rPr>
              <a:t>Широко </a:t>
            </a:r>
            <a:r>
              <a:rPr lang="ru-RU" dirty="0">
                <a:solidFill>
                  <a:srgbClr val="004080"/>
                </a:solidFill>
                <a:cs typeface="Tahoma" charset="0"/>
              </a:rPr>
              <a:t>используемыми могут быть только стабильные </a:t>
            </a:r>
            <a:r>
              <a:rPr lang="ru-RU" dirty="0" err="1">
                <a:solidFill>
                  <a:srgbClr val="004080"/>
                </a:solidFill>
                <a:cs typeface="Tahoma" charset="0"/>
              </a:rPr>
              <a:t>интерфейсы</a:t>
            </a:r>
            <a:endParaRPr lang="nb-NO" dirty="0" smtClean="0">
              <a:solidFill>
                <a:srgbClr val="800000"/>
              </a:solidFill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1950720" y="1743822"/>
                <a:ext cx="1737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 smtClean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305336" y="2721243"/>
            <a:ext cx="3127464" cy="1103173"/>
          </a:xfrm>
          <a:prstGeom prst="wedgeRoundRectCallout">
            <a:avLst>
              <a:gd name="adj1" fmla="val -37859"/>
              <a:gd name="adj2" fmla="val -915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Первый такт </a:t>
            </a:r>
            <a:r>
              <a:rPr lang="en-US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–</a:t>
            </a:r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 рабочий обрабатывает деталь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78849"/>
      </p:ext>
    </p:extLst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306" y="3776663"/>
            <a:ext cx="4110789" cy="881063"/>
          </a:xfrm>
        </p:spPr>
        <p:txBody>
          <a:bodyPr/>
          <a:lstStyle/>
          <a:p>
            <a:r>
              <a:rPr lang="pl-PL" dirty="0"/>
              <a:t>￼￼￼￼</a:t>
            </a:r>
            <a:r>
              <a:rPr lang="pl-PL" dirty="0" err="1"/>
              <a:t>Mockist</a:t>
            </a:r>
            <a:r>
              <a:rPr lang="pl-PL" dirty="0"/>
              <a:t> + </a:t>
            </a:r>
            <a:r>
              <a:rPr lang="pl-PL" dirty="0" err="1"/>
              <a:t>Classicist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656306" y="2133600"/>
            <a:ext cx="4110789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ＭＳ Ｐゴシック" charset="0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ea typeface="ＭＳ Ｐゴシック" charset="0"/>
                <a:cs typeface="Arial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Myriad Pro"/>
                <a:cs typeface="Arial" pitchFamily="34" charset="0"/>
              </a:defRPr>
            </a:lvl9pPr>
          </a:lstStyle>
          <a:p>
            <a:r>
              <a:rPr lang="pl-PL" dirty="0" smtClean="0"/>
              <a:t>￼￼￼￼</a:t>
            </a:r>
            <a:r>
              <a:rPr lang="pl-PL" dirty="0" err="1" smtClean="0"/>
              <a:t>Mockist</a:t>
            </a:r>
            <a:r>
              <a:rPr lang="pl-PL" dirty="0" smtClean="0"/>
              <a:t> </a:t>
            </a:r>
            <a:r>
              <a:rPr lang="ru-RU" dirty="0"/>
              <a:t> </a:t>
            </a:r>
            <a:r>
              <a:rPr lang="en-US" dirty="0" err="1" smtClean="0"/>
              <a:t>vs</a:t>
            </a:r>
            <a:r>
              <a:rPr lang="pl-PL" dirty="0" smtClean="0"/>
              <a:t> </a:t>
            </a:r>
            <a:r>
              <a:rPr lang="pl-PL" dirty="0" err="1" smtClean="0"/>
              <a:t>Classicist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823411" y="2138947"/>
            <a:ext cx="3958389" cy="881063"/>
          </a:xfrm>
          <a:prstGeom prst="line">
            <a:avLst/>
          </a:prstGeom>
          <a:ln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068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234247" y="909292"/>
            <a:ext cx="3746500" cy="5043655"/>
            <a:chOff x="825500" y="671345"/>
            <a:chExt cx="3746500" cy="5043655"/>
          </a:xfrm>
        </p:grpSpPr>
        <p:sp>
          <p:nvSpPr>
            <p:cNvPr id="10" name="Rectangle 9"/>
            <p:cNvSpPr/>
            <p:nvPr/>
          </p:nvSpPr>
          <p:spPr>
            <a:xfrm>
              <a:off x="825500" y="1063625"/>
              <a:ext cx="3746500" cy="4651375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010118" y="1349375"/>
              <a:ext cx="3365500" cy="698500"/>
              <a:chOff x="1016000" y="1349375"/>
              <a:chExt cx="3365500" cy="6985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gular Pentagon 15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gular Pentagon 16"/>
              <p:cNvSpPr/>
              <p:nvPr/>
            </p:nvSpPr>
            <p:spPr>
              <a:xfrm>
                <a:off x="1471295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gular Pentagon 22"/>
              <p:cNvSpPr/>
              <p:nvPr/>
            </p:nvSpPr>
            <p:spPr>
              <a:xfrm>
                <a:off x="3919855" y="1678940"/>
                <a:ext cx="290830" cy="290830"/>
              </a:xfrm>
              <a:prstGeom prst="pentagon">
                <a:avLst/>
              </a:prstGeom>
              <a:solidFill>
                <a:schemeClr val="accent3">
                  <a:alpha val="43000"/>
                </a:schemeClr>
              </a:solidFill>
              <a:ln w="31750">
                <a:solidFill>
                  <a:srgbClr val="800000">
                    <a:alpha val="40000"/>
                  </a:srgbClr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010118" y="2481424"/>
              <a:ext cx="3365500" cy="698500"/>
              <a:chOff x="1016000" y="1349375"/>
              <a:chExt cx="3365500" cy="6985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gular Pentagon 28"/>
              <p:cNvSpPr/>
              <p:nvPr/>
            </p:nvSpPr>
            <p:spPr>
              <a:xfrm>
                <a:off x="1131570" y="1651000"/>
                <a:ext cx="290830" cy="290830"/>
              </a:xfrm>
              <a:prstGeom prst="pentagon">
                <a:avLst/>
              </a:prstGeom>
              <a:ln w="31750">
                <a:solidFill>
                  <a:srgbClr val="800000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010118" y="3613473"/>
              <a:ext cx="3365500" cy="698500"/>
              <a:chOff x="1016000" y="1349375"/>
              <a:chExt cx="3365500" cy="6985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0118" y="4745523"/>
              <a:ext cx="3365500" cy="698500"/>
              <a:chOff x="1016000" y="1349375"/>
              <a:chExt cx="3365500" cy="6985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16000" y="1349375"/>
                <a:ext cx="3365500" cy="6985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/>
              <p:cNvSpPr/>
              <p:nvPr/>
            </p:nvSpPr>
            <p:spPr>
              <a:xfrm>
                <a:off x="2444750" y="1412875"/>
                <a:ext cx="571500" cy="555625"/>
              </a:xfrm>
              <a:prstGeom prst="cube">
                <a:avLst/>
              </a:prstGeom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99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</a:gra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1300127" y="671345"/>
              <a:ext cx="339725" cy="784559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Notched Right Arrow 47"/>
            <p:cNvSpPr/>
            <p:nvPr/>
          </p:nvSpPr>
          <p:spPr>
            <a:xfrm rot="9494067">
              <a:off x="1325676" y="2192144"/>
              <a:ext cx="2696301" cy="315611"/>
            </a:xfrm>
            <a:prstGeom prst="notched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2"/>
          <p:cNvSpPr>
            <a:spLocks noGrp="1"/>
          </p:cNvSpPr>
          <p:nvPr>
            <p:ph type="title"/>
          </p:nvPr>
        </p:nvSpPr>
        <p:spPr>
          <a:xfrm>
            <a:off x="282575" y="123825"/>
            <a:ext cx="8229600" cy="881063"/>
          </a:xfrm>
        </p:spPr>
        <p:txBody>
          <a:bodyPr/>
          <a:lstStyle/>
          <a:p>
            <a:r>
              <a:rPr lang="ru-RU" dirty="0"/>
              <a:t>Контрольный пример</a:t>
            </a:r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542836" y="3943797"/>
            <a:ext cx="3127464" cy="1103173"/>
          </a:xfrm>
          <a:prstGeom prst="wedgeRoundRectCallout">
            <a:avLst>
              <a:gd name="adj1" fmla="val 18992"/>
              <a:gd name="adj2" fmla="val -944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dirty="0" smtClean="0">
                <a:solidFill>
                  <a:srgbClr val="004080"/>
                </a:solidFill>
                <a:latin typeface="Arial" charset="0"/>
                <a:ea typeface="ＭＳ Ｐゴシック" charset="0"/>
                <a:cs typeface="Arial" charset="0"/>
              </a:rPr>
              <a:t>Передает деталь следующему рабочему</a:t>
            </a:r>
            <a:endParaRPr lang="ru-RU" dirty="0">
              <a:solidFill>
                <a:srgbClr val="004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218653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38.25"/>
  <p:tag name="LLEFT" val=" 144.1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6501</TotalTime>
  <Words>2181</Words>
  <Application>Microsoft Office PowerPoint</Application>
  <PresentationFormat>On-screen Show (4:3)</PresentationFormat>
  <Paragraphs>613</Paragraphs>
  <Slides>82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85" baseType="lpstr">
      <vt:lpstr>Office Theme</vt:lpstr>
      <vt:lpstr>Lux_new</vt:lpstr>
      <vt:lpstr>_LuxTraining2012_v4</vt:lpstr>
      <vt:lpstr>Разработка через тестирование Тесты на поведение</vt:lpstr>
      <vt:lpstr>Содержание</vt:lpstr>
      <vt:lpstr>Тесты на поведение  супротив  тестов на состояние </vt:lpstr>
      <vt:lpstr>Пример</vt:lpstr>
      <vt:lpstr>Конвейер</vt:lpstr>
      <vt:lpstr>Контрольный пример</vt:lpstr>
      <vt:lpstr>Контрольный пример</vt:lpstr>
      <vt:lpstr>Контрольный пример</vt:lpstr>
      <vt:lpstr>Контрольный пример</vt:lpstr>
      <vt:lpstr>Конвейер</vt:lpstr>
      <vt:lpstr>Конвейер</vt:lpstr>
      <vt:lpstr>Конвейер</vt:lpstr>
      <vt:lpstr>Конвейер</vt:lpstr>
      <vt:lpstr>Надо написать</vt:lpstr>
      <vt:lpstr>A quick design session</vt:lpstr>
      <vt:lpstr>A quick design session</vt:lpstr>
      <vt:lpstr>A quick design session</vt:lpstr>
      <vt:lpstr>A quick design session</vt:lpstr>
      <vt:lpstr>Item</vt:lpstr>
      <vt:lpstr>Пишем тест</vt:lpstr>
      <vt:lpstr>Fixtures for Easy Software Testing</vt:lpstr>
      <vt:lpstr>PowerPoint Presentation</vt:lpstr>
      <vt:lpstr>Пишем минимум кода</vt:lpstr>
      <vt:lpstr>PowerPoint Presentation</vt:lpstr>
      <vt:lpstr>Шаблон теста</vt:lpstr>
      <vt:lpstr>Критерий хорошо оформленного теста  </vt:lpstr>
      <vt:lpstr>Следующий тест</vt:lpstr>
      <vt:lpstr>Пишем тест</vt:lpstr>
      <vt:lpstr>PowerPoint Presentation</vt:lpstr>
      <vt:lpstr> Пишем код</vt:lpstr>
      <vt:lpstr>Переходим к Worker</vt:lpstr>
      <vt:lpstr>Worker</vt:lpstr>
      <vt:lpstr>Worker</vt:lpstr>
      <vt:lpstr>Пишем тест</vt:lpstr>
      <vt:lpstr>Worker</vt:lpstr>
      <vt:lpstr>PowerPoint Presentation</vt:lpstr>
      <vt:lpstr>Worker</vt:lpstr>
      <vt:lpstr>Dependency Injection (DI)</vt:lpstr>
      <vt:lpstr>Пишем тест</vt:lpstr>
      <vt:lpstr>Stub</vt:lpstr>
      <vt:lpstr>Mock</vt:lpstr>
      <vt:lpstr>PowerPoint Presentation</vt:lpstr>
      <vt:lpstr>PowerPoint Presentation</vt:lpstr>
      <vt:lpstr>Worker</vt:lpstr>
      <vt:lpstr>Worker</vt:lpstr>
      <vt:lpstr>Еще аналогичные тесты: </vt:lpstr>
      <vt:lpstr>Тупой, но важный тест: </vt:lpstr>
      <vt:lpstr>Кубик бросается один раз</vt:lpstr>
      <vt:lpstr>Тест на поведение</vt:lpstr>
      <vt:lpstr>Тесты</vt:lpstr>
      <vt:lpstr>Закрепим материал: </vt:lpstr>
      <vt:lpstr>Закрепим материал: </vt:lpstr>
      <vt:lpstr>Совет «по случаю» </vt:lpstr>
      <vt:lpstr>PowerPoint Presentation</vt:lpstr>
      <vt:lpstr>PowerPoint Presentation</vt:lpstr>
      <vt:lpstr>PowerPoint Presentation</vt:lpstr>
      <vt:lpstr>Тесты на состояние </vt:lpstr>
      <vt:lpstr>Напомним спецификацию</vt:lpstr>
      <vt:lpstr>Конвейер</vt:lpstr>
      <vt:lpstr>PowerPoint Presentation</vt:lpstr>
      <vt:lpstr>Спецификация</vt:lpstr>
      <vt:lpstr>PowerPoint Presentation</vt:lpstr>
      <vt:lpstr>Conveyor</vt:lpstr>
      <vt:lpstr>Спецификация</vt:lpstr>
      <vt:lpstr>Conveyor</vt:lpstr>
      <vt:lpstr>PowerPoint Presentation</vt:lpstr>
      <vt:lpstr>PowerPoint Presentation</vt:lpstr>
      <vt:lpstr>Mocks</vt:lpstr>
      <vt:lpstr>Спецификация</vt:lpstr>
      <vt:lpstr>PowerPoint Presentation</vt:lpstr>
      <vt:lpstr>PowerPoint Presentation</vt:lpstr>
      <vt:lpstr>PowerPoint Presentation</vt:lpstr>
      <vt:lpstr>Реализация </vt:lpstr>
      <vt:lpstr>Полный код </vt:lpstr>
      <vt:lpstr>WARNING </vt:lpstr>
      <vt:lpstr>Плюсы тестов на поведение </vt:lpstr>
      <vt:lpstr>PowerPoint Presentation</vt:lpstr>
      <vt:lpstr>Минусы тестов на поведение </vt:lpstr>
      <vt:lpstr>Mock Hell </vt:lpstr>
      <vt:lpstr>￼￼￼￼Mockist + Classicist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IDyachenko</cp:lastModifiedBy>
  <cp:revision>151</cp:revision>
  <dcterms:created xsi:type="dcterms:W3CDTF">2012-04-24T17:52:52Z</dcterms:created>
  <dcterms:modified xsi:type="dcterms:W3CDTF">2012-12-07T16:42:01Z</dcterms:modified>
  <cp:category/>
</cp:coreProperties>
</file>