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20"/>
  </p:notesMasterIdLst>
  <p:sldIdLst>
    <p:sldId id="355" r:id="rId4"/>
    <p:sldId id="375" r:id="rId5"/>
    <p:sldId id="389" r:id="rId6"/>
    <p:sldId id="376" r:id="rId7"/>
    <p:sldId id="385" r:id="rId8"/>
    <p:sldId id="386" r:id="rId9"/>
    <p:sldId id="387" r:id="rId10"/>
    <p:sldId id="384" r:id="rId11"/>
    <p:sldId id="383" r:id="rId12"/>
    <p:sldId id="388" r:id="rId13"/>
    <p:sldId id="378" r:id="rId14"/>
    <p:sldId id="379" r:id="rId15"/>
    <p:sldId id="380" r:id="rId16"/>
    <p:sldId id="381" r:id="rId17"/>
    <p:sldId id="357" r:id="rId18"/>
    <p:sldId id="35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61" autoAdjust="0"/>
  </p:normalViewPr>
  <p:slideViewPr>
    <p:cSldViewPr snapToObjects="1">
      <p:cViewPr>
        <p:scale>
          <a:sx n="95" d="100"/>
          <a:sy n="95" d="100"/>
        </p:scale>
        <p:origin x="-360" y="-6"/>
      </p:cViewPr>
      <p:guideLst>
        <p:guide orient="horz"/>
        <p:guide pos="240"/>
      </p:guideLst>
    </p:cSldViewPr>
  </p:slideViewPr>
  <p:notesTextViewPr>
    <p:cViewPr>
      <p:scale>
        <a:sx n="100" d="100"/>
        <a:sy n="100" d="100"/>
      </p:scale>
      <p:origin x="0" y="882"/>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ehaviour-driven.org/GettingTheWordsRight" TargetMode="External"/><Relationship Id="rId5" Type="http://schemas.openxmlformats.org/officeDocument/2006/relationships/hyperlink" Target="http://behaviour-driven.org/DomainDrivenDesign" TargetMode="External"/><Relationship Id="rId4" Type="http://schemas.openxmlformats.org/officeDocument/2006/relationships/hyperlink" Target="http://behaviour-driven.org/TestDrivenDevelop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ehaviour-driven.org/GettingTheWordsRight" TargetMode="External"/><Relationship Id="rId5" Type="http://schemas.openxmlformats.org/officeDocument/2006/relationships/hyperlink" Target="http://behaviour-driven.org/DomainDrivenDesign" TargetMode="External"/><Relationship Id="rId4" Type="http://schemas.openxmlformats.org/officeDocument/2006/relationships/hyperlink" Target="http://behaviour-driven.org/TestDrivenDevelop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why BDD?</a:t>
            </a:r>
          </a:p>
          <a:p>
            <a:r>
              <a:rPr lang="en-US" sz="1200" b="0" i="0" kern="1200" dirty="0" smtClean="0">
                <a:solidFill>
                  <a:schemeClr val="tx1"/>
                </a:solidFill>
                <a:effectLst/>
                <a:latin typeface="+mn-lt"/>
                <a:ea typeface="+mn-ea"/>
                <a:cs typeface="+mn-cs"/>
              </a:rPr>
              <a:t>Doing TDD right and understanding what it is all about is hard.</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a:t>
            </a:r>
            <a:r>
              <a:rPr lang="ru-RU" sz="1200" b="0" i="0" kern="1200" smtClean="0">
                <a:solidFill>
                  <a:schemeClr val="tx1"/>
                </a:solidFill>
                <a:effectLst/>
                <a:latin typeface="+mn-lt"/>
                <a:ea typeface="+mn-ea"/>
                <a:cs typeface="+mn-cs"/>
              </a:rPr>
              <a:t>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10.12.2012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9609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2.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4.xml"/><Relationship Id="rId1" Type="http://schemas.openxmlformats.org/officeDocument/2006/relationships/tags" Target="../tags/tag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4.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4.xml"/><Relationship Id="rId1" Type="http://schemas.openxmlformats.org/officeDocument/2006/relationships/tags" Target="../tags/tag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tags" Target="../tags/tag3.xml"/><Relationship Id="rId4" Type="http://schemas.openxmlformats.org/officeDocument/2006/relationships/hyperlink" Target="http://dannorth.net/introducing-bd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Integration 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3</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18288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6146" name="Picture 2" descr="http://assertselenium.files.wordpress.com/2012/11/screen-shot-2012-11-05-at-12-44-55-am.png?w=640&amp;h=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6096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23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25453151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BDD</a:t>
            </a:r>
            <a:endParaRPr lang="en-US" dirty="0">
              <a:solidFill>
                <a:srgbClr val="161645"/>
              </a:solidFill>
            </a:endParaRPr>
          </a:p>
        </p:txBody>
      </p:sp>
      <p:grpSp>
        <p:nvGrpSpPr>
          <p:cNvPr id="3" name="Group 2"/>
          <p:cNvGrpSpPr/>
          <p:nvPr/>
        </p:nvGrpSpPr>
        <p:grpSpPr>
          <a:xfrm>
            <a:off x="1852613" y="2315319"/>
            <a:ext cx="5438775" cy="2227362"/>
            <a:chOff x="1852613" y="2410473"/>
            <a:chExt cx="5438775" cy="2227362"/>
          </a:xfrm>
        </p:grpSpPr>
        <p:sp>
          <p:nvSpPr>
            <p:cNvPr id="5" name="TextBox 4"/>
            <p:cNvSpPr txBox="1"/>
            <p:nvPr/>
          </p:nvSpPr>
          <p:spPr>
            <a:xfrm>
              <a:off x="1852613" y="241047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Спецификация</a:t>
              </a:r>
              <a:endParaRPr lang="ru-RU" dirty="0">
                <a:solidFill>
                  <a:srgbClr val="004080"/>
                </a:solidFill>
              </a:endParaRPr>
            </a:p>
          </p:txBody>
        </p:sp>
        <p:sp>
          <p:nvSpPr>
            <p:cNvPr id="6" name="TextBox 5"/>
            <p:cNvSpPr txBox="1"/>
            <p:nvPr/>
          </p:nvSpPr>
          <p:spPr>
            <a:xfrm>
              <a:off x="1852613" y="327660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Тесты</a:t>
              </a:r>
              <a:endParaRPr lang="ru-RU" dirty="0">
                <a:solidFill>
                  <a:srgbClr val="004080"/>
                </a:solidFill>
              </a:endParaRPr>
            </a:p>
          </p:txBody>
        </p:sp>
        <p:sp>
          <p:nvSpPr>
            <p:cNvPr id="7" name="TextBox 6"/>
            <p:cNvSpPr txBox="1"/>
            <p:nvPr/>
          </p:nvSpPr>
          <p:spPr>
            <a:xfrm>
              <a:off x="1852613" y="4142727"/>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Документация</a:t>
              </a:r>
              <a:endParaRPr lang="ru-RU" dirty="0">
                <a:solidFill>
                  <a:srgbClr val="004080"/>
                </a:solidFill>
              </a:endParaRPr>
            </a:p>
          </p:txBody>
        </p:sp>
      </p:grpSp>
      <p:sp>
        <p:nvSpPr>
          <p:cNvPr id="9" name="Rectangle 8"/>
          <p:cNvSpPr/>
          <p:nvPr/>
        </p:nvSpPr>
        <p:spPr>
          <a:xfrm>
            <a:off x="1600200" y="1243489"/>
            <a:ext cx="5789405" cy="369332"/>
          </a:xfrm>
          <a:prstGeom prst="rect">
            <a:avLst/>
          </a:prstGeom>
        </p:spPr>
        <p:txBody>
          <a:bodyPr wrap="none">
            <a:spAutoFit/>
          </a:bodyPr>
          <a:lstStyle/>
          <a:p>
            <a:r>
              <a:rPr lang="en-US" dirty="0"/>
              <a:t>DDD-Domain Driven </a:t>
            </a:r>
            <a:r>
              <a:rPr lang="en-US" dirty="0" smtClean="0"/>
              <a:t>Testing + DSL + GIVEN / WHEN / THEN</a:t>
            </a:r>
            <a:endParaRPr lang="ru-RU" dirty="0"/>
          </a:p>
        </p:txBody>
      </p:sp>
    </p:spTree>
    <p:extLst>
      <p:ext uri="{BB962C8B-B14F-4D97-AF65-F5344CB8AC3E}">
        <p14:creationId xmlns:p14="http://schemas.microsoft.com/office/powerpoint/2010/main" val="39077990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Kiwi</a:t>
            </a:r>
            <a:endParaRPr lang="en-US" dirty="0"/>
          </a:p>
        </p:txBody>
      </p:sp>
      <p:sp>
        <p:nvSpPr>
          <p:cNvPr id="8" name="Rectangle 7"/>
          <p:cNvSpPr/>
          <p:nvPr/>
        </p:nvSpPr>
        <p:spPr>
          <a:xfrm>
            <a:off x="444500" y="863600"/>
            <a:ext cx="9982200" cy="6340195"/>
          </a:xfrm>
          <a:prstGeom prst="rect">
            <a:avLst/>
          </a:prstGeom>
        </p:spPr>
        <p:txBody>
          <a:bodyPr wrap="square">
            <a:spAutoFit/>
          </a:bodyPr>
          <a:lstStyle/>
          <a:p>
            <a:r>
              <a:rPr lang="en-US" sz="1400" dirty="0">
                <a:solidFill>
                  <a:srgbClr val="26474B"/>
                </a:solidFill>
                <a:latin typeface="Menlo-Regular"/>
              </a:rPr>
              <a:t>describe</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BowlingGame</a:t>
            </a:r>
            <a:r>
              <a:rPr lang="en-US" sz="1400" dirty="0">
                <a:solidFill>
                  <a:srgbClr val="C41A16"/>
                </a:solidFill>
                <a:latin typeface="Menlo-Regular"/>
              </a:rPr>
              <a:t>"</a:t>
            </a:r>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zero on gutter game"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twenty when all one"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spare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17</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strike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10</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4</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24</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p>
        </p:txBody>
      </p:sp>
    </p:spTree>
    <p:extLst>
      <p:ext uri="{BB962C8B-B14F-4D97-AF65-F5344CB8AC3E}">
        <p14:creationId xmlns:p14="http://schemas.microsoft.com/office/powerpoint/2010/main" val="3104930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349" y="2967335"/>
            <a:ext cx="1993303" cy="923330"/>
          </a:xfrm>
          <a:prstGeom prst="rect">
            <a:avLst/>
          </a:prstGeom>
        </p:spPr>
        <p:txBody>
          <a:bodyPr wrap="none">
            <a:spAutoFit/>
          </a:bodyPr>
          <a:lstStyle/>
          <a:p>
            <a:pPr algn="ctr"/>
            <a:r>
              <a:rPr lang="en-US" dirty="0" smtClean="0">
                <a:solidFill>
                  <a:schemeClr val="accent4"/>
                </a:solidFill>
                <a:latin typeface="Arial" pitchFamily="34" charset="0"/>
                <a:cs typeface="Arial" pitchFamily="34" charset="0"/>
              </a:rPr>
              <a:t>BDD IS A </a:t>
            </a:r>
          </a:p>
          <a:p>
            <a:pPr algn="ctr"/>
            <a:r>
              <a:rPr lang="en-US" dirty="0" smtClean="0">
                <a:solidFill>
                  <a:schemeClr val="accent4"/>
                </a:solidFill>
                <a:latin typeface="Arial" pitchFamily="34" charset="0"/>
                <a:cs typeface="Arial" pitchFamily="34" charset="0"/>
              </a:rPr>
              <a:t>MINDSET</a:t>
            </a:r>
          </a:p>
          <a:p>
            <a:pPr algn="ctr"/>
            <a:r>
              <a:rPr lang="en-US" dirty="0" smtClean="0">
                <a:solidFill>
                  <a:schemeClr val="accent4"/>
                </a:solidFill>
                <a:latin typeface="Arial" pitchFamily="34" charset="0"/>
                <a:cs typeface="Arial" pitchFamily="34" charset="0"/>
              </a:rPr>
              <a:t>NOT A TOOLSET</a:t>
            </a:r>
            <a:endParaRPr lang="ru-RU" dirty="0">
              <a:solidFill>
                <a:schemeClr val="accent4"/>
              </a:solidFill>
              <a:latin typeface="Arial" pitchFamily="34" charset="0"/>
              <a:cs typeface="Arial" pitchFamily="34" charset="0"/>
            </a:endParaRPr>
          </a:p>
        </p:txBody>
      </p:sp>
      <p:sp>
        <p:nvSpPr>
          <p:cNvPr id="4" name="Title 3"/>
          <p:cNvSpPr>
            <a:spLocks noGrp="1"/>
          </p:cNvSpPr>
          <p:nvPr>
            <p:ph type="title"/>
          </p:nvPr>
        </p:nvSpPr>
        <p:spPr/>
        <p:txBody>
          <a:bodyPr/>
          <a:lstStyle/>
          <a:p>
            <a:endParaRPr lang="ru-RU"/>
          </a:p>
        </p:txBody>
      </p:sp>
    </p:spTree>
    <p:extLst>
      <p:ext uri="{BB962C8B-B14F-4D97-AF65-F5344CB8AC3E}">
        <p14:creationId xmlns:p14="http://schemas.microsoft.com/office/powerpoint/2010/main" val="1691303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chemeClr val="tx2"/>
                </a:solidFill>
                <a:latin typeface="Arial" charset="0"/>
              </a:rPr>
              <a:t>Содержание</a:t>
            </a:r>
            <a:endParaRPr lang="ru-RU" dirty="0">
              <a:solidFill>
                <a:schemeClr val="tx2"/>
              </a:solidFill>
              <a:latin typeface="Arial" charset="0"/>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endParaRPr lang="en-US" dirty="0"/>
          </a:p>
        </p:txBody>
      </p:sp>
      <p:sp>
        <p:nvSpPr>
          <p:cNvPr id="8" name="Rectangle 4"/>
          <p:cNvSpPr>
            <a:spLocks noChangeArrowheads="1"/>
          </p:cNvSpPr>
          <p:nvPr>
            <p:custDataLst>
              <p:tags r:id="rId1"/>
            </p:custDataLst>
          </p:nvPr>
        </p:nvSpPr>
        <p:spPr bwMode="auto">
          <a:xfrm>
            <a:off x="1066800" y="3170694"/>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chemeClr val="accent4"/>
                </a:solidFill>
                <a:latin typeface="Arial" pitchFamily="34" charset="0"/>
                <a:cs typeface="Arial" pitchFamily="34" charset="0"/>
              </a:rPr>
              <a:t>BDD – </a:t>
            </a:r>
            <a:r>
              <a:rPr lang="ru-RU" dirty="0" smtClean="0">
                <a:solidFill>
                  <a:schemeClr val="accent4"/>
                </a:solidFill>
                <a:latin typeface="Arial" pitchFamily="34" charset="0"/>
                <a:cs typeface="Arial" pitchFamily="34" charset="0"/>
              </a:rPr>
              <a:t>это правильное </a:t>
            </a:r>
            <a:r>
              <a:rPr lang="en-US" dirty="0" smtClean="0">
                <a:solidFill>
                  <a:schemeClr val="accent4"/>
                </a:solidFill>
                <a:latin typeface="Arial" pitchFamily="34" charset="0"/>
                <a:cs typeface="Arial" pitchFamily="34" charset="0"/>
              </a:rPr>
              <a:t>TDD</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3464871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914400" y="60960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1026" name="Picture 2" descr="http://farm2.static.flickr.com/1120/1403808340_2afb1075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43087"/>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3571" y="5149334"/>
            <a:ext cx="1192058" cy="369332"/>
          </a:xfrm>
          <a:prstGeom prst="rect">
            <a:avLst/>
          </a:prstGeom>
        </p:spPr>
        <p:txBody>
          <a:bodyPr wrap="none">
            <a:spAutoFit/>
          </a:bodyPr>
          <a:lstStyle/>
          <a:p>
            <a:r>
              <a:rPr lang="en-US" dirty="0">
                <a:solidFill>
                  <a:schemeClr val="accent4"/>
                </a:solidFill>
              </a:rPr>
              <a:t>Dan North</a:t>
            </a:r>
            <a:endParaRPr lang="ru-RU" dirty="0">
              <a:solidFill>
                <a:schemeClr val="accent4"/>
              </a:solidFill>
            </a:endParaRPr>
          </a:p>
        </p:txBody>
      </p:sp>
    </p:spTree>
    <p:extLst>
      <p:ext uri="{BB962C8B-B14F-4D97-AF65-F5344CB8AC3E}">
        <p14:creationId xmlns:p14="http://schemas.microsoft.com/office/powerpoint/2010/main" val="4922945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a:t>
            </a:r>
            <a:r>
              <a:rPr lang="en-US" dirty="0" smtClean="0"/>
              <a:t>TDD</a:t>
            </a:r>
            <a:endParaRPr lang="en-US" dirty="0"/>
          </a:p>
        </p:txBody>
      </p:sp>
      <p:sp>
        <p:nvSpPr>
          <p:cNvPr id="8" name="Rectangle 4"/>
          <p:cNvSpPr>
            <a:spLocks noChangeArrowheads="1"/>
          </p:cNvSpPr>
          <p:nvPr>
            <p:custDataLst>
              <p:tags r:id="rId1"/>
            </p:custDataLst>
          </p:nvPr>
        </p:nvSpPr>
        <p:spPr bwMode="auto">
          <a:xfrm>
            <a:off x="1094433" y="2667000"/>
            <a:ext cx="7010400" cy="1624608"/>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У меня была проблема. При использовании и обучении </a:t>
            </a:r>
          </a:p>
          <a:p>
            <a:pPr defTabSz="803275">
              <a:buClr>
                <a:srgbClr val="FF6600"/>
              </a:buClr>
              <a:buSzPct val="125000"/>
            </a:pPr>
            <a:r>
              <a:rPr lang="en-US" dirty="0" smtClean="0">
                <a:solidFill>
                  <a:schemeClr val="accent4"/>
                </a:solidFill>
                <a:latin typeface="Arial" pitchFamily="34" charset="0"/>
                <a:cs typeface="Arial" pitchFamily="34" charset="0"/>
              </a:rPr>
              <a:t>Test</a:t>
            </a:r>
            <a:r>
              <a:rPr lang="ru-RU" dirty="0" smtClean="0">
                <a:solidFill>
                  <a:schemeClr val="accent4"/>
                </a:solidFill>
                <a:latin typeface="Arial" pitchFamily="34" charset="0"/>
                <a:cs typeface="Arial" pitchFamily="34" charset="0"/>
              </a:rPr>
              <a:t>-Driven Development (TDD) в разных проектах, я каждый раз сталикивался с непониманием со стороны разработчиков.</a:t>
            </a:r>
            <a:r>
              <a:rPr lang="en-US" dirty="0" smtClean="0">
                <a:solidFill>
                  <a:schemeClr val="accent4"/>
                </a:solidFill>
                <a:latin typeface="Arial" pitchFamily="34" charset="0"/>
                <a:cs typeface="Arial" pitchFamily="34" charset="0"/>
              </a:rPr>
              <a:t> </a:t>
            </a:r>
          </a:p>
          <a:p>
            <a:pPr defTabSz="803275">
              <a:buClr>
                <a:srgbClr val="FF6600"/>
              </a:buClr>
              <a:buSzPct val="125000"/>
            </a:pPr>
            <a:endParaRPr lang="en-US" dirty="0" smtClean="0">
              <a:solidFill>
                <a:schemeClr val="accent4"/>
              </a:solidFill>
              <a:latin typeface="Arial" pitchFamily="34" charset="0"/>
              <a:cs typeface="Arial" pitchFamily="34" charset="0"/>
            </a:endParaRPr>
          </a:p>
          <a:p>
            <a:pPr algn="r" defTabSz="803275">
              <a:buClr>
                <a:srgbClr val="FF6600"/>
              </a:buClr>
              <a:buSzPct val="125000"/>
            </a:pPr>
            <a:r>
              <a:rPr lang="en-US" dirty="0" smtClean="0">
                <a:solidFill>
                  <a:schemeClr val="accent4"/>
                </a:solidFill>
                <a:latin typeface="Arial" pitchFamily="34" charset="0"/>
                <a:cs typeface="Arial" pitchFamily="34" charset="0"/>
              </a:rPr>
              <a:t>- Dan North</a:t>
            </a:r>
            <a:endParaRPr lang="en-US" dirty="0" smtClean="0">
              <a:solidFill>
                <a:schemeClr val="accent4"/>
              </a:solidFill>
              <a:latin typeface="Arial" pitchFamily="34" charset="0"/>
              <a:cs typeface="Arial" pitchFamily="34" charset="0"/>
            </a:endParaRPr>
          </a:p>
        </p:txBody>
      </p:sp>
      <p:sp>
        <p:nvSpPr>
          <p:cNvPr id="6" name="Rectangle 5"/>
          <p:cNvSpPr/>
          <p:nvPr/>
        </p:nvSpPr>
        <p:spPr>
          <a:xfrm>
            <a:off x="282574" y="6096000"/>
            <a:ext cx="3751155" cy="923330"/>
          </a:xfrm>
          <a:prstGeom prst="rect">
            <a:avLst/>
          </a:prstGeom>
        </p:spPr>
        <p:txBody>
          <a:bodyPr wrap="none">
            <a:spAutoFit/>
          </a:bodyPr>
          <a:lstStyle/>
          <a:p>
            <a:r>
              <a:rPr lang="en-US" dirty="0">
                <a:solidFill>
                  <a:schemeClr val="accent4"/>
                </a:solidFill>
                <a:latin typeface="Arial" pitchFamily="34" charset="0"/>
                <a:cs typeface="Arial" pitchFamily="34" charset="0"/>
              </a:rPr>
              <a:t>Introducing BDD - Dan </a:t>
            </a:r>
            <a:r>
              <a:rPr lang="en-US" dirty="0" smtClean="0">
                <a:solidFill>
                  <a:schemeClr val="accent4"/>
                </a:solidFill>
                <a:latin typeface="Arial" pitchFamily="34" charset="0"/>
                <a:cs typeface="Arial" pitchFamily="34" charset="0"/>
              </a:rPr>
              <a:t>North</a:t>
            </a:r>
          </a:p>
          <a:p>
            <a:r>
              <a:rPr lang="en-US" dirty="0">
                <a:latin typeface="Arial" pitchFamily="34" charset="0"/>
                <a:cs typeface="Arial" pitchFamily="34" charset="0"/>
                <a:hlinkClick r:id="rId4"/>
              </a:rPr>
              <a:t>http://</a:t>
            </a:r>
            <a:r>
              <a:rPr lang="en-US" dirty="0" smtClean="0">
                <a:latin typeface="Arial" pitchFamily="34" charset="0"/>
                <a:cs typeface="Arial" pitchFamily="34" charset="0"/>
                <a:hlinkClick r:id="rId4"/>
              </a:rPr>
              <a:t>dannorth.net/introducing-bdd</a:t>
            </a:r>
            <a:endParaRPr lang="en-US" dirty="0" smtClean="0">
              <a:latin typeface="Arial" pitchFamily="34" charset="0"/>
              <a:cs typeface="Arial" pitchFamily="34" charset="0"/>
            </a:endParaRPr>
          </a:p>
          <a:p>
            <a:endParaRPr lang="ru-RU"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270556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endParaRPr lang="en-US" dirty="0"/>
          </a:p>
        </p:txBody>
      </p:sp>
      <p:sp>
        <p:nvSpPr>
          <p:cNvPr id="8" name="Rectangle 4"/>
          <p:cNvSpPr>
            <a:spLocks noChangeArrowheads="1"/>
          </p:cNvSpPr>
          <p:nvPr>
            <p:custDataLst>
              <p:tags r:id="rId1"/>
            </p:custDataLst>
          </p:nvPr>
        </p:nvSpPr>
        <p:spPr bwMode="auto">
          <a:xfrm>
            <a:off x="2286000" y="1785700"/>
            <a:ext cx="4572000" cy="3286601"/>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Программисты </a:t>
            </a:r>
            <a:r>
              <a:rPr lang="ru-RU" dirty="0" smtClean="0">
                <a:solidFill>
                  <a:schemeClr val="accent4"/>
                </a:solidFill>
                <a:latin typeface="Arial" pitchFamily="34" charset="0"/>
                <a:cs typeface="Arial" pitchFamily="34" charset="0"/>
              </a:rPr>
              <a:t>не понимают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en-US" dirty="0" smtClean="0">
                <a:solidFill>
                  <a:schemeClr val="accent4"/>
                </a:solidFill>
                <a:latin typeface="Arial" pitchFamily="34" charset="0"/>
                <a:cs typeface="Arial" pitchFamily="34" charset="0"/>
              </a:rPr>
              <a:t>C</a:t>
            </a:r>
            <a:r>
              <a:rPr lang="ru-RU" dirty="0" smtClean="0">
                <a:solidFill>
                  <a:schemeClr val="accent4"/>
                </a:solidFill>
                <a:latin typeface="Arial" pitchFamily="34" charset="0"/>
                <a:cs typeface="Arial" pitchFamily="34" charset="0"/>
              </a:rPr>
              <a:t> </a:t>
            </a:r>
            <a:r>
              <a:rPr lang="ru-RU" dirty="0">
                <a:solidFill>
                  <a:schemeClr val="accent4"/>
                </a:solidFill>
                <a:latin typeface="Arial" pitchFamily="34" charset="0"/>
                <a:cs typeface="Arial" pitchFamily="34" charset="0"/>
              </a:rPr>
              <a:t>чего </a:t>
            </a:r>
            <a:r>
              <a:rPr lang="ru-RU" dirty="0" smtClean="0">
                <a:solidFill>
                  <a:schemeClr val="accent4"/>
                </a:solidFill>
                <a:latin typeface="Arial" pitchFamily="34" charset="0"/>
                <a:cs typeface="Arial" pitchFamily="34" charset="0"/>
              </a:rPr>
              <a:t>начать писать тест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Ч</a:t>
            </a:r>
            <a:r>
              <a:rPr lang="ru-RU" dirty="0" smtClean="0">
                <a:solidFill>
                  <a:schemeClr val="accent4"/>
                </a:solidFill>
                <a:latin typeface="Arial" pitchFamily="34" charset="0"/>
                <a:cs typeface="Arial" pitchFamily="34" charset="0"/>
              </a:rPr>
              <a:t>то тестировать а что нет</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К</a:t>
            </a:r>
            <a:r>
              <a:rPr lang="ru-RU" dirty="0" smtClean="0">
                <a:solidFill>
                  <a:schemeClr val="accent4"/>
                </a:solidFill>
                <a:latin typeface="Arial" pitchFamily="34" charset="0"/>
                <a:cs typeface="Arial" pitchFamily="34" charset="0"/>
              </a:rPr>
              <a:t>ак много тестировать в одном тесте</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именовать тесты</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a:t>
            </a:r>
            <a:r>
              <a:rPr lang="ru-RU" dirty="0">
                <a:solidFill>
                  <a:schemeClr val="accent4"/>
                </a:solidFill>
                <a:latin typeface="Arial" pitchFamily="34" charset="0"/>
                <a:cs typeface="Arial" pitchFamily="34" charset="0"/>
              </a:rPr>
              <a:t>понять, почему тест не </a:t>
            </a:r>
            <a:r>
              <a:rPr lang="ru-RU" dirty="0" smtClean="0">
                <a:solidFill>
                  <a:schemeClr val="accent4"/>
                </a:solidFill>
                <a:latin typeface="Arial" pitchFamily="34" charset="0"/>
                <a:cs typeface="Arial" pitchFamily="34" charset="0"/>
              </a:rPr>
              <a:t>пройден</a:t>
            </a:r>
            <a:r>
              <a:rPr lang="en-US" dirty="0" smtClean="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6273442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endParaRPr lang="en-US" dirty="0"/>
          </a:p>
        </p:txBody>
      </p:sp>
    </p:spTree>
    <p:extLst>
      <p:ext uri="{BB962C8B-B14F-4D97-AF65-F5344CB8AC3E}">
        <p14:creationId xmlns:p14="http://schemas.microsoft.com/office/powerpoint/2010/main" val="976750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dirty="0" smtClean="0">
                <a:solidFill>
                  <a:schemeClr val="accent4"/>
                </a:solidFill>
                <a:latin typeface="Arial" pitchFamily="34" charset="0"/>
                <a:cs typeface="Arial" pitchFamily="34" charset="0"/>
              </a:rPr>
              <a:t>Test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endParaRPr lang="en-US" sz="4000"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252796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endParaRPr lang="en-US" sz="4000"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1054477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1">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198C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6474</TotalTime>
  <Words>697</Words>
  <Application>Microsoft Office PowerPoint</Application>
  <PresentationFormat>On-screen Show (4:3)</PresentationFormat>
  <Paragraphs>125</Paragraphs>
  <Slides>16</Slides>
  <Notes>10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Lux_new</vt:lpstr>
      <vt:lpstr>_LuxTraining2012_v4</vt:lpstr>
      <vt:lpstr>Разработка через тестирование Integration Tests</vt:lpstr>
      <vt:lpstr>Содержание</vt:lpstr>
      <vt:lpstr>Что такое BDD?</vt:lpstr>
      <vt:lpstr>BDD</vt:lpstr>
      <vt:lpstr>Проблемы TDD</vt:lpstr>
      <vt:lpstr>Что такое BDD?</vt:lpstr>
      <vt:lpstr>Что такое BDD?</vt:lpstr>
      <vt:lpstr>BDD</vt:lpstr>
      <vt:lpstr>BDD</vt:lpstr>
      <vt:lpstr>BDD</vt:lpstr>
      <vt:lpstr>Difference between TDD, BDD &amp; ATDD</vt:lpstr>
      <vt:lpstr>BDD</vt:lpstr>
      <vt:lpstr>Kiwi</vt:lpstr>
      <vt:lpstr>PowerPoint Presentation</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IDyachenko</cp:lastModifiedBy>
  <cp:revision>156</cp:revision>
  <dcterms:created xsi:type="dcterms:W3CDTF">2012-04-24T17:52:52Z</dcterms:created>
  <dcterms:modified xsi:type="dcterms:W3CDTF">2012-12-10T17:01:55Z</dcterms:modified>
  <cp:category/>
</cp:coreProperties>
</file>