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4" r:id="rId2"/>
  </p:sldMasterIdLst>
  <p:notesMasterIdLst>
    <p:notesMasterId r:id="rId18"/>
  </p:notesMasterIdLst>
  <p:sldIdLst>
    <p:sldId id="355" r:id="rId3"/>
    <p:sldId id="375" r:id="rId4"/>
    <p:sldId id="376" r:id="rId5"/>
    <p:sldId id="377" r:id="rId6"/>
    <p:sldId id="378" r:id="rId7"/>
    <p:sldId id="380" r:id="rId8"/>
    <p:sldId id="381" r:id="rId9"/>
    <p:sldId id="382" r:id="rId10"/>
    <p:sldId id="386" r:id="rId11"/>
    <p:sldId id="387" r:id="rId12"/>
    <p:sldId id="385" r:id="rId13"/>
    <p:sldId id="383" r:id="rId14"/>
    <p:sldId id="388" r:id="rId15"/>
    <p:sldId id="357" r:id="rId16"/>
    <p:sldId id="35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a:srgbClr val="FFFFCC"/>
    <a:srgbClr val="FBEC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0793" autoAdjust="0"/>
  </p:normalViewPr>
  <p:slideViewPr>
    <p:cSldViewPr snapToObjects="1">
      <p:cViewPr>
        <p:scale>
          <a:sx n="100" d="100"/>
          <a:sy n="100" d="100"/>
        </p:scale>
        <p:origin x="-216" y="-90"/>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sbin.com/testcase.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jsbin.com/documentation/product_acceptance_plan_rup.zi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sbin.com/testcas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jsbin.com/documentation/product_acceptance_plan_rup.zip"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penqa.org/watir/"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iki.agiledev.ru/doku.php?id=acceptance_testing:selenium" TargetMode="External"/><Relationship Id="rId4" Type="http://schemas.openxmlformats.org/officeDocument/2006/relationships/hyperlink" Target="http://openqa.org/seleniu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penqa.org/wati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iki.agiledev.ru/doku.php?id=acceptance_testing:selenium" TargetMode="External"/><Relationship Id="rId4" Type="http://schemas.openxmlformats.org/officeDocument/2006/relationships/hyperlink" Target="http://openqa.org/seleniu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1" kern="1200" dirty="0" smtClean="0">
                <a:solidFill>
                  <a:schemeClr val="tx1"/>
                </a:solidFill>
                <a:effectLst/>
                <a:latin typeface="+mn-lt"/>
                <a:ea typeface="+mn-ea"/>
                <a:cs typeface="+mn-cs"/>
              </a:rPr>
              <a:t>Функциональные требования</a:t>
            </a:r>
            <a:r>
              <a:rPr lang="ru-RU" sz="1200" b="0" i="0" kern="1200" dirty="0" smtClean="0">
                <a:solidFill>
                  <a:schemeClr val="tx1"/>
                </a:solidFill>
                <a:effectLst/>
                <a:latin typeface="+mn-lt"/>
                <a:ea typeface="+mn-ea"/>
                <a:cs typeface="+mn-cs"/>
              </a:rPr>
              <a:t> включают в себя:</a:t>
            </a:r>
          </a:p>
          <a:p>
            <a:r>
              <a:rPr lang="ru-RU" sz="1200" b="0" i="0" kern="1200" dirty="0" smtClean="0">
                <a:solidFill>
                  <a:schemeClr val="tx1"/>
                </a:solidFill>
                <a:effectLst/>
                <a:latin typeface="+mn-lt"/>
                <a:ea typeface="+mn-ea"/>
                <a:cs typeface="+mn-cs"/>
              </a:rPr>
              <a:t>Функциональная пригодность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suitability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Точность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accuracy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Способность к взаимодействию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interoperability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Соответствие стандартам и правилам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compliance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Защищённость (</a:t>
            </a:r>
            <a:r>
              <a:rPr lang="ru-RU" sz="1200" b="0" i="0"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security</a:t>
            </a:r>
            <a:r>
              <a:rPr lang="ru-RU" sz="1200" b="0" i="0" kern="1200" dirty="0" smtClean="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Приемочное тестирование или Приемо-сдаточное испытание (Acceptance Testing)</a:t>
            </a:r>
          </a:p>
          <a:p>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p>
          <a:p>
            <a:r>
              <a:rPr lang="ru-RU" sz="1200" b="0" i="0" kern="1200" dirty="0" smtClean="0">
                <a:solidFill>
                  <a:schemeClr val="tx1"/>
                </a:solidFill>
                <a:effectLst/>
                <a:latin typeface="+mn-lt"/>
                <a:ea typeface="+mn-ea"/>
                <a:cs typeface="+mn-cs"/>
              </a:rPr>
              <a:t>определения удовлетворяет ли система приемочным критериям;</a:t>
            </a:r>
          </a:p>
          <a:p>
            <a:r>
              <a:rPr lang="ru-RU" sz="1200" b="0" i="0" kern="1200" dirty="0" smtClean="0">
                <a:solidFill>
                  <a:schemeClr val="tx1"/>
                </a:solidFill>
                <a:effectLst/>
                <a:latin typeface="+mn-lt"/>
                <a:ea typeface="+mn-ea"/>
                <a:cs typeface="+mn-cs"/>
              </a:rPr>
              <a:t>вынесения решения заказчиком или другим уполномоченным лицом принимается приложение или нет.</a:t>
            </a:r>
          </a:p>
          <a:p>
            <a:r>
              <a:rPr lang="ru-RU" sz="1200" b="0" i="0" kern="1200" dirty="0" smtClean="0">
                <a:solidFill>
                  <a:schemeClr val="tx1"/>
                </a:solidFill>
                <a:effectLst/>
                <a:latin typeface="+mn-lt"/>
                <a:ea typeface="+mn-ea"/>
                <a:cs typeface="+mn-cs"/>
              </a:rPr>
              <a:t>Приемочное тестирование </a:t>
            </a:r>
            <a:r>
              <a:rPr lang="ru-RU" sz="1200" b="1" i="0" kern="1200" dirty="0" smtClean="0">
                <a:solidFill>
                  <a:schemeClr val="tx1"/>
                </a:solidFill>
                <a:effectLst/>
                <a:latin typeface="+mn-lt"/>
                <a:ea typeface="+mn-ea"/>
                <a:cs typeface="+mn-cs"/>
              </a:rPr>
              <a:t>выполняется на основании набора типичных </a:t>
            </a:r>
            <a:r>
              <a:rPr lang="ru-RU" sz="1200" b="1" i="0" kern="1200" dirty="0" smtClean="0">
                <a:solidFill>
                  <a:schemeClr val="tx1"/>
                </a:solidFill>
                <a:effectLst/>
                <a:latin typeface="+mn-lt"/>
                <a:ea typeface="+mn-ea"/>
                <a:cs typeface="+mn-cs"/>
                <a:hlinkClick r:id="rId3"/>
              </a:rPr>
              <a:t>тестовых случаев</a:t>
            </a:r>
            <a:r>
              <a:rPr lang="ru-RU" sz="1200" b="1" i="0" kern="1200" dirty="0" smtClean="0">
                <a:solidFill>
                  <a:schemeClr val="tx1"/>
                </a:solidFill>
                <a:effectLst/>
                <a:latin typeface="+mn-lt"/>
                <a:ea typeface="+mn-ea"/>
                <a:cs typeface="+mn-cs"/>
              </a:rPr>
              <a:t> и сценариев</a:t>
            </a:r>
            <a:r>
              <a:rPr lang="ru-RU" sz="1200" b="0" i="0" kern="1200" dirty="0" smtClean="0">
                <a:solidFill>
                  <a:schemeClr val="tx1"/>
                </a:solidFill>
                <a:effectLst/>
                <a:latin typeface="+mn-lt"/>
                <a:ea typeface="+mn-ea"/>
                <a:cs typeface="+mn-cs"/>
              </a:rPr>
              <a:t>, разработанных на основании требований к данному приложению. </a:t>
            </a:r>
            <a:br>
              <a:rPr lang="ru-RU" sz="1200" b="0" i="0" kern="1200" dirty="0" smtClean="0">
                <a:solidFill>
                  <a:schemeClr val="tx1"/>
                </a:solidFill>
                <a:effectLst/>
                <a:latin typeface="+mn-lt"/>
                <a:ea typeface="+mn-ea"/>
                <a:cs typeface="+mn-cs"/>
              </a:rPr>
            </a:br>
            <a:r>
              <a:rPr lang="ru-RU" sz="1200" b="1" i="0" kern="1200" dirty="0" smtClean="0">
                <a:solidFill>
                  <a:schemeClr val="tx1"/>
                </a:solidFill>
                <a:effectLst/>
                <a:latin typeface="+mn-lt"/>
                <a:ea typeface="+mn-ea"/>
                <a:cs typeface="+mn-cs"/>
              </a:rPr>
              <a:t>Решение о проведении приемочного тестирования</a:t>
            </a:r>
            <a:r>
              <a:rPr lang="ru-RU" sz="1200" b="0" i="0" kern="1200" dirty="0" smtClean="0">
                <a:solidFill>
                  <a:schemeClr val="tx1"/>
                </a:solidFill>
                <a:effectLst/>
                <a:latin typeface="+mn-lt"/>
                <a:ea typeface="+mn-ea"/>
                <a:cs typeface="+mn-cs"/>
              </a:rPr>
              <a:t> принимается, когда:</a:t>
            </a:r>
          </a:p>
          <a:p>
            <a:r>
              <a:rPr lang="ru-RU" sz="1200" b="0" i="0" kern="1200" dirty="0" smtClean="0">
                <a:solidFill>
                  <a:schemeClr val="tx1"/>
                </a:solidFill>
                <a:effectLst/>
                <a:latin typeface="+mn-lt"/>
                <a:ea typeface="+mn-ea"/>
                <a:cs typeface="+mn-cs"/>
              </a:rPr>
              <a:t>продукт достиг необходимого уровня качества;</a:t>
            </a:r>
          </a:p>
          <a:p>
            <a:r>
              <a:rPr lang="ru-RU" sz="1200" b="0" i="0" kern="1200" dirty="0" smtClean="0">
                <a:solidFill>
                  <a:schemeClr val="tx1"/>
                </a:solidFill>
                <a:effectLst/>
                <a:latin typeface="+mn-lt"/>
                <a:ea typeface="+mn-ea"/>
                <a:cs typeface="+mn-cs"/>
              </a:rPr>
              <a:t>заказчик ознакомлен с </a:t>
            </a:r>
            <a:r>
              <a:rPr lang="ru-RU" sz="1200" b="1" i="0" kern="1200" dirty="0" smtClean="0">
                <a:solidFill>
                  <a:schemeClr val="tx1"/>
                </a:solidFill>
                <a:effectLst/>
                <a:latin typeface="+mn-lt"/>
                <a:ea typeface="+mn-ea"/>
                <a:cs typeface="+mn-cs"/>
              </a:rPr>
              <a:t>Планом Приемочных Работ</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Product Acceptance Plan</a:t>
            </a:r>
            <a:r>
              <a:rPr lang="ru-RU" sz="1200" b="0" i="0" kern="1200" dirty="0" smtClean="0">
                <a:solidFill>
                  <a:schemeClr val="tx1"/>
                </a:solidFill>
                <a:effectLst/>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a:t>
            </a:r>
          </a:p>
          <a:p>
            <a:r>
              <a:rPr lang="ru-RU" sz="1200" b="1" i="0" kern="1200" dirty="0" smtClean="0">
                <a:solidFill>
                  <a:schemeClr val="tx1"/>
                </a:solidFill>
                <a:effectLst/>
                <a:latin typeface="+mn-lt"/>
                <a:ea typeface="+mn-ea"/>
                <a:cs typeface="+mn-cs"/>
              </a:rPr>
              <a:t>Фаза приемочного тестирования</a:t>
            </a:r>
            <a:r>
              <a:rPr lang="ru-RU" sz="1200" b="0" i="0" kern="1200" dirty="0" smtClean="0">
                <a:solidFill>
                  <a:schemeClr val="tx1"/>
                </a:solidFill>
                <a:effectLst/>
                <a:latin typeface="+mn-lt"/>
                <a:ea typeface="+mn-ea"/>
                <a:cs typeface="+mn-cs"/>
              </a:rPr>
              <a:t> длится до тех пор, пока заказчик не выносит решение об отправлении приложения на доработку или выдаче приложения.</a:t>
            </a:r>
          </a:p>
          <a:p>
            <a:r>
              <a:rPr lang="ru-RU" sz="1200" b="1" i="0" kern="1200" dirty="0" smtClean="0">
                <a:solidFill>
                  <a:schemeClr val="tx1"/>
                </a:solidFill>
                <a:effectLst/>
                <a:latin typeface="+mn-lt"/>
                <a:ea typeface="+mn-ea"/>
                <a:cs typeface="+mn-cs"/>
              </a:rPr>
              <a:t>Шаблон плана приемо-сдаточных испытаний</a:t>
            </a:r>
            <a:r>
              <a:rPr lang="ru-RU" sz="1200" b="0" i="0" kern="1200" dirty="0" smtClean="0">
                <a:solidFill>
                  <a:schemeClr val="tx1"/>
                </a:solidFill>
                <a:effectLst/>
                <a:latin typeface="+mn-lt"/>
                <a:ea typeface="+mn-ea"/>
                <a:cs typeface="+mn-cs"/>
              </a:rPr>
              <a:t> от RUP можно скачать, кликнув по ссылке: </a:t>
            </a:r>
            <a:r>
              <a:rPr lang="ru-RU" sz="1200" b="0" i="0" kern="1200" dirty="0" smtClean="0">
                <a:solidFill>
                  <a:schemeClr val="tx1"/>
                </a:solidFill>
                <a:effectLst/>
                <a:latin typeface="+mn-lt"/>
                <a:ea typeface="+mn-ea"/>
                <a:cs typeface="+mn-cs"/>
                <a:hlinkClick r:id="rId4"/>
              </a:rPr>
              <a:t>RUP Product Acceptance Plan</a:t>
            </a:r>
            <a:endParaRPr lang="ru-RU"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настоящий момент в среде разработчиков ни один продукт не используется как стандарт для функционального тестирования web-приложений.</a:t>
            </a:r>
          </a:p>
          <a:p>
            <a:r>
              <a:rPr lang="ru-RU" sz="1200" b="0" i="0" kern="1200" dirty="0" smtClean="0">
                <a:solidFill>
                  <a:schemeClr val="tx1"/>
                </a:solidFill>
                <a:effectLst/>
                <a:latin typeface="+mn-lt"/>
                <a:ea typeface="+mn-ea"/>
                <a:cs typeface="+mn-cs"/>
              </a:rPr>
              <a:t>Существует 2 типа продуктов для функционального тестирования:</a:t>
            </a:r>
          </a:p>
          <a:p>
            <a:r>
              <a:rPr lang="ru-RU" sz="1200" b="0" i="0" kern="1200" dirty="0" smtClean="0">
                <a:solidFill>
                  <a:schemeClr val="tx1"/>
                </a:solidFill>
                <a:effectLst/>
                <a:latin typeface="+mn-lt"/>
                <a:ea typeface="+mn-ea"/>
                <a:cs typeface="+mn-cs"/>
              </a:rPr>
              <a:t>Продукты, эмулирующие поведение браузера, написанные на языке высокого уровня, обычно на том же языке, что и приложение (но не обязательно). В качестве примеров можно привести httpUnit, JWebUnit, WebTester из SimpleTest и другие.</a:t>
            </a:r>
          </a:p>
          <a:p>
            <a:r>
              <a:rPr lang="ru-RU" sz="1200" b="0" i="0" kern="1200" dirty="0" smtClean="0">
                <a:solidFill>
                  <a:schemeClr val="tx1"/>
                </a:solidFill>
                <a:effectLst/>
                <a:latin typeface="+mn-lt"/>
                <a:ea typeface="+mn-ea"/>
                <a:cs typeface="+mn-cs"/>
              </a:rPr>
              <a:t>Продукты реализованные на JavaScript и реализующие проверки непосредственно средствами браузера. В качестве примеров можно привести </a:t>
            </a:r>
            <a:r>
              <a:rPr lang="ru-RU" sz="1200" b="0" i="0" kern="1200" dirty="0" smtClean="0">
                <a:solidFill>
                  <a:schemeClr val="tx1"/>
                </a:solidFill>
                <a:effectLst/>
                <a:latin typeface="+mn-lt"/>
                <a:ea typeface="+mn-ea"/>
                <a:cs typeface="+mn-cs"/>
                <a:hlinkClick r:id="rId3" tooltip="http://openqa.org/watir/"/>
              </a:rPr>
              <a:t>Watir</a:t>
            </a:r>
            <a:r>
              <a:rPr lang="ru-RU" sz="1200" b="0" i="0" kern="1200" dirty="0" smtClean="0">
                <a:solidFill>
                  <a:schemeClr val="tx1"/>
                </a:solidFill>
                <a:effectLst/>
                <a:latin typeface="+mn-lt"/>
                <a:ea typeface="+mn-ea"/>
                <a:cs typeface="+mn-cs"/>
              </a:rPr>
              <a:t> и</a:t>
            </a:r>
            <a:r>
              <a:rPr lang="ru-RU" sz="1200" b="0" i="0" kern="1200" dirty="0" smtClean="0">
                <a:solidFill>
                  <a:schemeClr val="tx1"/>
                </a:solidFill>
                <a:effectLst/>
                <a:latin typeface="+mn-lt"/>
                <a:ea typeface="+mn-ea"/>
                <a:cs typeface="+mn-cs"/>
                <a:hlinkClick r:id="rId4" tooltip="http://openqa.org/selenium/"/>
              </a:rPr>
              <a:t>Selenium</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hlinkClick r:id="rId5" tooltip="acceptance_testing:selenium"/>
              </a:rPr>
              <a:t>статья про Selenium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Первые хорошо себя зарекомендовали, так как они могут использовать всю мощь языков программирования, использовать код, который написан для приложения, немаловажен и такой показатель как высокая скорость исполнения. Но эмуляторы браузеров не могут справиться с одной задачей – они не могут выполнять JavaScript код, который используется на страницах сайтов. Это накладывает ограничения или на процесс тестирования, или на процесс создания сайтов. То есть невозможно проверить работу сайта, как если бы это делал реальный пользователь, так как эмуляция работы браузера – вовсе не эквивалентна реальной работе браузера. Из-за этого автоматизированное тестирование приходится дополнять тестированием ручным.</a:t>
            </a:r>
          </a:p>
          <a:p>
            <a:r>
              <a:rPr lang="ru-RU" sz="1200" b="0" i="0" kern="1200" dirty="0" smtClean="0">
                <a:solidFill>
                  <a:schemeClr val="tx1"/>
                </a:solidFill>
                <a:effectLst/>
                <a:latin typeface="+mn-lt"/>
                <a:ea typeface="+mn-ea"/>
                <a:cs typeface="+mn-cs"/>
              </a:rPr>
              <a:t>Этого недостатка лишены продукты для функционального тестирования второго типа. Они контролируют работу браузера, выполняют команды и делают проверки при помощи JavaScript-кода, что практически гарантирует 100% адекватность автоматизированного тестирования ручному. К сожалению, до недавнего времени у разработчиков не было возможности пользоваться хорошим, удобным, а главное, бесплатным продуктом второго типа. Некоторые из них были заточены только под определенные типы браузеров, некоторые были слишком ограничены по возможностям. </a:t>
            </a:r>
            <a:r>
              <a:rPr lang="ru-RU" sz="1200" b="0" i="0" kern="1200" dirty="0" smtClean="0">
                <a:solidFill>
                  <a:schemeClr val="tx1"/>
                </a:solidFill>
                <a:effectLst/>
                <a:latin typeface="+mn-lt"/>
                <a:ea typeface="+mn-ea"/>
                <a:cs typeface="+mn-cs"/>
                <a:hlinkClick r:id="rId5" tooltip="acceptance_testing:selenium"/>
              </a:rPr>
              <a:t>Selenium</a:t>
            </a:r>
            <a:r>
              <a:rPr lang="ru-RU" sz="1200" b="0" i="0" kern="1200" dirty="0" smtClean="0">
                <a:solidFill>
                  <a:schemeClr val="tx1"/>
                </a:solidFill>
                <a:effectLst/>
                <a:latin typeface="+mn-lt"/>
                <a:ea typeface="+mn-ea"/>
                <a:cs typeface="+mn-cs"/>
              </a:rPr>
              <a:t> - один на новых проектов, который возможно скоро станет настоящим стандартом для автоматизированного функционального тестирования web-приложний. Он лишен большинства недостатков продуктов второго типа и совмещает в себе положительные стороны как продуктов первой группы, так и второй.</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5010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07.12.2012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p:zoom/>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p:zo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p:zo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p:zoom/>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p:zoom/>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p:zoom/>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p:zoom/>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p:zoom/>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5834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3.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normAutofit/>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Acceptance </a:t>
            </a:r>
            <a:r>
              <a:rPr lang="en-US" dirty="0">
                <a:latin typeface="Arial" charset="0"/>
              </a:rPr>
              <a:t>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8</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1815882"/>
          </a:xfrm>
          <a:prstGeom prst="rect">
            <a:avLst/>
          </a:prstGeom>
        </p:spPr>
        <p:txBody>
          <a:bodyPr wrap="square">
            <a:spAutoFit/>
          </a:bodyPr>
          <a:lstStyle/>
          <a:p>
            <a:r>
              <a:rPr lang="ru-RU" sz="1400" i="1" dirty="0">
                <a:solidFill>
                  <a:schemeClr val="bg2">
                    <a:lumMod val="75000"/>
                  </a:schemeClr>
                </a:solidFill>
                <a:latin typeface="Monaco"/>
                <a:cs typeface="Monaco"/>
              </a:rPr>
              <a:t># language: </a:t>
            </a:r>
            <a:r>
              <a:rPr lang="en-US" sz="1400" i="1" dirty="0" smtClean="0">
                <a:solidFill>
                  <a:schemeClr val="bg2">
                    <a:lumMod val="75000"/>
                  </a:schemeClr>
                </a:solidFill>
                <a:latin typeface="Monaco"/>
                <a:cs typeface="Monaco"/>
              </a:rPr>
              <a:t>en</a:t>
            </a:r>
            <a:endParaRPr lang="ru-RU" sz="1400" i="1" dirty="0">
              <a:solidFill>
                <a:schemeClr val="bg2">
                  <a:lumMod val="75000"/>
                </a:schemeClr>
              </a:solidFill>
              <a:latin typeface="Monaco"/>
              <a:cs typeface="Monaco"/>
            </a:endParaRPr>
          </a:p>
          <a:p>
            <a:r>
              <a:rPr lang="en-US" sz="1400" dirty="0" smtClean="0">
                <a:solidFill>
                  <a:srgbClr val="FF6600"/>
                </a:solidFill>
                <a:latin typeface="Monaco"/>
                <a:cs typeface="Monaco"/>
              </a:rPr>
              <a:t>Feature</a:t>
            </a:r>
            <a:r>
              <a:rPr lang="ru-RU" sz="1400" dirty="0" smtClean="0">
                <a:solidFill>
                  <a:srgbClr val="FF6600"/>
                </a:solidFill>
                <a:latin typeface="Monaco"/>
                <a:cs typeface="Monaco"/>
              </a:rPr>
              <a:t>: </a:t>
            </a:r>
            <a:r>
              <a:rPr lang="en-US" sz="1400" dirty="0" smtClean="0">
                <a:solidFill>
                  <a:srgbClr val="008000"/>
                </a:solidFill>
                <a:latin typeface="Monaco"/>
                <a:cs typeface="Monaco"/>
              </a:rPr>
              <a:t>Calculation</a:t>
            </a:r>
            <a:endParaRPr lang="ru-RU" sz="1400" dirty="0">
              <a:solidFill>
                <a:srgbClr val="008000"/>
              </a:solidFill>
              <a:latin typeface="Monaco"/>
              <a:cs typeface="Monaco"/>
            </a:endParaRPr>
          </a:p>
          <a:p>
            <a:endParaRPr lang="ru-RU" sz="1400" dirty="0">
              <a:latin typeface="Monaco"/>
              <a:cs typeface="Monaco"/>
            </a:endParaRPr>
          </a:p>
          <a:p>
            <a:r>
              <a:rPr lang="en-US" sz="1400" dirty="0" smtClean="0">
                <a:latin typeface="Monaco"/>
                <a:cs typeface="Monaco"/>
              </a:rPr>
              <a:t>	</a:t>
            </a:r>
            <a:r>
              <a:rPr lang="en-US" sz="1400" dirty="0" smtClean="0">
                <a:solidFill>
                  <a:srgbClr val="FF6600"/>
                </a:solidFill>
                <a:latin typeface="Monaco"/>
                <a:cs typeface="Monaco"/>
              </a:rPr>
              <a:t>Scenario</a:t>
            </a:r>
            <a:r>
              <a:rPr lang="ru-RU" sz="1400" dirty="0" smtClean="0">
                <a:solidFill>
                  <a:srgbClr val="FF6600"/>
                </a:solidFill>
                <a:latin typeface="Monaco"/>
                <a:cs typeface="Monaco"/>
              </a:rPr>
              <a:t>: </a:t>
            </a:r>
            <a:r>
              <a:rPr lang="en-US" sz="1400" dirty="0" smtClean="0">
                <a:solidFill>
                  <a:srgbClr val="008000"/>
                </a:solidFill>
                <a:latin typeface="Monaco"/>
                <a:cs typeface="Monaco"/>
              </a:rPr>
              <a:t>Add </a:t>
            </a:r>
            <a:r>
              <a:rPr lang="en-US" sz="1400" dirty="0">
                <a:solidFill>
                  <a:srgbClr val="008000"/>
                </a:solidFill>
                <a:latin typeface="Monaco"/>
                <a:cs typeface="Monaco"/>
              </a:rPr>
              <a:t>two </a:t>
            </a:r>
            <a:r>
              <a:rPr lang="en-US" sz="1400" dirty="0" smtClean="0">
                <a:solidFill>
                  <a:srgbClr val="008000"/>
                </a:solidFill>
                <a:latin typeface="Monaco"/>
                <a:cs typeface="Monaco"/>
              </a:rPr>
              <a:t>numbers</a:t>
            </a:r>
          </a:p>
          <a:p>
            <a:r>
              <a:rPr lang="en-US" sz="1400" dirty="0" smtClean="0">
                <a:solidFill>
                  <a:srgbClr val="FF6600"/>
                </a:solidFill>
                <a:latin typeface="Monaco"/>
                <a:cs typeface="Monaco"/>
              </a:rPr>
              <a:t>	</a:t>
            </a:r>
            <a:r>
              <a:rPr lang="en-US" sz="1400" dirty="0" smtClean="0">
                <a:solidFill>
                  <a:srgbClr val="FF6600"/>
                </a:solidFill>
                <a:latin typeface="Monaco"/>
                <a:cs typeface="Monaco"/>
              </a:rPr>
              <a:t>Given </a:t>
            </a:r>
            <a:r>
              <a:rPr lang="en-US" sz="1400" dirty="0" smtClean="0">
                <a:latin typeface="Monaco"/>
                <a:cs typeface="Monaco"/>
              </a:rPr>
              <a:t>I have entered </a:t>
            </a:r>
            <a:r>
              <a:rPr lang="en-US" sz="1400" dirty="0" smtClean="0">
                <a:solidFill>
                  <a:srgbClr val="FF0000"/>
                </a:solidFill>
                <a:latin typeface="Monaco"/>
                <a:cs typeface="Monaco"/>
              </a:rPr>
              <a:t>5</a:t>
            </a:r>
            <a:endParaRPr lang="ru-RU" sz="1400" dirty="0">
              <a:solidFill>
                <a:srgbClr val="FF0000"/>
              </a:solidFill>
              <a:latin typeface="Monaco"/>
              <a:cs typeface="Monaco"/>
            </a:endParaRPr>
          </a:p>
          <a:p>
            <a:r>
              <a:rPr lang="en-US" sz="1400" dirty="0" smtClean="0">
                <a:latin typeface="Monaco"/>
                <a:cs typeface="Monaco"/>
              </a:rPr>
              <a:t>	</a:t>
            </a:r>
            <a:r>
              <a:rPr lang="en-US" sz="1400" dirty="0" smtClean="0">
                <a:latin typeface="Monaco"/>
                <a:cs typeface="Monaco"/>
              </a:rPr>
              <a:t>  </a:t>
            </a:r>
            <a:r>
              <a:rPr lang="en-US" sz="1400" dirty="0" smtClean="0">
                <a:solidFill>
                  <a:srgbClr val="FF6600"/>
                </a:solidFill>
                <a:latin typeface="Monaco"/>
                <a:cs typeface="Monaco"/>
              </a:rPr>
              <a:t>And</a:t>
            </a:r>
            <a:r>
              <a:rPr lang="ru-RU" sz="1400" dirty="0" smtClean="0">
                <a:latin typeface="Monaco"/>
                <a:cs typeface="Monaco"/>
              </a:rPr>
              <a:t> </a:t>
            </a:r>
            <a:r>
              <a:rPr lang="en-US" sz="1400" dirty="0" smtClean="0">
                <a:latin typeface="Monaco"/>
                <a:cs typeface="Monaco"/>
              </a:rPr>
              <a:t>I have entered </a:t>
            </a:r>
            <a:r>
              <a:rPr lang="en-US" sz="1400" dirty="0" smtClean="0">
                <a:solidFill>
                  <a:srgbClr val="FF0000"/>
                </a:solidFill>
                <a:latin typeface="Monaco"/>
                <a:cs typeface="Monaco"/>
              </a:rPr>
              <a:t>7</a:t>
            </a:r>
            <a:endParaRPr lang="ru-RU" sz="1400" dirty="0">
              <a:solidFill>
                <a:srgbClr val="FF0000"/>
              </a:solidFill>
              <a:latin typeface="Monaco"/>
              <a:cs typeface="Monaco"/>
            </a:endParaRPr>
          </a:p>
          <a:p>
            <a:r>
              <a:rPr lang="en-US" sz="1400" dirty="0" smtClean="0">
                <a:latin typeface="Monaco"/>
                <a:cs typeface="Monaco"/>
              </a:rPr>
              <a:t>	</a:t>
            </a:r>
            <a:r>
              <a:rPr lang="en-US" sz="1400" dirty="0" smtClean="0">
                <a:latin typeface="Monaco"/>
                <a:cs typeface="Monaco"/>
              </a:rPr>
              <a:t> </a:t>
            </a:r>
            <a:r>
              <a:rPr lang="en-US" sz="1400" dirty="0" smtClean="0">
                <a:solidFill>
                  <a:srgbClr val="FF6600"/>
                </a:solidFill>
                <a:latin typeface="Monaco"/>
                <a:cs typeface="Monaco"/>
              </a:rPr>
              <a:t>When </a:t>
            </a:r>
            <a:r>
              <a:rPr lang="en-US" sz="1400" dirty="0" smtClean="0">
                <a:latin typeface="Monaco"/>
                <a:cs typeface="Monaco"/>
              </a:rPr>
              <a:t>I press </a:t>
            </a:r>
            <a:r>
              <a:rPr lang="en-US" sz="1400" dirty="0" smtClean="0">
                <a:solidFill>
                  <a:srgbClr val="FF0000"/>
                </a:solidFill>
                <a:latin typeface="Monaco"/>
                <a:cs typeface="Monaco"/>
              </a:rPr>
              <a:t>add</a:t>
            </a:r>
            <a:endParaRPr lang="ru-RU" sz="1400" dirty="0">
              <a:solidFill>
                <a:srgbClr val="FF0000"/>
              </a:solidFill>
              <a:latin typeface="Monaco"/>
              <a:cs typeface="Monaco"/>
            </a:endParaRPr>
          </a:p>
          <a:p>
            <a:r>
              <a:rPr lang="en-US" sz="1400" dirty="0" smtClean="0">
                <a:latin typeface="Monaco"/>
                <a:cs typeface="Monaco"/>
              </a:rPr>
              <a:t>	</a:t>
            </a:r>
            <a:r>
              <a:rPr lang="en-US" sz="1400" dirty="0" smtClean="0">
                <a:latin typeface="Monaco"/>
                <a:cs typeface="Monaco"/>
              </a:rPr>
              <a:t> </a:t>
            </a:r>
            <a:r>
              <a:rPr lang="en-US" sz="1400" dirty="0" smtClean="0">
                <a:solidFill>
                  <a:srgbClr val="FF6600"/>
                </a:solidFill>
                <a:latin typeface="Monaco"/>
                <a:cs typeface="Monaco"/>
              </a:rPr>
              <a:t>Then </a:t>
            </a:r>
            <a:r>
              <a:rPr lang="en-US" sz="1400" dirty="0" smtClean="0">
                <a:latin typeface="Monaco"/>
                <a:cs typeface="Monaco"/>
              </a:rPr>
              <a:t>the result should be </a:t>
            </a:r>
            <a:r>
              <a:rPr lang="en-US" sz="1400" dirty="0" smtClean="0">
                <a:solidFill>
                  <a:srgbClr val="FF0000"/>
                </a:solidFill>
                <a:latin typeface="Monaco"/>
                <a:cs typeface="Monaco"/>
              </a:rPr>
              <a:t>12</a:t>
            </a:r>
            <a:endParaRPr lang="en-US" sz="1400" dirty="0">
              <a:solidFill>
                <a:srgbClr val="FF0000"/>
              </a:solidFill>
              <a:latin typeface="Monaco"/>
              <a:cs typeface="Monaco"/>
            </a:endParaRPr>
          </a:p>
        </p:txBody>
      </p:sp>
      <p:sp>
        <p:nvSpPr>
          <p:cNvPr id="5" name="Rectangle 4"/>
          <p:cNvSpPr/>
          <p:nvPr/>
        </p:nvSpPr>
        <p:spPr>
          <a:xfrm>
            <a:off x="596900" y="3354288"/>
            <a:ext cx="8318500" cy="307777"/>
          </a:xfrm>
          <a:prstGeom prst="rect">
            <a:avLst/>
          </a:prstGeom>
        </p:spPr>
        <p:txBody>
          <a:bodyPr wrap="square">
            <a:spAutoFit/>
          </a:bodyPr>
          <a:lstStyle/>
          <a:p>
            <a:r>
              <a:rPr lang="en-US" sz="1400" i="1" dirty="0" smtClean="0">
                <a:solidFill>
                  <a:schemeClr val="bg2">
                    <a:lumMod val="75000"/>
                  </a:schemeClr>
                </a:solidFill>
                <a:latin typeface="Monaco"/>
                <a:cs typeface="Monaco"/>
              </a:rPr>
              <a:t>VS: </a:t>
            </a:r>
            <a:r>
              <a:rPr lang="en-US" sz="1400" dirty="0" err="1" smtClean="0">
                <a:latin typeface="Monaco"/>
                <a:cs typeface="Monaco"/>
              </a:rPr>
              <a:t>assertEquals</a:t>
            </a:r>
            <a:r>
              <a:rPr lang="en-US" sz="1400" dirty="0" smtClean="0">
                <a:latin typeface="Monaco"/>
                <a:cs typeface="Monaco"/>
              </a:rPr>
              <a:t>(</a:t>
            </a:r>
            <a:r>
              <a:rPr lang="en-US" sz="1400" dirty="0" smtClean="0">
                <a:solidFill>
                  <a:srgbClr val="FF0000"/>
                </a:solidFill>
                <a:latin typeface="Monaco"/>
                <a:cs typeface="Monaco"/>
              </a:rPr>
              <a:t>12</a:t>
            </a:r>
            <a:r>
              <a:rPr lang="en-US" sz="1400" dirty="0" smtClean="0">
                <a:latin typeface="Monaco"/>
                <a:cs typeface="Monaco"/>
              </a:rPr>
              <a:t>, </a:t>
            </a:r>
            <a:r>
              <a:rPr lang="en-US" sz="1400" dirty="0" smtClean="0">
                <a:solidFill>
                  <a:srgbClr val="FF0000"/>
                </a:solidFill>
                <a:latin typeface="Monaco"/>
                <a:cs typeface="Monaco"/>
              </a:rPr>
              <a:t>add</a:t>
            </a:r>
            <a:r>
              <a:rPr lang="en-US" sz="1400" dirty="0" smtClean="0">
                <a:latin typeface="Monaco"/>
                <a:cs typeface="Monaco"/>
              </a:rPr>
              <a:t>(</a:t>
            </a:r>
            <a:r>
              <a:rPr lang="en-US" sz="1400" dirty="0" smtClean="0">
                <a:solidFill>
                  <a:srgbClr val="FF0000"/>
                </a:solidFill>
                <a:latin typeface="Monaco"/>
                <a:cs typeface="Monaco"/>
              </a:rPr>
              <a:t>5</a:t>
            </a:r>
            <a:r>
              <a:rPr lang="en-US" sz="1400" dirty="0">
                <a:latin typeface="Monaco"/>
                <a:cs typeface="Monaco"/>
              </a:rPr>
              <a:t>, </a:t>
            </a:r>
            <a:r>
              <a:rPr lang="en-US" sz="1400" dirty="0">
                <a:solidFill>
                  <a:srgbClr val="FF0000"/>
                </a:solidFill>
                <a:latin typeface="Monaco"/>
                <a:cs typeface="Monaco"/>
              </a:rPr>
              <a:t>7</a:t>
            </a:r>
            <a:r>
              <a:rPr lang="en-US" sz="1400" dirty="0" smtClean="0">
                <a:latin typeface="Monaco"/>
                <a:cs typeface="Monaco"/>
              </a:rPr>
              <a:t>))</a:t>
            </a:r>
            <a:endParaRPr lang="en-US" sz="1400" dirty="0">
              <a:latin typeface="Monaco"/>
              <a:cs typeface="Monaco"/>
            </a:endParaRPr>
          </a:p>
        </p:txBody>
      </p:sp>
    </p:spTree>
    <p:extLst>
      <p:ext uri="{BB962C8B-B14F-4D97-AF65-F5344CB8AC3E}">
        <p14:creationId xmlns:p14="http://schemas.microsoft.com/office/powerpoint/2010/main" val="3042257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h-online.com/imgs/43/9/5/6/7/7/5/intellij_idea_logo80.jpg-45ecca188edbdc1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27977"/>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68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16482"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733800"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1027" name="Picture 3" descr="C:\Users\IDyachenko\Downloads\lamb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73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3323987"/>
          </a:xfrm>
          <a:prstGeom prst="rect">
            <a:avLst/>
          </a:prstGeom>
        </p:spPr>
        <p:txBody>
          <a:bodyPr wrap="square">
            <a:spAutoFit/>
          </a:bodyPr>
          <a:lstStyle/>
          <a:p>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language</a:t>
            </a:r>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ru</a:t>
            </a:r>
            <a:endParaRPr lang="ru-RU" sz="1400" i="1" dirty="0">
              <a:solidFill>
                <a:schemeClr val="bg2">
                  <a:lumMod val="75000"/>
                </a:schemeClr>
              </a:solidFill>
              <a:latin typeface="Monaco"/>
              <a:cs typeface="Monaco"/>
            </a:endParaRPr>
          </a:p>
          <a:p>
            <a:r>
              <a:rPr lang="ru-RU" sz="1400" b="1" dirty="0">
                <a:solidFill>
                  <a:srgbClr val="FF6600"/>
                </a:solidFill>
                <a:latin typeface="Monaco"/>
                <a:cs typeface="Monaco"/>
              </a:rPr>
              <a:t>Функционал: </a:t>
            </a:r>
            <a:r>
              <a:rPr lang="ru-RU" sz="1400" dirty="0">
                <a:solidFill>
                  <a:srgbClr val="008000"/>
                </a:solidFill>
                <a:latin typeface="Monaco"/>
                <a:cs typeface="Monaco"/>
              </a:rPr>
              <a:t>Авторизация пользователей</a:t>
            </a:r>
          </a:p>
          <a:p>
            <a:endParaRPr lang="ru-RU" sz="1400" dirty="0">
              <a:latin typeface="Monaco"/>
              <a:cs typeface="Monaco"/>
            </a:endParaRPr>
          </a:p>
          <a:p>
            <a:r>
              <a:rPr lang="en-US" sz="1400" dirty="0" smtClean="0">
                <a:latin typeface="Monaco"/>
                <a:cs typeface="Monaco"/>
              </a:rPr>
              <a:t>	</a:t>
            </a:r>
            <a:r>
              <a:rPr lang="ru-RU" sz="1400" dirty="0" smtClean="0">
                <a:latin typeface="Monaco"/>
                <a:cs typeface="Monaco"/>
              </a:rPr>
              <a:t>Чтобы </a:t>
            </a:r>
            <a:r>
              <a:rPr lang="ru-RU" sz="1400" dirty="0">
                <a:latin typeface="Monaco"/>
                <a:cs typeface="Monaco"/>
              </a:rPr>
              <a:t>указывать себя автором </a:t>
            </a:r>
            <a:r>
              <a:rPr lang="ru-RU" sz="1400" dirty="0" err="1">
                <a:latin typeface="Monaco"/>
                <a:cs typeface="Monaco"/>
              </a:rPr>
              <a:t>снипетов</a:t>
            </a:r>
            <a:r>
              <a:rPr lang="ru-RU" sz="1400" dirty="0">
                <a:latin typeface="Monaco"/>
                <a:cs typeface="Monaco"/>
              </a:rPr>
              <a:t>, голосовать за </a:t>
            </a:r>
            <a:r>
              <a:rPr lang="en-US" sz="1400" dirty="0" smtClean="0">
                <a:latin typeface="Monaco"/>
                <a:cs typeface="Monaco"/>
              </a:rPr>
              <a:t>	</a:t>
            </a:r>
          </a:p>
          <a:p>
            <a:r>
              <a:rPr lang="en-US" sz="1400" dirty="0">
                <a:latin typeface="Monaco"/>
                <a:cs typeface="Monaco"/>
              </a:rPr>
              <a:t>	</a:t>
            </a:r>
            <a:r>
              <a:rPr lang="ru-RU" sz="1400" dirty="0" err="1" smtClean="0">
                <a:latin typeface="Monaco"/>
                <a:cs typeface="Monaco"/>
              </a:rPr>
              <a:t>снипеты</a:t>
            </a:r>
            <a:r>
              <a:rPr lang="ru-RU" sz="1400" dirty="0" smtClean="0">
                <a:latin typeface="Monaco"/>
                <a:cs typeface="Monaco"/>
              </a:rPr>
              <a:t> </a:t>
            </a:r>
            <a:r>
              <a:rPr lang="ru-RU" sz="1400" dirty="0">
                <a:latin typeface="Monaco"/>
                <a:cs typeface="Monaco"/>
              </a:rPr>
              <a:t>и нарабатывать карму, пользователи должны иметь </a:t>
            </a:r>
            <a:r>
              <a:rPr lang="en-US" sz="1400" dirty="0" smtClean="0">
                <a:latin typeface="Monaco"/>
                <a:cs typeface="Monaco"/>
              </a:rPr>
              <a:t>	</a:t>
            </a:r>
          </a:p>
          <a:p>
            <a:r>
              <a:rPr lang="en-US" sz="1400" dirty="0">
                <a:latin typeface="Monaco"/>
                <a:cs typeface="Monaco"/>
              </a:rPr>
              <a:t>	</a:t>
            </a:r>
            <a:r>
              <a:rPr lang="ru-RU" sz="1400" dirty="0" smtClean="0">
                <a:latin typeface="Monaco"/>
                <a:cs typeface="Monaco"/>
              </a:rPr>
              <a:t>возможность регистрироваться</a:t>
            </a:r>
            <a:endParaRPr lang="en-US" sz="1400" dirty="0" smtClean="0">
              <a:latin typeface="Monaco"/>
              <a:cs typeface="Monaco"/>
            </a:endParaRPr>
          </a:p>
          <a:p>
            <a:endParaRPr lang="ru-RU" sz="1400" dirty="0">
              <a:latin typeface="Monaco"/>
              <a:cs typeface="Monaco"/>
            </a:endParaRP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Сценарий</a:t>
            </a:r>
            <a:r>
              <a:rPr lang="ru-RU" sz="1400" b="1" dirty="0">
                <a:solidFill>
                  <a:srgbClr val="FF6600"/>
                </a:solidFill>
                <a:latin typeface="Monaco"/>
                <a:cs typeface="Monaco"/>
              </a:rPr>
              <a:t>: </a:t>
            </a:r>
            <a:r>
              <a:rPr lang="ru-RU" sz="1400" dirty="0">
                <a:solidFill>
                  <a:srgbClr val="008000"/>
                </a:solidFill>
                <a:latin typeface="Monaco"/>
                <a:cs typeface="Monaco"/>
              </a:rPr>
              <a:t>Успешная авторизация с указываемыми логином и паролем</a:t>
            </a: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Допустим</a:t>
            </a:r>
            <a:r>
              <a:rPr lang="ru-RU" sz="1400" dirty="0" smtClean="0">
                <a:solidFill>
                  <a:srgbClr val="FF6600"/>
                </a:solidFill>
                <a:latin typeface="Monaco"/>
                <a:cs typeface="Monaco"/>
              </a:rPr>
              <a:t> </a:t>
            </a:r>
            <a:r>
              <a:rPr lang="ru-RU" sz="1400" dirty="0">
                <a:latin typeface="Monaco"/>
                <a:cs typeface="Monaco"/>
              </a:rPr>
              <a:t>я зарегистрированный пользователь "User12" с паролем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на странице Авторизация</a:t>
            </a:r>
          </a:p>
          <a:p>
            <a:r>
              <a:rPr lang="en-US" sz="1400" b="1" dirty="0" smtClean="0">
                <a:latin typeface="Monaco"/>
                <a:cs typeface="Monaco"/>
              </a:rPr>
              <a:t>	</a:t>
            </a:r>
            <a:r>
              <a:rPr lang="ru-RU" sz="1400" b="1" dirty="0" smtClean="0">
                <a:solidFill>
                  <a:srgbClr val="FF6600"/>
                </a:solidFill>
                <a:latin typeface="Monaco"/>
                <a:cs typeface="Monaco"/>
              </a:rPr>
              <a:t>Если</a:t>
            </a:r>
            <a:r>
              <a:rPr lang="ru-RU" sz="1400" dirty="0" smtClean="0">
                <a:solidFill>
                  <a:srgbClr val="FF6600"/>
                </a:solidFill>
                <a:latin typeface="Monaco"/>
                <a:cs typeface="Monaco"/>
              </a:rPr>
              <a:t> </a:t>
            </a:r>
            <a:r>
              <a:rPr lang="ru-RU" sz="1400" dirty="0">
                <a:latin typeface="Monaco"/>
                <a:cs typeface="Monaco"/>
              </a:rPr>
              <a:t>ввожу в поле Логин "User12"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ввожу в поле Пароль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кликаю кнопку "Войти"</a:t>
            </a:r>
          </a:p>
          <a:p>
            <a:r>
              <a:rPr lang="en-US" sz="1400" b="1" dirty="0" smtClean="0">
                <a:latin typeface="Monaco"/>
                <a:cs typeface="Monaco"/>
              </a:rPr>
              <a:t>	</a:t>
            </a:r>
            <a:r>
              <a:rPr lang="ru-RU" sz="1400" b="1" dirty="0" smtClean="0">
                <a:solidFill>
                  <a:srgbClr val="FF6600"/>
                </a:solidFill>
                <a:latin typeface="Monaco"/>
                <a:cs typeface="Monaco"/>
              </a:rPr>
              <a:t>То</a:t>
            </a:r>
            <a:r>
              <a:rPr lang="ru-RU" sz="1400" dirty="0" smtClean="0">
                <a:solidFill>
                  <a:srgbClr val="FF6600"/>
                </a:solidFill>
                <a:latin typeface="Monaco"/>
                <a:cs typeface="Monaco"/>
              </a:rPr>
              <a:t> </a:t>
            </a:r>
            <a:r>
              <a:rPr lang="ru-RU" sz="1400" dirty="0">
                <a:latin typeface="Monaco"/>
                <a:cs typeface="Monaco"/>
              </a:rPr>
              <a:t>я должен увидеть уведомление "Добро пожаловать!"</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должен оказаться на странице Страница пользователя</a:t>
            </a:r>
            <a:endParaRPr lang="en-US" sz="1400" dirty="0">
              <a:latin typeface="Monaco"/>
              <a:cs typeface="Monaco"/>
            </a:endParaRPr>
          </a:p>
        </p:txBody>
      </p:sp>
    </p:spTree>
    <p:extLst>
      <p:ext uri="{BB962C8B-B14F-4D97-AF65-F5344CB8AC3E}">
        <p14:creationId xmlns:p14="http://schemas.microsoft.com/office/powerpoint/2010/main" val="30795269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*.feature</a:t>
            </a:r>
            <a:endParaRPr lang="en-US" dirty="0">
              <a:solidFill>
                <a:srgbClr val="161645"/>
              </a:solidFill>
            </a:endParaRPr>
          </a:p>
        </p:txBody>
      </p:sp>
      <p:sp>
        <p:nvSpPr>
          <p:cNvPr id="4" name="Rectangle 3"/>
          <p:cNvSpPr/>
          <p:nvPr/>
        </p:nvSpPr>
        <p:spPr>
          <a:xfrm>
            <a:off x="444500" y="1016000"/>
            <a:ext cx="8318500" cy="3323987"/>
          </a:xfrm>
          <a:prstGeom prst="rect">
            <a:avLst/>
          </a:prstGeom>
        </p:spPr>
        <p:txBody>
          <a:bodyPr wrap="square">
            <a:spAutoFit/>
          </a:bodyPr>
          <a:lstStyle/>
          <a:p>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language</a:t>
            </a:r>
            <a:r>
              <a:rPr lang="ru-RU" sz="1400" i="1" dirty="0">
                <a:solidFill>
                  <a:schemeClr val="bg2">
                    <a:lumMod val="75000"/>
                  </a:schemeClr>
                </a:solidFill>
                <a:latin typeface="Monaco"/>
                <a:cs typeface="Monaco"/>
              </a:rPr>
              <a:t>: </a:t>
            </a:r>
            <a:r>
              <a:rPr lang="ru-RU" sz="1400" i="1" dirty="0" err="1">
                <a:solidFill>
                  <a:schemeClr val="bg2">
                    <a:lumMod val="75000"/>
                  </a:schemeClr>
                </a:solidFill>
                <a:latin typeface="Monaco"/>
                <a:cs typeface="Monaco"/>
              </a:rPr>
              <a:t>ru</a:t>
            </a:r>
            <a:endParaRPr lang="ru-RU" sz="1400" i="1" dirty="0">
              <a:solidFill>
                <a:schemeClr val="bg2">
                  <a:lumMod val="75000"/>
                </a:schemeClr>
              </a:solidFill>
              <a:latin typeface="Monaco"/>
              <a:cs typeface="Monaco"/>
            </a:endParaRPr>
          </a:p>
          <a:p>
            <a:r>
              <a:rPr lang="ru-RU" sz="1400" b="1" dirty="0">
                <a:solidFill>
                  <a:srgbClr val="FF6600"/>
                </a:solidFill>
                <a:latin typeface="Monaco"/>
                <a:cs typeface="Monaco"/>
              </a:rPr>
              <a:t>Функционал: </a:t>
            </a:r>
            <a:r>
              <a:rPr lang="ru-RU" sz="1400" dirty="0">
                <a:solidFill>
                  <a:srgbClr val="008000"/>
                </a:solidFill>
                <a:latin typeface="Monaco"/>
                <a:cs typeface="Monaco"/>
              </a:rPr>
              <a:t>Авторизация пользователей</a:t>
            </a:r>
          </a:p>
          <a:p>
            <a:endParaRPr lang="ru-RU" sz="1400" dirty="0">
              <a:latin typeface="Monaco"/>
              <a:cs typeface="Monaco"/>
            </a:endParaRPr>
          </a:p>
          <a:p>
            <a:r>
              <a:rPr lang="en-US" sz="1400" dirty="0" smtClean="0">
                <a:latin typeface="Monaco"/>
                <a:cs typeface="Monaco"/>
              </a:rPr>
              <a:t>	</a:t>
            </a:r>
            <a:r>
              <a:rPr lang="ru-RU" sz="1400" dirty="0" smtClean="0">
                <a:latin typeface="Monaco"/>
                <a:cs typeface="Monaco"/>
              </a:rPr>
              <a:t>Чтобы </a:t>
            </a:r>
            <a:r>
              <a:rPr lang="ru-RU" sz="1400" dirty="0">
                <a:latin typeface="Monaco"/>
                <a:cs typeface="Monaco"/>
              </a:rPr>
              <a:t>указывать себя автором </a:t>
            </a:r>
            <a:r>
              <a:rPr lang="ru-RU" sz="1400" dirty="0" err="1">
                <a:latin typeface="Monaco"/>
                <a:cs typeface="Monaco"/>
              </a:rPr>
              <a:t>снипетов</a:t>
            </a:r>
            <a:r>
              <a:rPr lang="ru-RU" sz="1400" dirty="0">
                <a:latin typeface="Monaco"/>
                <a:cs typeface="Monaco"/>
              </a:rPr>
              <a:t>, голосовать за </a:t>
            </a:r>
            <a:r>
              <a:rPr lang="en-US" sz="1400" dirty="0" smtClean="0">
                <a:latin typeface="Monaco"/>
                <a:cs typeface="Monaco"/>
              </a:rPr>
              <a:t>	</a:t>
            </a:r>
          </a:p>
          <a:p>
            <a:r>
              <a:rPr lang="en-US" sz="1400" dirty="0">
                <a:latin typeface="Monaco"/>
                <a:cs typeface="Monaco"/>
              </a:rPr>
              <a:t>	</a:t>
            </a:r>
            <a:r>
              <a:rPr lang="ru-RU" sz="1400" dirty="0" err="1" smtClean="0">
                <a:latin typeface="Monaco"/>
                <a:cs typeface="Monaco"/>
              </a:rPr>
              <a:t>снипеты</a:t>
            </a:r>
            <a:r>
              <a:rPr lang="ru-RU" sz="1400" dirty="0" smtClean="0">
                <a:latin typeface="Monaco"/>
                <a:cs typeface="Monaco"/>
              </a:rPr>
              <a:t> </a:t>
            </a:r>
            <a:r>
              <a:rPr lang="ru-RU" sz="1400" dirty="0">
                <a:latin typeface="Monaco"/>
                <a:cs typeface="Monaco"/>
              </a:rPr>
              <a:t>и нарабатывать карму, пользователи должны иметь </a:t>
            </a:r>
            <a:r>
              <a:rPr lang="en-US" sz="1400" dirty="0" smtClean="0">
                <a:latin typeface="Monaco"/>
                <a:cs typeface="Monaco"/>
              </a:rPr>
              <a:t>	</a:t>
            </a:r>
          </a:p>
          <a:p>
            <a:r>
              <a:rPr lang="en-US" sz="1400" dirty="0">
                <a:latin typeface="Monaco"/>
                <a:cs typeface="Monaco"/>
              </a:rPr>
              <a:t>	</a:t>
            </a:r>
            <a:r>
              <a:rPr lang="ru-RU" sz="1400" dirty="0" smtClean="0">
                <a:latin typeface="Monaco"/>
                <a:cs typeface="Monaco"/>
              </a:rPr>
              <a:t>возможность регистрироваться</a:t>
            </a:r>
            <a:endParaRPr lang="en-US" sz="1400" dirty="0" smtClean="0">
              <a:latin typeface="Monaco"/>
              <a:cs typeface="Monaco"/>
            </a:endParaRPr>
          </a:p>
          <a:p>
            <a:endParaRPr lang="ru-RU" sz="1400" dirty="0">
              <a:latin typeface="Monaco"/>
              <a:cs typeface="Monaco"/>
            </a:endParaRP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Сценарий</a:t>
            </a:r>
            <a:r>
              <a:rPr lang="ru-RU" sz="1400" b="1" dirty="0">
                <a:solidFill>
                  <a:srgbClr val="FF6600"/>
                </a:solidFill>
                <a:latin typeface="Monaco"/>
                <a:cs typeface="Monaco"/>
              </a:rPr>
              <a:t>: </a:t>
            </a:r>
            <a:r>
              <a:rPr lang="ru-RU" sz="1400" dirty="0">
                <a:solidFill>
                  <a:srgbClr val="008000"/>
                </a:solidFill>
                <a:latin typeface="Monaco"/>
                <a:cs typeface="Monaco"/>
              </a:rPr>
              <a:t>Успешная авторизация с указываемыми логином и паролем</a:t>
            </a:r>
          </a:p>
          <a:p>
            <a:r>
              <a:rPr lang="en-US" sz="1400" b="1" dirty="0" smtClean="0">
                <a:solidFill>
                  <a:srgbClr val="FF6600"/>
                </a:solidFill>
                <a:latin typeface="Monaco"/>
                <a:cs typeface="Monaco"/>
              </a:rPr>
              <a:t>	</a:t>
            </a:r>
            <a:r>
              <a:rPr lang="ru-RU" sz="1400" b="1" dirty="0" smtClean="0">
                <a:solidFill>
                  <a:srgbClr val="FF6600"/>
                </a:solidFill>
                <a:latin typeface="Monaco"/>
                <a:cs typeface="Monaco"/>
              </a:rPr>
              <a:t>Допустим</a:t>
            </a:r>
            <a:r>
              <a:rPr lang="ru-RU" sz="1400" dirty="0" smtClean="0">
                <a:solidFill>
                  <a:srgbClr val="FF6600"/>
                </a:solidFill>
                <a:latin typeface="Monaco"/>
                <a:cs typeface="Monaco"/>
              </a:rPr>
              <a:t> </a:t>
            </a:r>
            <a:r>
              <a:rPr lang="ru-RU" sz="1400" dirty="0">
                <a:latin typeface="Monaco"/>
                <a:cs typeface="Monaco"/>
              </a:rPr>
              <a:t>я зарегистрированный пользователь "User12" с паролем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на странице Авторизация</a:t>
            </a:r>
          </a:p>
          <a:p>
            <a:r>
              <a:rPr lang="en-US" sz="1400" b="1" dirty="0" smtClean="0">
                <a:latin typeface="Monaco"/>
                <a:cs typeface="Monaco"/>
              </a:rPr>
              <a:t>	</a:t>
            </a:r>
            <a:r>
              <a:rPr lang="ru-RU" sz="1400" b="1" dirty="0" smtClean="0">
                <a:solidFill>
                  <a:srgbClr val="FF6600"/>
                </a:solidFill>
                <a:latin typeface="Monaco"/>
                <a:cs typeface="Monaco"/>
              </a:rPr>
              <a:t>Если</a:t>
            </a:r>
            <a:r>
              <a:rPr lang="ru-RU" sz="1400" dirty="0" smtClean="0">
                <a:solidFill>
                  <a:srgbClr val="FF6600"/>
                </a:solidFill>
                <a:latin typeface="Monaco"/>
                <a:cs typeface="Monaco"/>
              </a:rPr>
              <a:t> </a:t>
            </a:r>
            <a:r>
              <a:rPr lang="ru-RU" sz="1400" dirty="0">
                <a:latin typeface="Monaco"/>
                <a:cs typeface="Monaco"/>
              </a:rPr>
              <a:t>ввожу в поле Логин "User12"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ввожу в поле Пароль "User1212"</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кликаю кнопку "Войти"</a:t>
            </a:r>
          </a:p>
          <a:p>
            <a:r>
              <a:rPr lang="en-US" sz="1400" b="1" dirty="0" smtClean="0">
                <a:latin typeface="Monaco"/>
                <a:cs typeface="Monaco"/>
              </a:rPr>
              <a:t>	</a:t>
            </a:r>
            <a:r>
              <a:rPr lang="ru-RU" sz="1400" b="1" dirty="0" smtClean="0">
                <a:solidFill>
                  <a:srgbClr val="FF6600"/>
                </a:solidFill>
                <a:latin typeface="Monaco"/>
                <a:cs typeface="Monaco"/>
              </a:rPr>
              <a:t>То</a:t>
            </a:r>
            <a:r>
              <a:rPr lang="ru-RU" sz="1400" dirty="0" smtClean="0">
                <a:solidFill>
                  <a:srgbClr val="FF6600"/>
                </a:solidFill>
                <a:latin typeface="Monaco"/>
                <a:cs typeface="Monaco"/>
              </a:rPr>
              <a:t> </a:t>
            </a:r>
            <a:r>
              <a:rPr lang="ru-RU" sz="1400" dirty="0">
                <a:latin typeface="Monaco"/>
                <a:cs typeface="Monaco"/>
              </a:rPr>
              <a:t>я должен увидеть уведомление "Добро пожаловать!"</a:t>
            </a:r>
          </a:p>
          <a:p>
            <a:r>
              <a:rPr lang="en-US" sz="1400" b="1" dirty="0" smtClean="0">
                <a:latin typeface="Monaco"/>
                <a:cs typeface="Monaco"/>
              </a:rPr>
              <a:t>	</a:t>
            </a:r>
            <a:r>
              <a:rPr lang="ru-RU" sz="1400" b="1" dirty="0" smtClean="0">
                <a:solidFill>
                  <a:srgbClr val="FF6600"/>
                </a:solidFill>
                <a:latin typeface="Monaco"/>
                <a:cs typeface="Monaco"/>
              </a:rPr>
              <a:t>И</a:t>
            </a:r>
            <a:r>
              <a:rPr lang="ru-RU" sz="1400" dirty="0" smtClean="0">
                <a:latin typeface="Monaco"/>
                <a:cs typeface="Monaco"/>
              </a:rPr>
              <a:t> </a:t>
            </a:r>
            <a:r>
              <a:rPr lang="ru-RU" sz="1400" dirty="0">
                <a:latin typeface="Monaco"/>
                <a:cs typeface="Monaco"/>
              </a:rPr>
              <a:t>я должен оказаться на странице Страница пользователя</a:t>
            </a:r>
            <a:endParaRPr lang="en-US" sz="1400" dirty="0">
              <a:latin typeface="Monaco"/>
              <a:cs typeface="Monaco"/>
            </a:endParaRPr>
          </a:p>
        </p:txBody>
      </p:sp>
    </p:spTree>
    <p:extLst>
      <p:ext uri="{BB962C8B-B14F-4D97-AF65-F5344CB8AC3E}">
        <p14:creationId xmlns:p14="http://schemas.microsoft.com/office/powerpoint/2010/main" val="29583190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a:solidFill>
                  <a:srgbClr val="161645"/>
                </a:solidFill>
              </a:rPr>
              <a:t>Содержание</a:t>
            </a: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Functional testing</a:t>
            </a:r>
            <a:r>
              <a:rPr lang="ru-RU" dirty="0">
                <a:solidFill>
                  <a:srgbClr val="161645"/>
                </a:solidFill>
              </a:rPr>
              <a:t> (Функциональное </a:t>
            </a:r>
            <a:r>
              <a:rPr lang="ru-RU" dirty="0" smtClean="0">
                <a:solidFill>
                  <a:srgbClr val="161645"/>
                </a:solidFill>
              </a:rPr>
              <a:t>тестирование)</a:t>
            </a:r>
            <a:endParaRPr lang="en-US" dirty="0">
              <a:solidFill>
                <a:srgbClr val="161645"/>
              </a:solidFill>
            </a:endParaRPr>
          </a:p>
        </p:txBody>
      </p:sp>
      <p:sp>
        <p:nvSpPr>
          <p:cNvPr id="5" name="TextBox 4"/>
          <p:cNvSpPr txBox="1"/>
          <p:nvPr/>
        </p:nvSpPr>
        <p:spPr>
          <a:xfrm>
            <a:off x="1219200" y="2551837"/>
            <a:ext cx="7086600"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Тестирование </a:t>
            </a:r>
            <a:r>
              <a:rPr lang="ru-RU" dirty="0">
                <a:solidFill>
                  <a:srgbClr val="004080"/>
                </a:solidFill>
              </a:rPr>
              <a:t>ПО в целях проверки реализуемости функциональных требований, то есть способности ПО в определённых условиях решать задачи, нужные </a:t>
            </a:r>
            <a:r>
              <a:rPr lang="ru-RU" dirty="0" smtClean="0">
                <a:solidFill>
                  <a:srgbClr val="004080"/>
                </a:solidFill>
              </a:rPr>
              <a:t>пользователям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a:solidFill>
                <a:srgbClr val="004080"/>
              </a:solidFill>
            </a:endParaRPr>
          </a:p>
          <a:p>
            <a:pPr marL="285750" indent="-285750" eaLnBrk="1" hangingPunct="1">
              <a:buClr>
                <a:schemeClr val="accent3"/>
              </a:buClr>
              <a:buFont typeface="Wingdings" pitchFamily="2" charset="2"/>
              <a:buChar char="§"/>
            </a:pPr>
            <a:r>
              <a:rPr lang="ru-RU" dirty="0" smtClean="0">
                <a:solidFill>
                  <a:srgbClr val="004080"/>
                </a:solidFill>
              </a:rPr>
              <a:t>Тип </a:t>
            </a:r>
            <a:r>
              <a:rPr lang="en-US" dirty="0" smtClean="0">
                <a:solidFill>
                  <a:srgbClr val="004080"/>
                </a:solidFill>
              </a:rPr>
              <a:t>“Black Box Testing”</a:t>
            </a:r>
            <a:endParaRPr lang="ru-RU" dirty="0">
              <a:solidFill>
                <a:srgbClr val="004080"/>
              </a:solidFill>
            </a:endParaRPr>
          </a:p>
        </p:txBody>
      </p:sp>
    </p:spTree>
    <p:extLst>
      <p:ext uri="{BB962C8B-B14F-4D97-AF65-F5344CB8AC3E}">
        <p14:creationId xmlns:p14="http://schemas.microsoft.com/office/powerpoint/2010/main" val="3238365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274838"/>
            <a:ext cx="6858000" cy="2308324"/>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Формальный процесс тестирования, который проверяет соответствие системы требованиям и проводится с целью</a:t>
            </a:r>
            <a:r>
              <a:rPr lang="ru-RU" dirty="0" smtClean="0">
                <a:solidFill>
                  <a:srgbClr val="004080"/>
                </a:solidFill>
              </a:rPr>
              <a:t>:</a:t>
            </a:r>
            <a:endParaRPr lang="en-US" dirty="0" smtClean="0">
              <a:solidFill>
                <a:srgbClr val="004080"/>
              </a:solidFill>
            </a:endParaRPr>
          </a:p>
          <a:p>
            <a:pPr eaLnBrk="1" hangingPunct="1"/>
            <a:endParaRPr lang="en-US"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определения удовлетворяет ли система приемочным </a:t>
            </a:r>
            <a:r>
              <a:rPr lang="ru-RU" dirty="0" smtClean="0">
                <a:solidFill>
                  <a:srgbClr val="004080"/>
                </a:solidFill>
              </a:rPr>
              <a:t>критериям</a:t>
            </a:r>
            <a:endParaRPr lang="en-US" dirty="0" smtClean="0">
              <a:solidFill>
                <a:srgbClr val="004080"/>
              </a:solidFill>
            </a:endParaRPr>
          </a:p>
          <a:p>
            <a:pPr marL="285750" indent="-285750" eaLnBrk="1" hangingPunct="1">
              <a:buClr>
                <a:schemeClr val="accent3"/>
              </a:buClr>
              <a:buFont typeface="Wingdings" pitchFamily="2" charset="2"/>
              <a:buChar char="§"/>
            </a:pPr>
            <a:endParaRPr lang="en-US" dirty="0" smtClean="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вынесения решения заказчиком или другим уполномоченным лицом принимается приложение или нет.</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Tree>
    <p:extLst>
      <p:ext uri="{BB962C8B-B14F-4D97-AF65-F5344CB8AC3E}">
        <p14:creationId xmlns:p14="http://schemas.microsoft.com/office/powerpoint/2010/main" val="40170184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3000" y="2514600"/>
            <a:ext cx="6858000" cy="923330"/>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a:t>
            </a: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 (</a:t>
            </a:r>
            <a:r>
              <a:rPr lang="ru-RU" dirty="0">
                <a:solidFill>
                  <a:srgbClr val="161645"/>
                </a:solidFill>
              </a:rPr>
              <a:t>Приемочное </a:t>
            </a:r>
            <a:r>
              <a:rPr lang="ru-RU" dirty="0" smtClean="0">
                <a:solidFill>
                  <a:srgbClr val="161645"/>
                </a:solidFill>
              </a:rPr>
              <a:t>тестирование</a:t>
            </a:r>
            <a:r>
              <a:rPr lang="en-US" dirty="0" smtClean="0">
                <a:solidFill>
                  <a:srgbClr val="161645"/>
                </a:solidFill>
              </a:rPr>
              <a:t>)</a:t>
            </a:r>
            <a:endParaRPr lang="en-US" dirty="0">
              <a:solidFill>
                <a:srgbClr val="161645"/>
              </a:solidFill>
            </a:endParaRPr>
          </a:p>
        </p:txBody>
      </p:sp>
      <p:sp>
        <p:nvSpPr>
          <p:cNvPr id="4" name="TextBox 3"/>
          <p:cNvSpPr txBox="1"/>
          <p:nvPr/>
        </p:nvSpPr>
        <p:spPr>
          <a:xfrm>
            <a:off x="1123950" y="4038600"/>
            <a:ext cx="4714875" cy="646331"/>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smtClean="0">
                <a:solidFill>
                  <a:srgbClr val="004080"/>
                </a:solidFill>
              </a:rPr>
              <a:t>Тестовый </a:t>
            </a:r>
            <a:r>
              <a:rPr lang="ru-RU" dirty="0" smtClean="0">
                <a:solidFill>
                  <a:srgbClr val="004080"/>
                </a:solidFill>
              </a:rPr>
              <a:t>случай (</a:t>
            </a:r>
            <a:r>
              <a:rPr lang="en-US" dirty="0" smtClean="0">
                <a:solidFill>
                  <a:srgbClr val="004080"/>
                </a:solidFill>
              </a:rPr>
              <a:t>Test Case)</a:t>
            </a:r>
          </a:p>
          <a:p>
            <a:pPr marL="285750" indent="-285750" eaLnBrk="1" hangingPunct="1">
              <a:buClr>
                <a:schemeClr val="accent3"/>
              </a:buClr>
              <a:buFont typeface="Wingdings" pitchFamily="2" charset="2"/>
              <a:buChar char="§"/>
            </a:pPr>
            <a:r>
              <a:rPr lang="ru-RU" dirty="0" smtClean="0">
                <a:solidFill>
                  <a:srgbClr val="004080"/>
                </a:solidFill>
              </a:rPr>
              <a:t>Тестовый сценарий (</a:t>
            </a:r>
            <a:r>
              <a:rPr lang="en-US" dirty="0" smtClean="0">
                <a:solidFill>
                  <a:srgbClr val="004080"/>
                </a:solidFill>
              </a:rPr>
              <a:t>Scenario)</a:t>
            </a:r>
            <a:endParaRPr lang="ru-RU" dirty="0">
              <a:solidFill>
                <a:srgbClr val="004080"/>
              </a:solidFill>
            </a:endParaRPr>
          </a:p>
        </p:txBody>
      </p:sp>
    </p:spTree>
    <p:extLst>
      <p:ext uri="{BB962C8B-B14F-4D97-AF65-F5344CB8AC3E}">
        <p14:creationId xmlns:p14="http://schemas.microsoft.com/office/powerpoint/2010/main" val="2758906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09737" y="1981200"/>
            <a:ext cx="6067425" cy="646331"/>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a:solidFill>
                  <a:srgbClr val="004080"/>
                </a:solidFill>
              </a:rPr>
              <a:t>При помощи чего производится функциональное </a:t>
            </a:r>
            <a:r>
              <a:rPr lang="ru-RU" dirty="0" smtClean="0">
                <a:solidFill>
                  <a:srgbClr val="004080"/>
                </a:solidFill>
              </a:rPr>
              <a:t>тестирование</a:t>
            </a:r>
            <a:r>
              <a:rPr lang="en-US" dirty="0" smtClean="0">
                <a:solidFill>
                  <a:srgbClr val="004080"/>
                </a:solidFill>
              </a:rPr>
              <a:t>:</a:t>
            </a:r>
            <a:endParaRPr lang="ru-RU" dirty="0">
              <a:solidFill>
                <a:srgbClr val="004080"/>
              </a:solidFill>
            </a:endParaRPr>
          </a:p>
        </p:txBody>
      </p:sp>
      <p:sp>
        <p:nvSpPr>
          <p:cNvPr id="2" name="Title 1"/>
          <p:cNvSpPr>
            <a:spLocks noGrp="1"/>
          </p:cNvSpPr>
          <p:nvPr>
            <p:ph type="title"/>
          </p:nvPr>
        </p:nvSpPr>
        <p:spPr/>
        <p:txBody>
          <a:bodyPr/>
          <a:lstStyle/>
          <a:p>
            <a:r>
              <a:rPr lang="en-US" dirty="0">
                <a:solidFill>
                  <a:srgbClr val="161645"/>
                </a:solidFill>
              </a:rPr>
              <a:t>Acceptance </a:t>
            </a:r>
            <a:r>
              <a:rPr lang="en-US" dirty="0" smtClean="0">
                <a:solidFill>
                  <a:srgbClr val="161645"/>
                </a:solidFill>
              </a:rPr>
              <a:t>testing</a:t>
            </a:r>
            <a:endParaRPr lang="en-US" dirty="0">
              <a:solidFill>
                <a:srgbClr val="161645"/>
              </a:solidFill>
            </a:endParaRPr>
          </a:p>
        </p:txBody>
      </p:sp>
      <p:sp>
        <p:nvSpPr>
          <p:cNvPr id="4" name="TextBox 3"/>
          <p:cNvSpPr txBox="1"/>
          <p:nvPr/>
        </p:nvSpPr>
        <p:spPr>
          <a:xfrm>
            <a:off x="1666875" y="3124200"/>
            <a:ext cx="6153149" cy="1754326"/>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285750" indent="-285750" eaLnBrk="1" hangingPunct="1">
              <a:buClr>
                <a:schemeClr val="accent3"/>
              </a:buClr>
              <a:buFont typeface="Wingdings" pitchFamily="2" charset="2"/>
              <a:buChar char="§"/>
            </a:pPr>
            <a:r>
              <a:rPr lang="ru-RU" dirty="0">
                <a:solidFill>
                  <a:srgbClr val="004080"/>
                </a:solidFill>
              </a:rPr>
              <a:t>Продукты, эмулирующие поведение </a:t>
            </a:r>
            <a:r>
              <a:rPr lang="ru-RU" dirty="0" smtClean="0">
                <a:solidFill>
                  <a:srgbClr val="004080"/>
                </a:solidFill>
              </a:rPr>
              <a:t>браузера</a:t>
            </a:r>
            <a:r>
              <a:rPr lang="en-US" dirty="0" smtClean="0">
                <a:solidFill>
                  <a:srgbClr val="004080"/>
                </a:solidFill>
              </a:rPr>
              <a:t> </a:t>
            </a:r>
            <a:r>
              <a:rPr lang="ru-RU" dirty="0" smtClean="0">
                <a:solidFill>
                  <a:srgbClr val="004080"/>
                </a:solidFill>
              </a:rPr>
              <a:t>httpUnit</a:t>
            </a:r>
            <a:r>
              <a:rPr lang="ru-RU" dirty="0">
                <a:solidFill>
                  <a:srgbClr val="004080"/>
                </a:solidFill>
              </a:rPr>
              <a:t>, JWebUnit, WebTester из SimpleTest и другие</a:t>
            </a:r>
            <a:r>
              <a:rPr lang="ru-RU" dirty="0" smtClean="0">
                <a:solidFill>
                  <a:srgbClr val="004080"/>
                </a:solidFill>
              </a:rPr>
              <a:t>.</a:t>
            </a:r>
            <a:endParaRPr lang="en-US" dirty="0" smtClean="0">
              <a:solidFill>
                <a:srgbClr val="004080"/>
              </a:solidFill>
            </a:endParaRPr>
          </a:p>
          <a:p>
            <a:pPr marL="285750" indent="-285750" eaLnBrk="1" hangingPunct="1">
              <a:buClr>
                <a:schemeClr val="accent3"/>
              </a:buClr>
              <a:buFont typeface="Wingdings" pitchFamily="2" charset="2"/>
              <a:buChar char="§"/>
            </a:pPr>
            <a:endParaRPr lang="ru-RU" dirty="0">
              <a:solidFill>
                <a:srgbClr val="004080"/>
              </a:solidFill>
            </a:endParaRPr>
          </a:p>
          <a:p>
            <a:pPr marL="285750" indent="-285750" eaLnBrk="1" hangingPunct="1">
              <a:buClr>
                <a:schemeClr val="accent3"/>
              </a:buClr>
              <a:buFont typeface="Wingdings" pitchFamily="2" charset="2"/>
              <a:buChar char="§"/>
            </a:pPr>
            <a:r>
              <a:rPr lang="ru-RU" dirty="0">
                <a:solidFill>
                  <a:srgbClr val="004080"/>
                </a:solidFill>
              </a:rPr>
              <a:t>Продукты реализованные на JavaScript и реализующие проверки непосредственно средствами браузера</a:t>
            </a:r>
            <a:r>
              <a:rPr lang="ru-RU" dirty="0" smtClean="0">
                <a:solidFill>
                  <a:srgbClr val="004080"/>
                </a:solidFill>
              </a:rPr>
              <a:t>. Watir </a:t>
            </a:r>
            <a:r>
              <a:rPr lang="ru-RU" dirty="0">
                <a:solidFill>
                  <a:srgbClr val="004080"/>
                </a:solidFill>
              </a:rPr>
              <a:t>и </a:t>
            </a:r>
            <a:r>
              <a:rPr lang="ru-RU" dirty="0" smtClean="0">
                <a:solidFill>
                  <a:srgbClr val="004080"/>
                </a:solidFill>
              </a:rPr>
              <a:t>Selenium</a:t>
            </a:r>
            <a:endParaRPr lang="ru-RU" dirty="0">
              <a:solidFill>
                <a:srgbClr val="004080"/>
              </a:solidFill>
            </a:endParaRPr>
          </a:p>
        </p:txBody>
      </p:sp>
    </p:spTree>
    <p:extLst>
      <p:ext uri="{BB962C8B-B14F-4D97-AF65-F5344CB8AC3E}">
        <p14:creationId xmlns:p14="http://schemas.microsoft.com/office/powerpoint/2010/main" val="145823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47800" y="914400"/>
            <a:ext cx="5956300" cy="4699000"/>
          </a:xfrm>
          <a:prstGeom prst="rect">
            <a:avLst/>
          </a:prstGeom>
        </p:spPr>
      </p:pic>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9995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Gherkin</a:t>
            </a:r>
            <a:endParaRPr lang="en-US" dirty="0">
              <a:solidFill>
                <a:srgbClr val="161645"/>
              </a:solidFill>
            </a:endParaRPr>
          </a:p>
        </p:txBody>
      </p:sp>
      <p:pic>
        <p:nvPicPr>
          <p:cNvPr id="5" name="Picture 4"/>
          <p:cNvPicPr>
            <a:picLocks noChangeAspect="1"/>
          </p:cNvPicPr>
          <p:nvPr/>
        </p:nvPicPr>
        <p:blipFill>
          <a:blip r:embed="rId3"/>
          <a:stretch>
            <a:fillRect/>
          </a:stretch>
        </p:blipFill>
        <p:spPr>
          <a:xfrm>
            <a:off x="177800" y="431800"/>
            <a:ext cx="8788400" cy="5994400"/>
          </a:xfrm>
          <a:prstGeom prst="rect">
            <a:avLst/>
          </a:prstGeom>
        </p:spPr>
      </p:pic>
    </p:spTree>
    <p:extLst>
      <p:ext uri="{BB962C8B-B14F-4D97-AF65-F5344CB8AC3E}">
        <p14:creationId xmlns:p14="http://schemas.microsoft.com/office/powerpoint/2010/main" val="791992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Cucumber</a:t>
            </a:r>
            <a:endParaRPr lang="en-US" dirty="0">
              <a:solidFill>
                <a:srgbClr val="161645"/>
              </a:solidFill>
            </a:endParaRPr>
          </a:p>
        </p:txBody>
      </p:sp>
      <p:sp>
        <p:nvSpPr>
          <p:cNvPr id="4" name="TextBox 3"/>
          <p:cNvSpPr txBox="1"/>
          <p:nvPr/>
        </p:nvSpPr>
        <p:spPr>
          <a:xfrm>
            <a:off x="1495426" y="2967335"/>
            <a:ext cx="6153149" cy="369332"/>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chemeClr val="accent3"/>
              </a:buClr>
            </a:pPr>
            <a:r>
              <a:rPr lang="en-US" dirty="0" smtClean="0">
                <a:solidFill>
                  <a:srgbClr val="004080"/>
                </a:solidFill>
              </a:rPr>
              <a:t>Cucumber syntax</a:t>
            </a:r>
            <a:r>
              <a:rPr lang="ru-RU" dirty="0" smtClean="0">
                <a:solidFill>
                  <a:srgbClr val="004080"/>
                </a:solidFill>
              </a:rPr>
              <a:t> </a:t>
            </a:r>
            <a:r>
              <a:rPr lang="en-US" dirty="0" smtClean="0">
                <a:solidFill>
                  <a:srgbClr val="004080"/>
                </a:solidFill>
              </a:rPr>
              <a:t>is readable</a:t>
            </a:r>
            <a:r>
              <a:rPr lang="ru-RU" dirty="0" smtClean="0">
                <a:solidFill>
                  <a:srgbClr val="004080"/>
                </a:solidFill>
              </a:rPr>
              <a:t> </a:t>
            </a:r>
            <a:r>
              <a:rPr lang="en-US" dirty="0" smtClean="0">
                <a:solidFill>
                  <a:srgbClr val="004080"/>
                </a:solidFill>
              </a:rPr>
              <a:t>by business guys</a:t>
            </a:r>
            <a:endParaRPr lang="ru-RU" dirty="0">
              <a:solidFill>
                <a:srgbClr val="004080"/>
              </a:solidFill>
            </a:endParaRPr>
          </a:p>
        </p:txBody>
      </p:sp>
    </p:spTree>
    <p:extLst>
      <p:ext uri="{BB962C8B-B14F-4D97-AF65-F5344CB8AC3E}">
        <p14:creationId xmlns:p14="http://schemas.microsoft.com/office/powerpoint/2010/main" val="3107486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LuxTraining2012_v4">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6427</TotalTime>
  <Words>476</Words>
  <Application>Microsoft Office PowerPoint</Application>
  <PresentationFormat>On-screen Show (4:3)</PresentationFormat>
  <Paragraphs>127</Paragraphs>
  <Slides>15</Slides>
  <Notes>9</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Lux_new</vt:lpstr>
      <vt:lpstr>_LuxTraining2012_v4</vt:lpstr>
      <vt:lpstr>Разработка через тестирование Acceptance Tests</vt:lpstr>
      <vt:lpstr>Содержание</vt:lpstr>
      <vt:lpstr>Functional testing (Функциональное тестирование)</vt:lpstr>
      <vt:lpstr>Acceptance testing (Приемочное тестирование)</vt:lpstr>
      <vt:lpstr>Acceptance testing (Приемочное тестирование)</vt:lpstr>
      <vt:lpstr>Acceptance testing</vt:lpstr>
      <vt:lpstr>PowerPoint Presentation</vt:lpstr>
      <vt:lpstr>Gherkin</vt:lpstr>
      <vt:lpstr>Cucumber</vt:lpstr>
      <vt:lpstr>*.feature</vt:lpstr>
      <vt:lpstr>Пишем код</vt:lpstr>
      <vt:lpstr>*.feature</vt:lpstr>
      <vt:lpstr>*.feature</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IDyachenko</cp:lastModifiedBy>
  <cp:revision>156</cp:revision>
  <dcterms:created xsi:type="dcterms:W3CDTF">2012-04-24T17:52:52Z</dcterms:created>
  <dcterms:modified xsi:type="dcterms:W3CDTF">2012-12-07T15:39:23Z</dcterms:modified>
  <cp:category/>
</cp:coreProperties>
</file>