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48"/>
  </p:notesMasterIdLst>
  <p:sldIdLst>
    <p:sldId id="355" r:id="rId4"/>
    <p:sldId id="377" r:id="rId5"/>
    <p:sldId id="402" r:id="rId6"/>
    <p:sldId id="376" r:id="rId7"/>
    <p:sldId id="378" r:id="rId8"/>
    <p:sldId id="416" r:id="rId9"/>
    <p:sldId id="417" r:id="rId10"/>
    <p:sldId id="418" r:id="rId11"/>
    <p:sldId id="415" r:id="rId12"/>
    <p:sldId id="380" r:id="rId13"/>
    <p:sldId id="381" r:id="rId14"/>
    <p:sldId id="403" r:id="rId15"/>
    <p:sldId id="383" r:id="rId16"/>
    <p:sldId id="404" r:id="rId17"/>
    <p:sldId id="384" r:id="rId18"/>
    <p:sldId id="385" r:id="rId19"/>
    <p:sldId id="386" r:id="rId20"/>
    <p:sldId id="387" r:id="rId21"/>
    <p:sldId id="388" r:id="rId22"/>
    <p:sldId id="389" r:id="rId23"/>
    <p:sldId id="390" r:id="rId24"/>
    <p:sldId id="392" r:id="rId25"/>
    <p:sldId id="393" r:id="rId26"/>
    <p:sldId id="394" r:id="rId27"/>
    <p:sldId id="395" r:id="rId28"/>
    <p:sldId id="379" r:id="rId29"/>
    <p:sldId id="391" r:id="rId30"/>
    <p:sldId id="396" r:id="rId31"/>
    <p:sldId id="397" r:id="rId32"/>
    <p:sldId id="398" r:id="rId33"/>
    <p:sldId id="399" r:id="rId34"/>
    <p:sldId id="400" r:id="rId35"/>
    <p:sldId id="401" r:id="rId36"/>
    <p:sldId id="405" r:id="rId37"/>
    <p:sldId id="406" r:id="rId38"/>
    <p:sldId id="407" r:id="rId39"/>
    <p:sldId id="408" r:id="rId40"/>
    <p:sldId id="409" r:id="rId41"/>
    <p:sldId id="410" r:id="rId42"/>
    <p:sldId id="411" r:id="rId43"/>
    <p:sldId id="413" r:id="rId44"/>
    <p:sldId id="414" r:id="rId45"/>
    <p:sldId id="357" r:id="rId46"/>
    <p:sldId id="35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32" autoAdjust="0"/>
  </p:normalViewPr>
  <p:slideViewPr>
    <p:cSldViewPr snapToObjects="1">
      <p:cViewPr>
        <p:scale>
          <a:sx n="95" d="100"/>
          <a:sy n="95" d="100"/>
        </p:scale>
        <p:origin x="-1080" y="-80"/>
      </p:cViewPr>
      <p:guideLst>
        <p:guide orient="horz"/>
        <p:guide pos="240"/>
      </p:guideLst>
    </p:cSldViewPr>
  </p:slideViewPr>
  <p:notesTextViewPr>
    <p:cViewPr>
      <p:scale>
        <a:sx n="100" d="100"/>
        <a:sy n="100" d="100"/>
      </p:scale>
      <p:origin x="0" y="0"/>
    </p:cViewPr>
  </p:notesTextViewPr>
  <p:sorterViewPr>
    <p:cViewPr>
      <p:scale>
        <a:sx n="128" d="100"/>
        <a:sy n="128" d="100"/>
      </p:scale>
      <p:origin x="0" y="69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b="0" dirty="0" smtClean="0">
                <a:latin typeface="Tahoma" charset="0"/>
              </a:rPr>
              <a:t>Как правило, при написании модульных тестов, разработчики допускают одни и те же ошибки</a:t>
            </a:r>
          </a:p>
          <a:p>
            <a:endParaRPr lang="en-US" dirty="0" smtClean="0"/>
          </a:p>
          <a:p>
            <a:r>
              <a:rPr lang="en-US" dirty="0" smtClean="0"/>
              <a:t>http://</a:t>
            </a:r>
            <a:r>
              <a:rPr lang="en-US" dirty="0" err="1" smtClean="0"/>
              <a:t>stackoverflow.com</a:t>
            </a:r>
            <a:r>
              <a:rPr lang="en-US" dirty="0" smtClean="0"/>
              <a:t>/questions/333682/</a:t>
            </a:r>
            <a:r>
              <a:rPr lang="en-US" dirty="0" err="1" smtClean="0"/>
              <a:t>tdd</a:t>
            </a:r>
            <a:r>
              <a:rPr lang="en-US" dirty="0" smtClean="0"/>
              <a:t>-anti-patterns-catalogue</a:t>
            </a:r>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Гигант (</a:t>
            </a:r>
            <a:r>
              <a:rPr lang="ru-RU" dirty="0" err="1" smtClean="0"/>
              <a:t>Giant</a:t>
            </a:r>
            <a:r>
              <a:rPr lang="ru-RU" dirty="0" smtClean="0"/>
              <a:t>)</a:t>
            </a:r>
          </a:p>
          <a:p>
            <a:endParaRPr lang="ru-RU" dirty="0" smtClean="0"/>
          </a:p>
          <a:p>
            <a:r>
              <a:rPr lang="ru-RU" dirty="0" err="1" smtClean="0"/>
              <a:t>Unit</a:t>
            </a:r>
            <a:r>
              <a:rPr lang="ru-RU" dirty="0" smtClean="0"/>
              <a:t>-тест, который хотя и тестирует приложение правильно, но растекается при этом на тысячи строк кода и содержит слишком много кейсов. Это может служить признаком того, что тестируемая система представляет из себя </a:t>
            </a:r>
            <a:r>
              <a:rPr lang="ru-RU" dirty="0" err="1" smtClean="0"/>
              <a:t>антипаттерн</a:t>
            </a:r>
            <a:r>
              <a:rPr lang="ru-RU" dirty="0" smtClean="0"/>
              <a:t> Всемогущий Объект (</a:t>
            </a:r>
            <a:r>
              <a:rPr lang="ru-RU" dirty="0" err="1" smtClean="0"/>
              <a:t>God</a:t>
            </a:r>
            <a:r>
              <a:rPr lang="ru-RU" dirty="0" smtClean="0"/>
              <a:t> </a:t>
            </a:r>
            <a:r>
              <a:rPr lang="ru-RU" dirty="0" err="1" smtClean="0"/>
              <a:t>Object</a:t>
            </a:r>
            <a:r>
              <a:rPr lang="ru-RU" dirty="0" smtClean="0"/>
              <a:t>).</a:t>
            </a:r>
          </a:p>
          <a:p>
            <a:endParaRPr lang="en-US" dirty="0" smtClean="0"/>
          </a:p>
          <a:p>
            <a:r>
              <a:rPr lang="en-US" dirty="0" smtClean="0"/>
              <a:t>In object-oriented programming, a god object is an object that knows too much or does too much. The god object is an example of an anti-pattern.</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Подделка (</a:t>
            </a:r>
            <a:r>
              <a:rPr lang="ru-RU" dirty="0" err="1" smtClean="0"/>
              <a:t>The</a:t>
            </a:r>
            <a:r>
              <a:rPr lang="ru-RU" dirty="0" smtClean="0"/>
              <a:t> </a:t>
            </a:r>
            <a:r>
              <a:rPr lang="ru-RU" dirty="0" err="1" smtClean="0"/>
              <a:t>Mockery</a:t>
            </a:r>
            <a:r>
              <a:rPr lang="ru-RU" dirty="0" smtClean="0"/>
              <a:t>)</a:t>
            </a:r>
          </a:p>
          <a:p>
            <a:endParaRPr lang="ru-RU" dirty="0" smtClean="0"/>
          </a:p>
          <a:p>
            <a:r>
              <a:rPr lang="ru-RU" dirty="0" err="1" smtClean="0"/>
              <a:t>Mocking</a:t>
            </a:r>
            <a:r>
              <a:rPr lang="ru-RU" dirty="0" smtClean="0"/>
              <a:t> </a:t>
            </a:r>
            <a:r>
              <a:rPr lang="ru-RU" dirty="0" err="1" smtClean="0"/>
              <a:t>можеть</a:t>
            </a:r>
            <a:r>
              <a:rPr lang="ru-RU" dirty="0" smtClean="0"/>
              <a:t> быть очень удобным и правильным. Но случается, что разработчики теряют чувство меры и используют его даже для тех частей системы, которые в принципе должны участвовать в тестировании. В этом случае </a:t>
            </a:r>
            <a:r>
              <a:rPr lang="ru-RU" dirty="0" err="1" smtClean="0"/>
              <a:t>unit</a:t>
            </a:r>
            <a:r>
              <a:rPr lang="ru-RU" dirty="0" smtClean="0"/>
              <a:t>-тест содержит так много </a:t>
            </a:r>
            <a:r>
              <a:rPr lang="ru-RU" dirty="0" err="1" smtClean="0"/>
              <a:t>mocks</a:t>
            </a:r>
            <a:r>
              <a:rPr lang="ru-RU" dirty="0" smtClean="0"/>
              <a:t>, заглушек (</a:t>
            </a:r>
            <a:r>
              <a:rPr lang="ru-RU" dirty="0" err="1" smtClean="0"/>
              <a:t>stubs</a:t>
            </a:r>
            <a:r>
              <a:rPr lang="ru-RU" dirty="0" smtClean="0"/>
              <a:t>) и </a:t>
            </a:r>
            <a:r>
              <a:rPr lang="ru-RU" dirty="0" err="1" smtClean="0"/>
              <a:t>фейков</a:t>
            </a:r>
            <a:r>
              <a:rPr lang="ru-RU" dirty="0" smtClean="0"/>
              <a:t> (</a:t>
            </a:r>
            <a:r>
              <a:rPr lang="ru-RU" dirty="0" err="1" smtClean="0"/>
              <a:t>fakes</a:t>
            </a:r>
            <a:r>
              <a:rPr lang="ru-RU" dirty="0" smtClean="0"/>
              <a:t>), что часть системы остается </a:t>
            </a:r>
            <a:r>
              <a:rPr lang="ru-RU" dirty="0" err="1" smtClean="0"/>
              <a:t>непротестированной</a:t>
            </a:r>
            <a:r>
              <a:rPr lang="ru-RU"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Инспектор (</a:t>
            </a:r>
            <a:r>
              <a:rPr lang="ru-RU" dirty="0" err="1" smtClean="0"/>
              <a:t>The</a:t>
            </a:r>
            <a:r>
              <a:rPr lang="ru-RU" dirty="0" smtClean="0"/>
              <a:t> </a:t>
            </a:r>
            <a:r>
              <a:rPr lang="ru-RU" dirty="0" err="1" smtClean="0"/>
              <a:t>Inspector</a:t>
            </a:r>
            <a:r>
              <a:rPr lang="ru-RU" dirty="0" smtClean="0"/>
              <a:t>)</a:t>
            </a:r>
          </a:p>
          <a:p>
            <a:endParaRPr lang="ru-RU" dirty="0" smtClean="0"/>
          </a:p>
          <a:p>
            <a:r>
              <a:rPr lang="ru-RU" dirty="0" err="1" smtClean="0"/>
              <a:t>Unit</a:t>
            </a:r>
            <a:r>
              <a:rPr lang="ru-RU" dirty="0" smtClean="0"/>
              <a:t>-тест, который нарушает инкапсуляцию в попытке достичь 100% покрытия кода (</a:t>
            </a:r>
            <a:r>
              <a:rPr lang="ru-RU" dirty="0" err="1" smtClean="0"/>
              <a:t>code</a:t>
            </a:r>
            <a:r>
              <a:rPr lang="ru-RU" dirty="0" smtClean="0"/>
              <a:t> </a:t>
            </a:r>
            <a:r>
              <a:rPr lang="ru-RU" dirty="0" err="1" smtClean="0"/>
              <a:t>coverage</a:t>
            </a:r>
            <a:r>
              <a:rPr lang="ru-RU" dirty="0" smtClean="0"/>
              <a:t>) и при этом знает слишком много о тестируемой системе. При </a:t>
            </a:r>
            <a:r>
              <a:rPr lang="ru-RU" dirty="0" err="1" smtClean="0"/>
              <a:t>рефакторинге</a:t>
            </a:r>
            <a:r>
              <a:rPr lang="ru-RU" dirty="0" smtClean="0"/>
              <a:t> системы такой тест слишком часто ломается и требует исправлений.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Щедрые Остатки (</a:t>
            </a:r>
            <a:r>
              <a:rPr lang="ru-RU" dirty="0" err="1" smtClean="0"/>
              <a:t>Generous</a:t>
            </a:r>
            <a:r>
              <a:rPr lang="ru-RU" dirty="0" smtClean="0"/>
              <a:t> </a:t>
            </a:r>
            <a:r>
              <a:rPr lang="ru-RU" dirty="0" err="1" smtClean="0"/>
              <a:t>Leftovers</a:t>
            </a:r>
            <a:r>
              <a:rPr lang="ru-RU" dirty="0" smtClean="0"/>
              <a:t>)</a:t>
            </a:r>
          </a:p>
          <a:p>
            <a:endParaRPr lang="ru-RU" dirty="0" smtClean="0"/>
          </a:p>
          <a:p>
            <a:r>
              <a:rPr lang="ru-RU" dirty="0" smtClean="0"/>
              <a:t>Вариант, когда один </a:t>
            </a:r>
            <a:r>
              <a:rPr lang="ru-RU" dirty="0" err="1" smtClean="0"/>
              <a:t>unit</a:t>
            </a:r>
            <a:r>
              <a:rPr lang="ru-RU" dirty="0" smtClean="0"/>
              <a:t>-тест создаёт данные, которые другой тест потом </a:t>
            </a:r>
            <a:r>
              <a:rPr lang="ru-RU" dirty="0" err="1" smtClean="0"/>
              <a:t>переиспользует</a:t>
            </a:r>
            <a:r>
              <a:rPr lang="ru-RU" dirty="0" smtClean="0"/>
              <a:t>. Если «генератор данных» будет по какой-то причине вызван позже или пропущен, то тест, использующий его данные, не пройдёт.</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Местный Герой (</a:t>
            </a:r>
            <a:r>
              <a:rPr lang="ru-RU" dirty="0" err="1" smtClean="0"/>
              <a:t>The</a:t>
            </a:r>
            <a:r>
              <a:rPr lang="ru-RU" dirty="0" smtClean="0"/>
              <a:t> </a:t>
            </a:r>
            <a:r>
              <a:rPr lang="ru-RU" dirty="0" err="1" smtClean="0"/>
              <a:t>Local</a:t>
            </a:r>
            <a:r>
              <a:rPr lang="ru-RU" dirty="0" smtClean="0"/>
              <a:t> </a:t>
            </a:r>
            <a:r>
              <a:rPr lang="ru-RU" dirty="0" err="1" smtClean="0"/>
              <a:t>Hero</a:t>
            </a:r>
            <a:r>
              <a:rPr lang="ru-RU" dirty="0" smtClean="0"/>
              <a:t>)</a:t>
            </a:r>
          </a:p>
          <a:p>
            <a:endParaRPr lang="ru-RU" dirty="0" smtClean="0"/>
          </a:p>
          <a:p>
            <a:r>
              <a:rPr lang="ru-RU" dirty="0" smtClean="0"/>
              <a:t>Тест, который зависит от чего-то специфичного для данного окружения. В результате тест успешно проходит у конкретного разработчика, но не выполняется у других.</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Крохобор (</a:t>
            </a:r>
            <a:r>
              <a:rPr lang="ru-RU" dirty="0" err="1" smtClean="0"/>
              <a:t>The</a:t>
            </a:r>
            <a:r>
              <a:rPr lang="ru-RU" dirty="0" smtClean="0"/>
              <a:t> </a:t>
            </a:r>
            <a:r>
              <a:rPr lang="ru-RU" dirty="0" err="1" smtClean="0"/>
              <a:t>Nitpicker</a:t>
            </a:r>
            <a:r>
              <a:rPr lang="ru-RU" dirty="0" smtClean="0"/>
              <a:t>)</a:t>
            </a:r>
          </a:p>
          <a:p>
            <a:endParaRPr lang="ru-RU" dirty="0" smtClean="0"/>
          </a:p>
          <a:p>
            <a:r>
              <a:rPr lang="ru-RU" dirty="0" err="1" smtClean="0"/>
              <a:t>Unit</a:t>
            </a:r>
            <a:r>
              <a:rPr lang="ru-RU" dirty="0" smtClean="0"/>
              <a:t>-тест, который проверяет весь результат работы, в то время как на самом деле важна только его малая часть. В результате приходится часто обновлять тест, чтобы отражать изменения в незначительных вещах. Типичен при тестировании веб-приложений.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Тайный Ловец (</a:t>
            </a:r>
            <a:r>
              <a:rPr lang="ru-RU" dirty="0" err="1" smtClean="0"/>
              <a:t>The</a:t>
            </a:r>
            <a:r>
              <a:rPr lang="ru-RU" dirty="0" smtClean="0"/>
              <a:t> </a:t>
            </a:r>
            <a:r>
              <a:rPr lang="ru-RU" dirty="0" err="1" smtClean="0"/>
              <a:t>Secret</a:t>
            </a:r>
            <a:r>
              <a:rPr lang="ru-RU" dirty="0" smtClean="0"/>
              <a:t> </a:t>
            </a:r>
            <a:r>
              <a:rPr lang="ru-RU" dirty="0" err="1" smtClean="0"/>
              <a:t>Catcher</a:t>
            </a:r>
            <a:r>
              <a:rPr lang="ru-RU" dirty="0" smtClean="0"/>
              <a:t>)</a:t>
            </a:r>
          </a:p>
          <a:p>
            <a:endParaRPr lang="ru-RU" dirty="0" smtClean="0"/>
          </a:p>
          <a:p>
            <a:r>
              <a:rPr lang="ru-RU" dirty="0" smtClean="0"/>
              <a:t>Тест, который на первый взгляд не делает никакого тестирования из-за отсутствия в нём проверок, но на самом деле дёргает за ниточки системы и полагается на выбрасывание какого-то исключения в случае проблем. Ожидается, что тестовое окружение поймает эту ошибку и отобразит тест как проваленный.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Уклонист (</a:t>
            </a:r>
            <a:r>
              <a:rPr lang="ru-RU" dirty="0" err="1" smtClean="0"/>
              <a:t>The</a:t>
            </a:r>
            <a:r>
              <a:rPr lang="ru-RU" dirty="0" smtClean="0"/>
              <a:t> </a:t>
            </a:r>
            <a:r>
              <a:rPr lang="ru-RU" dirty="0" err="1" smtClean="0"/>
              <a:t>Dodger</a:t>
            </a:r>
            <a:r>
              <a:rPr lang="ru-RU" dirty="0" smtClean="0"/>
              <a:t>)</a:t>
            </a:r>
          </a:p>
          <a:p>
            <a:endParaRPr lang="ru-RU" dirty="0" smtClean="0"/>
          </a:p>
          <a:p>
            <a:r>
              <a:rPr lang="ru-RU" dirty="0" err="1" smtClean="0"/>
              <a:t>Unit</a:t>
            </a:r>
            <a:r>
              <a:rPr lang="ru-RU" dirty="0" smtClean="0"/>
              <a:t>-тест, который тестирует множество второстепенных (и, как правило, простых) мелочей, но не тестирует основное поведение.</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Крикун (</a:t>
            </a:r>
            <a:r>
              <a:rPr lang="ru-RU" dirty="0" err="1" smtClean="0"/>
              <a:t>The</a:t>
            </a:r>
            <a:r>
              <a:rPr lang="ru-RU" dirty="0" smtClean="0"/>
              <a:t> </a:t>
            </a:r>
            <a:r>
              <a:rPr lang="ru-RU" dirty="0" err="1" smtClean="0"/>
              <a:t>Loudmouth</a:t>
            </a:r>
            <a:r>
              <a:rPr lang="ru-RU" dirty="0" smtClean="0"/>
              <a:t>)</a:t>
            </a:r>
          </a:p>
          <a:p>
            <a:endParaRPr lang="ru-RU" dirty="0" smtClean="0"/>
          </a:p>
          <a:p>
            <a:r>
              <a:rPr lang="ru-RU" dirty="0" err="1" smtClean="0"/>
              <a:t>Unit</a:t>
            </a:r>
            <a:r>
              <a:rPr lang="ru-RU" dirty="0" smtClean="0"/>
              <a:t>-тест, который забивает консоль множеством диагностических сообщений, логов и другой информацией, даже если тест проходит успешно. Иногда является результатом ненужного кода, который не был удалён после отладки теста.</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Жадный Ловец (</a:t>
            </a:r>
            <a:r>
              <a:rPr lang="ru-RU" dirty="0" err="1" smtClean="0"/>
              <a:t>The</a:t>
            </a:r>
            <a:r>
              <a:rPr lang="ru-RU" dirty="0" smtClean="0"/>
              <a:t> </a:t>
            </a:r>
            <a:r>
              <a:rPr lang="ru-RU" dirty="0" err="1" smtClean="0"/>
              <a:t>Greedy</a:t>
            </a:r>
            <a:r>
              <a:rPr lang="ru-RU" dirty="0" smtClean="0"/>
              <a:t> </a:t>
            </a:r>
            <a:r>
              <a:rPr lang="ru-RU" dirty="0" err="1" smtClean="0"/>
              <a:t>Catcher</a:t>
            </a:r>
            <a:r>
              <a:rPr lang="ru-RU" dirty="0" smtClean="0"/>
              <a:t>)</a:t>
            </a:r>
          </a:p>
          <a:p>
            <a:endParaRPr lang="ru-RU" dirty="0" smtClean="0"/>
          </a:p>
          <a:p>
            <a:r>
              <a:rPr lang="ru-RU" dirty="0" smtClean="0"/>
              <a:t>Тест, который ловит исключения и «проглатывает» их, либо заменяя на менее информативное сообщение, либо просто выводя ошибку на консоль, позволяя тесту успешно завершиться.</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20</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b="0" dirty="0" smtClean="0">
                <a:latin typeface="Tahoma" charset="0"/>
              </a:rPr>
              <a:t>Как правило, при написании модульных тестов, разработчики допускают одни и те же ошибки</a:t>
            </a:r>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Любитель Порядка (</a:t>
            </a:r>
            <a:r>
              <a:rPr lang="ru-RU" dirty="0" err="1" smtClean="0"/>
              <a:t>The</a:t>
            </a:r>
            <a:r>
              <a:rPr lang="ru-RU" dirty="0" smtClean="0"/>
              <a:t> </a:t>
            </a:r>
            <a:r>
              <a:rPr lang="ru-RU" dirty="0" err="1" smtClean="0"/>
              <a:t>Sequencer</a:t>
            </a:r>
            <a:r>
              <a:rPr lang="ru-RU" dirty="0" smtClean="0"/>
              <a:t>)</a:t>
            </a:r>
          </a:p>
          <a:p>
            <a:endParaRPr lang="ru-RU" dirty="0" smtClean="0"/>
          </a:p>
          <a:p>
            <a:r>
              <a:rPr lang="ru-RU" dirty="0" smtClean="0"/>
              <a:t>Тест, который полагается на то, что фактически неупорядоченные данные всегда появляются в одном и том же порядке.</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Скрытая Зависимость (</a:t>
            </a:r>
            <a:r>
              <a:rPr lang="ru-RU" dirty="0" err="1" smtClean="0"/>
              <a:t>Hidden</a:t>
            </a:r>
            <a:r>
              <a:rPr lang="ru-RU" dirty="0" smtClean="0"/>
              <a:t> </a:t>
            </a:r>
            <a:r>
              <a:rPr lang="ru-RU" dirty="0" err="1" smtClean="0"/>
              <a:t>Dependency</a:t>
            </a:r>
            <a:r>
              <a:rPr lang="ru-RU" dirty="0" smtClean="0"/>
              <a:t>)</a:t>
            </a:r>
          </a:p>
          <a:p>
            <a:endParaRPr lang="ru-RU" dirty="0" smtClean="0"/>
          </a:p>
          <a:p>
            <a:r>
              <a:rPr lang="ru-RU" dirty="0" smtClean="0"/>
              <a:t>Близкий родственник Местного Героя. Это </a:t>
            </a:r>
            <a:r>
              <a:rPr lang="ru-RU" dirty="0" err="1" smtClean="0"/>
              <a:t>unit</a:t>
            </a:r>
            <a:r>
              <a:rPr lang="ru-RU" dirty="0" smtClean="0"/>
              <a:t>-тест, который требует, чтобы перед запуском были заполнены какие-то данные. Если эти данные отсутствуют, то тест падает, оставляя мало информации о причине проблемы и заставляя разработчика копаться в груде кода для того, чтобы определить какие данные и откуда должны были появиться.</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Счётчик (</a:t>
            </a:r>
            <a:r>
              <a:rPr lang="ru-RU" dirty="0" err="1" smtClean="0"/>
              <a:t>The</a:t>
            </a:r>
            <a:r>
              <a:rPr lang="ru-RU" dirty="0" smtClean="0"/>
              <a:t> </a:t>
            </a:r>
            <a:r>
              <a:rPr lang="ru-RU" dirty="0" err="1" smtClean="0"/>
              <a:t>Enumerator</a:t>
            </a:r>
            <a:r>
              <a:rPr lang="ru-RU" dirty="0" smtClean="0"/>
              <a:t>)</a:t>
            </a:r>
          </a:p>
          <a:p>
            <a:endParaRPr lang="ru-RU" dirty="0" smtClean="0"/>
          </a:p>
          <a:p>
            <a:r>
              <a:rPr lang="ru-RU" dirty="0" err="1" smtClean="0"/>
              <a:t>Unit</a:t>
            </a:r>
            <a:r>
              <a:rPr lang="ru-RU" dirty="0" smtClean="0"/>
              <a:t>-тест, в котором все кейсы имеют плохие названия (например, test1, test2, test3). В результате назначение тест-кейса неясно и единственный способ понять, что сломалось — лезть в код теста и молиться, чтобы он оказался понятным.</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Чужак (</a:t>
            </a:r>
            <a:r>
              <a:rPr lang="ru-RU" dirty="0" err="1" smtClean="0"/>
              <a:t>The</a:t>
            </a:r>
            <a:r>
              <a:rPr lang="ru-RU" dirty="0" smtClean="0"/>
              <a:t> </a:t>
            </a:r>
            <a:r>
              <a:rPr lang="ru-RU" dirty="0" err="1" smtClean="0"/>
              <a:t>Stranger</a:t>
            </a:r>
            <a:r>
              <a:rPr lang="ru-RU" dirty="0" smtClean="0"/>
              <a:t>)</a:t>
            </a:r>
          </a:p>
          <a:p>
            <a:endParaRPr lang="ru-RU" dirty="0" smtClean="0"/>
          </a:p>
          <a:p>
            <a:r>
              <a:rPr lang="ru-RU" dirty="0" smtClean="0"/>
              <a:t>Кейс, который не относится к </a:t>
            </a:r>
            <a:r>
              <a:rPr lang="ru-RU" dirty="0" err="1" smtClean="0"/>
              <a:t>unit</a:t>
            </a:r>
            <a:r>
              <a:rPr lang="ru-RU" dirty="0" smtClean="0"/>
              <a:t>-тесту, в котором он расположен. Он на самом деле тестирует совершенно другой объект, чаще всего объект, который используется основным тестируемым объектом. Также известен как Дальний Родственник.</a:t>
            </a:r>
          </a:p>
          <a:p>
            <a:endParaRPr lang="ru-RU" dirty="0" smtClean="0"/>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Приверженец ОС (</a:t>
            </a:r>
            <a:r>
              <a:rPr lang="ru-RU" dirty="0" err="1" smtClean="0"/>
              <a:t>The</a:t>
            </a:r>
            <a:r>
              <a:rPr lang="ru-RU" dirty="0" smtClean="0"/>
              <a:t> </a:t>
            </a:r>
            <a:r>
              <a:rPr lang="ru-RU" dirty="0" err="1" smtClean="0"/>
              <a:t>Operating</a:t>
            </a:r>
            <a:r>
              <a:rPr lang="ru-RU" dirty="0" smtClean="0"/>
              <a:t> </a:t>
            </a:r>
            <a:r>
              <a:rPr lang="ru-RU" dirty="0" err="1" smtClean="0"/>
              <a:t>System</a:t>
            </a:r>
            <a:r>
              <a:rPr lang="ru-RU" dirty="0" smtClean="0"/>
              <a:t> </a:t>
            </a:r>
            <a:r>
              <a:rPr lang="ru-RU" dirty="0" err="1" smtClean="0"/>
              <a:t>Evangelist</a:t>
            </a:r>
            <a:r>
              <a:rPr lang="ru-RU" dirty="0" smtClean="0"/>
              <a:t>)</a:t>
            </a:r>
          </a:p>
          <a:p>
            <a:endParaRPr lang="ru-RU" dirty="0" smtClean="0"/>
          </a:p>
          <a:p>
            <a:r>
              <a:rPr lang="ru-RU" dirty="0" err="1" smtClean="0"/>
              <a:t>Unit</a:t>
            </a:r>
            <a:r>
              <a:rPr lang="ru-RU" dirty="0" smtClean="0"/>
              <a:t>-тест, который полагается на особенности определённой операционной системы. Хорошим примером будет тест, который ожидает перевода строки, принятого в </a:t>
            </a:r>
            <a:r>
              <a:rPr lang="ru-RU" dirty="0" err="1" smtClean="0"/>
              <a:t>Windows</a:t>
            </a:r>
            <a:r>
              <a:rPr lang="ru-RU" dirty="0" smtClean="0"/>
              <a:t> и ломающийся, когда выполняется под </a:t>
            </a:r>
            <a:r>
              <a:rPr lang="ru-RU" dirty="0" err="1" smtClean="0"/>
              <a:t>Linux</a:t>
            </a:r>
            <a:r>
              <a:rPr lang="ru-RU"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Успех Любой Ценой (</a:t>
            </a:r>
            <a:r>
              <a:rPr lang="ru-RU" dirty="0" err="1" smtClean="0"/>
              <a:t>Success</a:t>
            </a:r>
            <a:r>
              <a:rPr lang="ru-RU" dirty="0" smtClean="0"/>
              <a:t> </a:t>
            </a:r>
            <a:r>
              <a:rPr lang="ru-RU" dirty="0" err="1" smtClean="0"/>
              <a:t>Against</a:t>
            </a:r>
            <a:r>
              <a:rPr lang="ru-RU" dirty="0" smtClean="0"/>
              <a:t> </a:t>
            </a:r>
            <a:r>
              <a:rPr lang="ru-RU" dirty="0" err="1" smtClean="0"/>
              <a:t>All</a:t>
            </a:r>
            <a:r>
              <a:rPr lang="ru-RU" dirty="0" smtClean="0"/>
              <a:t> </a:t>
            </a:r>
            <a:r>
              <a:rPr lang="ru-RU" dirty="0" err="1" smtClean="0"/>
              <a:t>Odds</a:t>
            </a:r>
            <a:r>
              <a:rPr lang="ru-RU" dirty="0" smtClean="0"/>
              <a:t>)</a:t>
            </a:r>
          </a:p>
          <a:p>
            <a:endParaRPr lang="ru-RU" dirty="0" smtClean="0"/>
          </a:p>
          <a:p>
            <a:r>
              <a:rPr lang="ru-RU" dirty="0" smtClean="0"/>
              <a:t>Тест, который был написан для того, чтобы пройти успешно, а не для того, чтобы сначала провалиться (принцип </a:t>
            </a:r>
            <a:r>
              <a:rPr lang="ru-RU" dirty="0" err="1" smtClean="0"/>
              <a:t>fail</a:t>
            </a:r>
            <a:r>
              <a:rPr lang="ru-RU" dirty="0" smtClean="0"/>
              <a:t> </a:t>
            </a:r>
            <a:r>
              <a:rPr lang="ru-RU" dirty="0" err="1" smtClean="0"/>
              <a:t>first</a:t>
            </a:r>
            <a:r>
              <a:rPr lang="ru-RU" dirty="0" smtClean="0"/>
              <a:t>). Побочным эффектом является недостаточно глубокое тестирование и успешное прохождение там, где правильный тест должен упасть.</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«Заяц» (</a:t>
            </a:r>
            <a:r>
              <a:rPr lang="ru-RU" dirty="0" err="1" smtClean="0"/>
              <a:t>The</a:t>
            </a:r>
            <a:r>
              <a:rPr lang="ru-RU" dirty="0" smtClean="0"/>
              <a:t> </a:t>
            </a:r>
            <a:r>
              <a:rPr lang="ru-RU" dirty="0" err="1" smtClean="0"/>
              <a:t>Free</a:t>
            </a:r>
            <a:r>
              <a:rPr lang="ru-RU" dirty="0" smtClean="0"/>
              <a:t> </a:t>
            </a:r>
            <a:r>
              <a:rPr lang="ru-RU" dirty="0" err="1" smtClean="0"/>
              <a:t>Ride</a:t>
            </a:r>
            <a:r>
              <a:rPr lang="ru-RU" dirty="0" smtClean="0"/>
              <a:t>)</a:t>
            </a:r>
          </a:p>
          <a:p>
            <a:endParaRPr lang="ru-RU" dirty="0" smtClean="0"/>
          </a:p>
          <a:p>
            <a:r>
              <a:rPr lang="ru-RU" dirty="0" smtClean="0"/>
              <a:t>Вместо того, чтобы написать новый кейс-метод, просто добавляется новый </a:t>
            </a:r>
            <a:r>
              <a:rPr lang="ru-RU" dirty="0" err="1" smtClean="0"/>
              <a:t>assert</a:t>
            </a:r>
            <a:r>
              <a:rPr lang="ru-RU" dirty="0" smtClean="0"/>
              <a:t> к существующему кейсу.</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Избранный (</a:t>
            </a:r>
            <a:r>
              <a:rPr lang="ru-RU" dirty="0" err="1" smtClean="0"/>
              <a:t>The</a:t>
            </a:r>
            <a:r>
              <a:rPr lang="ru-RU" dirty="0" smtClean="0"/>
              <a:t> </a:t>
            </a:r>
            <a:r>
              <a:rPr lang="ru-RU" dirty="0" err="1" smtClean="0"/>
              <a:t>One</a:t>
            </a:r>
            <a:r>
              <a:rPr lang="ru-RU" dirty="0" smtClean="0"/>
              <a:t>)</a:t>
            </a:r>
          </a:p>
          <a:p>
            <a:endParaRPr lang="ru-RU" dirty="0" smtClean="0"/>
          </a:p>
          <a:p>
            <a:r>
              <a:rPr lang="ru-RU" dirty="0" smtClean="0"/>
              <a:t>Комбинация нескольких анти-паттернов, в особенности «Зайца» и Гиганта. Такой </a:t>
            </a:r>
            <a:r>
              <a:rPr lang="ru-RU" dirty="0" err="1" smtClean="0"/>
              <a:t>unit</a:t>
            </a:r>
            <a:r>
              <a:rPr lang="ru-RU" dirty="0" smtClean="0"/>
              <a:t>-тест состоит из единственного метода, который тестирует всю функциональность </a:t>
            </a:r>
            <a:r>
              <a:rPr lang="ru-RU" dirty="0" err="1" smtClean="0"/>
              <a:t>объета</a:t>
            </a:r>
            <a:r>
              <a:rPr lang="ru-RU" dirty="0" smtClean="0"/>
              <a:t>. Типичным индикатором проблемы </a:t>
            </a:r>
            <a:r>
              <a:rPr lang="ru-RU" dirty="0" err="1" smtClean="0"/>
              <a:t>являтся</a:t>
            </a:r>
            <a:r>
              <a:rPr lang="ru-RU" dirty="0" smtClean="0"/>
              <a:t> название тестового метода по названию </a:t>
            </a:r>
            <a:r>
              <a:rPr lang="ru-RU" dirty="0" err="1" smtClean="0"/>
              <a:t>unit</a:t>
            </a:r>
            <a:r>
              <a:rPr lang="ru-RU" dirty="0" smtClean="0"/>
              <a:t>-теста и большое количество строк инициализации и </a:t>
            </a:r>
            <a:r>
              <a:rPr lang="ru-RU" dirty="0" err="1" smtClean="0"/>
              <a:t>assert-ов</a:t>
            </a:r>
            <a:r>
              <a:rPr lang="ru-RU"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Подглядыватель</a:t>
            </a:r>
            <a:r>
              <a:rPr lang="ru-RU" dirty="0" smtClean="0"/>
              <a:t> (</a:t>
            </a:r>
            <a:r>
              <a:rPr lang="ru-RU" dirty="0" err="1" smtClean="0"/>
              <a:t>The</a:t>
            </a:r>
            <a:r>
              <a:rPr lang="ru-RU" dirty="0" smtClean="0"/>
              <a:t> </a:t>
            </a:r>
            <a:r>
              <a:rPr lang="ru-RU" dirty="0" err="1" smtClean="0"/>
              <a:t>Peeping</a:t>
            </a:r>
            <a:r>
              <a:rPr lang="ru-RU" dirty="0" smtClean="0"/>
              <a:t> </a:t>
            </a:r>
            <a:r>
              <a:rPr lang="ru-RU" dirty="0" err="1" smtClean="0"/>
              <a:t>Tom</a:t>
            </a:r>
            <a:r>
              <a:rPr lang="ru-RU" dirty="0" smtClean="0"/>
              <a:t>)</a:t>
            </a:r>
          </a:p>
          <a:p>
            <a:endParaRPr lang="ru-RU" dirty="0" smtClean="0"/>
          </a:p>
          <a:p>
            <a:r>
              <a:rPr lang="ru-RU" dirty="0" smtClean="0"/>
              <a:t>Тест, который из-за общих ресурсов видит данные других тестов и может упасть, даже если тестируемая система полностью валидна. Типичным примером может служить использование статических полей для хранения коллекций. Если они не очищаются должным образом, то возможны неожиданные побочные эффекты в других тестах. Также известен как анти-паттерн Незваные Гости.</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Тормоз (</a:t>
            </a:r>
            <a:r>
              <a:rPr lang="ru-RU" dirty="0" err="1" smtClean="0"/>
              <a:t>The</a:t>
            </a:r>
            <a:r>
              <a:rPr lang="ru-RU" dirty="0" smtClean="0"/>
              <a:t> </a:t>
            </a:r>
            <a:r>
              <a:rPr lang="ru-RU" dirty="0" err="1" smtClean="0"/>
              <a:t>Slow</a:t>
            </a:r>
            <a:r>
              <a:rPr lang="ru-RU" dirty="0" smtClean="0"/>
              <a:t> </a:t>
            </a:r>
            <a:r>
              <a:rPr lang="ru-RU" dirty="0" err="1" smtClean="0"/>
              <a:t>Poke</a:t>
            </a:r>
            <a:r>
              <a:rPr lang="ru-RU" dirty="0" smtClean="0"/>
              <a:t>)</a:t>
            </a:r>
          </a:p>
          <a:p>
            <a:endParaRPr lang="ru-RU" dirty="0" smtClean="0"/>
          </a:p>
          <a:p>
            <a:r>
              <a:rPr lang="ru-RU" dirty="0" err="1" smtClean="0"/>
              <a:t>Unit</a:t>
            </a:r>
            <a:r>
              <a:rPr lang="ru-RU" dirty="0" smtClean="0"/>
              <a:t>-тест, который выполняется крайне медленно. Когда разработчик запускает его, то у него появляется достаточно времени, чтобы сходить в туалет или покурить. Или, что может быть ещё хуже, он не станет дожидаться завершения тестирования перед тем, как вечером </a:t>
            </a:r>
            <a:r>
              <a:rPr lang="ru-RU" dirty="0" err="1" smtClean="0"/>
              <a:t>закоммититься</a:t>
            </a:r>
            <a:r>
              <a:rPr lang="ru-RU" dirty="0" smtClean="0"/>
              <a:t> и пойти домой.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30</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Mother Hen – A common setup which does far more than the actual</a:t>
            </a:r>
          </a:p>
          <a:p>
            <a:r>
              <a:rPr lang="en-US" dirty="0" smtClean="0"/>
              <a:t>test cases need. For example creating all sorts of complex data structures</a:t>
            </a:r>
          </a:p>
          <a:p>
            <a:r>
              <a:rPr lang="en-US" dirty="0" smtClean="0"/>
              <a:t>populated with apparently important and unique values when the tests</a:t>
            </a:r>
          </a:p>
          <a:p>
            <a:r>
              <a:rPr lang="en-US" dirty="0" smtClean="0"/>
              <a:t>only assert for presence or absence of something.</a:t>
            </a:r>
          </a:p>
          <a:p>
            <a:endParaRPr lang="en-US" dirty="0" smtClean="0"/>
          </a:p>
          <a:p>
            <a:r>
              <a:rPr lang="en-US" dirty="0" smtClean="0"/>
              <a:t>This can be a sign that the setup was written before the tests</a:t>
            </a:r>
          </a:p>
          <a:p>
            <a:r>
              <a:rPr lang="en-US" dirty="0" smtClean="0"/>
              <a:t>themselves, which is a subtle bit of up-front design easily hidden in</a:t>
            </a:r>
          </a:p>
          <a:p>
            <a:r>
              <a:rPr lang="en-US" dirty="0" smtClean="0"/>
              <a:t>an otherwise fully TDD process.</a:t>
            </a:r>
          </a:p>
          <a:p>
            <a:endParaRPr lang="en-US" dirty="0" smtClean="0"/>
          </a:p>
          <a:p>
            <a:r>
              <a:rPr lang="en-US" dirty="0" smtClean="0"/>
              <a:t>One of a cluster of test case structure anti-patterns along with</a:t>
            </a:r>
          </a:p>
          <a:p>
            <a:r>
              <a:rPr lang="en-US" dirty="0" smtClean="0"/>
              <a:t>Stranger/Distant Relative, Cuckoo and probably Long Conversation</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Wild Goose – A unit test which, even though it initially appears</a:t>
            </a:r>
          </a:p>
          <a:p>
            <a:r>
              <a:rPr lang="en-US" dirty="0" smtClean="0"/>
              <a:t>simple, seems to require an ever increasing amount of the application</a:t>
            </a:r>
          </a:p>
          <a:p>
            <a:r>
              <a:rPr lang="en-US" dirty="0" smtClean="0"/>
              <a:t>to be created or </a:t>
            </a:r>
            <a:r>
              <a:rPr lang="en-US" dirty="0" err="1" smtClean="0"/>
              <a:t>initialised</a:t>
            </a:r>
            <a:r>
              <a:rPr lang="en-US" dirty="0" smtClean="0"/>
              <a:t> in order to make it pass.</a:t>
            </a:r>
          </a:p>
          <a:p>
            <a:endParaRPr lang="en-US" dirty="0" smtClean="0"/>
          </a:p>
          <a:p>
            <a:r>
              <a:rPr lang="en-US" dirty="0" smtClean="0"/>
              <a:t>This sort of test can take up a disproportionate amount of developer</a:t>
            </a:r>
          </a:p>
          <a:p>
            <a:r>
              <a:rPr lang="en-US" dirty="0" smtClean="0"/>
              <a:t>time, and lose the benefits of the fast turn-round TDD cycle. In the</a:t>
            </a:r>
          </a:p>
          <a:p>
            <a:r>
              <a:rPr lang="en-US" dirty="0" smtClean="0"/>
              <a:t>worst case, TDD is effectively abandoned while the all or most of the</a:t>
            </a:r>
          </a:p>
          <a:p>
            <a:r>
              <a:rPr lang="en-US" dirty="0" smtClean="0"/>
              <a:t>application is developed using an untested up-front process to make a</a:t>
            </a:r>
          </a:p>
          <a:p>
            <a:r>
              <a:rPr lang="en-US" dirty="0" smtClean="0"/>
              <a:t>single test pass.</a:t>
            </a:r>
          </a:p>
          <a:p>
            <a:endParaRPr lang="en-US" dirty="0" smtClean="0"/>
          </a:p>
          <a:p>
            <a:r>
              <a:rPr lang="en-US" dirty="0" smtClean="0"/>
              <a:t>This is common among developers new to TDD who are not yet comfortable</a:t>
            </a:r>
          </a:p>
          <a:p>
            <a:r>
              <a:rPr lang="en-US" dirty="0" smtClean="0"/>
              <a:t>with “faking” a response before moving the focus of design to a lower</a:t>
            </a:r>
          </a:p>
          <a:p>
            <a:r>
              <a:rPr lang="en-US" smtClean="0"/>
              <a:t>level.</a:t>
            </a:r>
          </a:p>
          <a:p>
            <a:endParaRPr lang="en-US" dirty="0" smtClean="0"/>
          </a:p>
        </p:txBody>
      </p:sp>
      <p:sp>
        <p:nvSpPr>
          <p:cNvPr id="4" name="Slide Number Placeholder 3"/>
          <p:cNvSpPr>
            <a:spLocks noGrp="1"/>
          </p:cNvSpPr>
          <p:nvPr>
            <p:ph type="sldNum" sz="quarter" idx="10"/>
          </p:nvPr>
        </p:nvSpPr>
        <p:spPr/>
        <p:txBody>
          <a:bodyPr/>
          <a:lstStyle/>
          <a:p>
            <a:fld id="{3A3568CC-110C-4346-A0AE-B1FBECAA9176}" type="slidenum">
              <a:rPr lang="en-US" smtClean="0"/>
              <a:t>35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Homing Pigeon – A unit test which (typically because it requires non-public access to a class under test) needs to be created and run at a particular place in a package hierarchy. This initially seems perfectly reasonable, but can unexpectedly fail if the class under test is moved to a new location or (worse) split so that its </a:t>
            </a:r>
            <a:r>
              <a:rPr lang="en-US" dirty="0" err="1" smtClean="0"/>
              <a:t>behaviour</a:t>
            </a:r>
            <a:r>
              <a:rPr lang="en-US" dirty="0" smtClean="0"/>
              <a:t> goes to more than one such location.</a:t>
            </a:r>
          </a:p>
          <a:p>
            <a:endParaRPr lang="en-US" dirty="0" smtClean="0"/>
          </a:p>
          <a:p>
            <a:r>
              <a:rPr lang="en-US" dirty="0" smtClean="0"/>
              <a:t>One of a cluster of implicit assumption anti-patterns along with Local Hero, Operating System Evangelist and Hidden Dependency</a:t>
            </a:r>
          </a:p>
          <a:p>
            <a:endParaRPr lang="en-US" dirty="0" smtClean="0"/>
          </a:p>
          <a:p>
            <a:r>
              <a:rPr lang="en-US" dirty="0" smtClean="0"/>
              <a:t>It should probably be noted that this is still an active area of discussion, with many people arguing that it is a necessary or even </a:t>
            </a:r>
            <a:r>
              <a:rPr lang="en-US" dirty="0" err="1" smtClean="0"/>
              <a:t>benficial</a:t>
            </a:r>
            <a:r>
              <a:rPr lang="en-US" dirty="0" smtClean="0"/>
              <a:t> approach to design by allowing testing of non-public access.</a:t>
            </a:r>
          </a:p>
        </p:txBody>
      </p:sp>
      <p:sp>
        <p:nvSpPr>
          <p:cNvPr id="4" name="Slide Number Placeholder 3"/>
          <p:cNvSpPr>
            <a:spLocks noGrp="1"/>
          </p:cNvSpPr>
          <p:nvPr>
            <p:ph type="sldNum" sz="quarter" idx="10"/>
          </p:nvPr>
        </p:nvSpPr>
        <p:spPr/>
        <p:txBody>
          <a:bodyPr/>
          <a:lstStyle/>
          <a:p>
            <a:fld id="{3A3568CC-110C-4346-A0AE-B1FBECAA9176}" type="slidenum">
              <a:rPr lang="en-US" smtClean="0"/>
              <a:t>36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Dodo - A unit test which tests behavior no longer required in the application. Both the </a:t>
            </a:r>
            <a:r>
              <a:rPr lang="en-US" dirty="0" err="1" smtClean="0"/>
              <a:t>behaviour</a:t>
            </a:r>
            <a:r>
              <a:rPr lang="en-US" dirty="0" smtClean="0"/>
              <a:t> and the test should probably be deleted.</a:t>
            </a:r>
          </a:p>
        </p:txBody>
      </p:sp>
      <p:sp>
        <p:nvSpPr>
          <p:cNvPr id="4" name="Slide Number Placeholder 3"/>
          <p:cNvSpPr>
            <a:spLocks noGrp="1"/>
          </p:cNvSpPr>
          <p:nvPr>
            <p:ph type="sldNum" sz="quarter" idx="10"/>
          </p:nvPr>
        </p:nvSpPr>
        <p:spPr/>
        <p:txBody>
          <a:bodyPr/>
          <a:lstStyle/>
          <a:p>
            <a:fld id="{3A3568CC-110C-4346-A0AE-B1FBECAA9176}" type="slidenum">
              <a:rPr lang="en-US" smtClean="0"/>
              <a:t>37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Path</a:t>
            </a:r>
          </a:p>
          <a:p>
            <a:endParaRPr lang="en-US" dirty="0" smtClean="0"/>
          </a:p>
          <a:p>
            <a:r>
              <a:rPr lang="en-US" dirty="0" smtClean="0"/>
              <a:t>The test stays on happy paths (i.e. expected results) without testing for boundaries and exceptions.</a:t>
            </a:r>
            <a:endParaRPr lang="ru-RU" dirty="0" smtClean="0"/>
          </a:p>
          <a:p>
            <a:endParaRPr lang="ru-RU" dirty="0" smtClean="0"/>
          </a:p>
          <a:p>
            <a:r>
              <a:rPr lang="en-US" dirty="0" smtClean="0"/>
              <a:t>http://</a:t>
            </a:r>
            <a:r>
              <a:rPr lang="en-US" dirty="0" err="1" smtClean="0"/>
              <a:t>www.ibm.com</a:t>
            </a:r>
            <a:r>
              <a:rPr lang="en-US" dirty="0" smtClean="0"/>
              <a:t>/</a:t>
            </a:r>
            <a:r>
              <a:rPr lang="en-US" dirty="0" err="1" smtClean="0"/>
              <a:t>developerworks</a:t>
            </a:r>
            <a:r>
              <a:rPr lang="en-US" dirty="0" smtClean="0"/>
              <a:t>/</a:t>
            </a:r>
            <a:r>
              <a:rPr lang="en-US" dirty="0" err="1" smtClean="0"/>
              <a:t>opensource</a:t>
            </a:r>
            <a:r>
              <a:rPr lang="en-US" dirty="0" smtClean="0"/>
              <a:t>/library/</a:t>
            </a:r>
            <a:r>
              <a:rPr lang="en-US" dirty="0" err="1" smtClean="0"/>
              <a:t>os-junit</a:t>
            </a:r>
            <a:r>
              <a:rPr lang="en-US" smtClean="0"/>
              <a:t>/</a:t>
            </a:r>
            <a:endParaRPr lang="en-US" dirty="0" smtClean="0"/>
          </a:p>
        </p:txBody>
      </p:sp>
      <p:sp>
        <p:nvSpPr>
          <p:cNvPr id="4" name="Slide Number Placeholder 3"/>
          <p:cNvSpPr>
            <a:spLocks noGrp="1"/>
          </p:cNvSpPr>
          <p:nvPr>
            <p:ph type="sldNum" sz="quarter" idx="10"/>
          </p:nvPr>
        </p:nvSpPr>
        <p:spPr/>
        <p:txBody>
          <a:bodyPr/>
          <a:lstStyle/>
          <a:p>
            <a:fld id="{3A3568CC-110C-4346-A0AE-B1FBECAA9176}" type="slidenum">
              <a:rPr lang="en-US" smtClean="0"/>
              <a:t>38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tests</a:t>
            </a:r>
            <a:endParaRPr lang="ru-RU" dirty="0" smtClean="0"/>
          </a:p>
          <a:p>
            <a:endParaRPr lang="en-US" dirty="0" smtClean="0"/>
          </a:p>
          <a:p>
            <a:r>
              <a:rPr lang="en-US" dirty="0" smtClean="0"/>
              <a:t>Like the happy path </a:t>
            </a:r>
            <a:r>
              <a:rPr lang="en-US" dirty="0" err="1" smtClean="0"/>
              <a:t>antipattern</a:t>
            </a:r>
            <a:r>
              <a:rPr lang="en-US" dirty="0" smtClean="0"/>
              <a:t>, the easy tests </a:t>
            </a:r>
            <a:r>
              <a:rPr lang="en-US" dirty="0" err="1" smtClean="0"/>
              <a:t>antipattern</a:t>
            </a:r>
            <a:r>
              <a:rPr lang="en-US" dirty="0" smtClean="0"/>
              <a:t> isn't about what is there but rather what isn't. The symptoms usually occur when the developer is inexperienced and the code is difficult to test. As a result, you see lots of tests for things that are easy to test (equals and </a:t>
            </a:r>
            <a:r>
              <a:rPr lang="en-US" dirty="0" err="1" smtClean="0"/>
              <a:t>toString</a:t>
            </a:r>
            <a:r>
              <a:rPr lang="en-US" dirty="0" smtClean="0"/>
              <a:t> tend to pop out; see Listing 1), and the real logic of the unit under test is ignored. The result is lots of passing tests that don't exercise the system, which leads to a misrepresentation of the code's health.</a:t>
            </a:r>
          </a:p>
        </p:txBody>
      </p:sp>
      <p:sp>
        <p:nvSpPr>
          <p:cNvPr id="4" name="Slide Number Placeholder 3"/>
          <p:cNvSpPr>
            <a:spLocks noGrp="1"/>
          </p:cNvSpPr>
          <p:nvPr>
            <p:ph type="sldNum" sz="quarter" idx="10"/>
          </p:nvPr>
        </p:nvSpPr>
        <p:spPr/>
        <p:txBody>
          <a:bodyPr/>
          <a:lstStyle/>
          <a:p>
            <a:fld id="{3A3568CC-110C-4346-A0AE-B1FBECAA9176}" type="slidenum">
              <a:rPr lang="en-US" smtClean="0"/>
              <a:t>39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 are most successful when they're obviously correct. If a test is so complicated that you can't immediately tell it's correct, you don't know whether it's failing because the test is bad or, even worse, whether it's passing erroneously. This situation usually occurs when the system under test requires a complicated setup or exposes complicated data structures that need to be picked apart.</a:t>
            </a:r>
          </a:p>
          <a:p>
            <a:endParaRPr lang="en-US" dirty="0" smtClean="0"/>
          </a:p>
          <a:p>
            <a:r>
              <a:rPr lang="en-US" dirty="0" smtClean="0"/>
              <a:t>Consider an example where you have a code that takes some customer data and writes it out to a file of fixed records for use in a legacy system. You're not interested in testing that the records are in the correct format -- you already have lots of tests for that. You want to test that the correct data is in the records. In this situation, it's not uncommon to see tests that look like Listing 6.</a:t>
            </a:r>
          </a:p>
        </p:txBody>
      </p:sp>
      <p:sp>
        <p:nvSpPr>
          <p:cNvPr id="4" name="Slide Number Placeholder 3"/>
          <p:cNvSpPr>
            <a:spLocks noGrp="1"/>
          </p:cNvSpPr>
          <p:nvPr>
            <p:ph type="sldNum" sz="quarter" idx="10"/>
          </p:nvPr>
        </p:nvSpPr>
        <p:spPr/>
        <p:txBody>
          <a:bodyPr/>
          <a:lstStyle/>
          <a:p>
            <a:fld id="{3A3568CC-110C-4346-A0AE-B1FBECAA9176}" type="slidenum">
              <a:rPr lang="en-US" smtClean="0"/>
              <a:t>40</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test method contains multiple assertion statements, it is an indication that the method is testing too much. The </a:t>
            </a:r>
            <a:r>
              <a:rPr lang="en-US" dirty="0" err="1" smtClean="0"/>
              <a:t>JUnit</a:t>
            </a:r>
            <a:r>
              <a:rPr lang="en-US" dirty="0" smtClean="0"/>
              <a:t> FAQ explains the issue as follows:</a:t>
            </a:r>
          </a:p>
          <a:p>
            <a:endParaRPr lang="en-US" dirty="0" smtClean="0"/>
          </a:p>
          <a:p>
            <a:r>
              <a:rPr lang="en-US" dirty="0" err="1" smtClean="0"/>
              <a:t>JUnit</a:t>
            </a:r>
            <a:r>
              <a:rPr lang="en-US" dirty="0" smtClean="0"/>
              <a:t> is designed to work best with a number of small tests. It executes each test within a separate instance of the test class. It reports failure on each test. Shared setup code is most natural when sharing between tests. This is a design decision that permeates </a:t>
            </a:r>
            <a:r>
              <a:rPr lang="en-US" dirty="0" err="1" smtClean="0"/>
              <a:t>JUnit</a:t>
            </a:r>
            <a:r>
              <a:rPr lang="en-US" dirty="0" smtClean="0"/>
              <a:t>, and when you decide to report multiple failures per test, you begin to fight against </a:t>
            </a:r>
            <a:r>
              <a:rPr lang="en-US" dirty="0" err="1" smtClean="0"/>
              <a:t>JUnit</a:t>
            </a:r>
            <a:r>
              <a:rPr lang="en-US" dirty="0" smtClean="0"/>
              <a:t>. This is not recommended.</a:t>
            </a:r>
          </a:p>
          <a:p>
            <a:endParaRPr lang="en-US" dirty="0" smtClean="0"/>
          </a:p>
          <a:p>
            <a:r>
              <a:rPr lang="en-US" dirty="0" smtClean="0"/>
              <a:t>This problem can be avoided in the first place by a gentle application of RTFM. The </a:t>
            </a:r>
            <a:r>
              <a:rPr lang="en-US" dirty="0" err="1" smtClean="0"/>
              <a:t>JUnit</a:t>
            </a:r>
            <a:r>
              <a:rPr lang="en-US" dirty="0" smtClean="0"/>
              <a:t> Documentation contains quite a large number of hints, tips and best practices for writing </a:t>
            </a:r>
            <a:r>
              <a:rPr lang="en-US" dirty="0" err="1" smtClean="0"/>
              <a:t>JUnit</a:t>
            </a:r>
            <a:r>
              <a:rPr lang="en-US" dirty="0" smtClean="0"/>
              <a:t> test cases.</a:t>
            </a:r>
          </a:p>
          <a:p>
            <a:endParaRPr lang="en-US" dirty="0" smtClean="0"/>
          </a:p>
          <a:p>
            <a:r>
              <a:rPr lang="en-US" dirty="0" smtClean="0"/>
              <a:t>Problem Solution</a:t>
            </a:r>
          </a:p>
          <a:p>
            <a:r>
              <a:rPr lang="en-US" dirty="0" smtClean="0"/>
              <a:t>From the FAQ - one test method, three assertions:</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 With No Name -- Nick </a:t>
            </a:r>
            <a:r>
              <a:rPr lang="en-US" dirty="0" err="1" smtClean="0"/>
              <a:t>Pellow</a:t>
            </a:r>
            <a:endParaRPr lang="en-US" dirty="0" smtClean="0"/>
          </a:p>
          <a:p>
            <a:endParaRPr lang="en-US" dirty="0" smtClean="0"/>
          </a:p>
          <a:p>
            <a:r>
              <a:rPr lang="en-US" dirty="0" smtClean="0"/>
              <a:t>The test that gets added to reproduce a specific bug in the bug tracker and whose author thinks does not warrant a name of its own. Instead of enhancing an existing, lacking test, a new test is created called testForBUG123.</a:t>
            </a:r>
          </a:p>
          <a:p>
            <a:endParaRPr lang="en-US" dirty="0" smtClean="0"/>
          </a:p>
          <a:p>
            <a:r>
              <a:rPr lang="en-US" dirty="0" smtClean="0"/>
              <a:t>Two years later, when that test fails, you may need to first try and find BUG-123 in your bug tracker to figure out the test's intent.</a:t>
            </a:r>
          </a:p>
        </p:txBody>
      </p:sp>
      <p:sp>
        <p:nvSpPr>
          <p:cNvPr id="4" name="Slide Number Placeholder 3"/>
          <p:cNvSpPr>
            <a:spLocks noGrp="1"/>
          </p:cNvSpPr>
          <p:nvPr>
            <p:ph type="sldNum" sz="quarter" idx="10"/>
          </p:nvPr>
        </p:nvSpPr>
        <p:spPr/>
        <p:txBody>
          <a:bodyPr/>
          <a:lstStyle/>
          <a:p>
            <a:fld id="{3A3568CC-110C-4346-A0AE-B1FBECAA9176}" type="slidenum">
              <a:rPr lang="en-US" smtClean="0"/>
              <a:t>41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and See</a:t>
            </a:r>
          </a:p>
          <a:p>
            <a:endParaRPr lang="en-US" dirty="0" smtClean="0"/>
          </a:p>
          <a:p>
            <a:r>
              <a:rPr lang="en-US" dirty="0" smtClean="0"/>
              <a:t>A test that runs some set up code and then needs to 'wait' a specific amount of time before it can 'see' if the code under test functioned as expected. A </a:t>
            </a:r>
            <a:r>
              <a:rPr lang="en-US" dirty="0" err="1" smtClean="0"/>
              <a:t>testMethod</a:t>
            </a:r>
            <a:r>
              <a:rPr lang="en-US" dirty="0" smtClean="0"/>
              <a:t> that uses </a:t>
            </a:r>
            <a:r>
              <a:rPr lang="en-US" dirty="0" err="1" smtClean="0"/>
              <a:t>Thread.sleep</a:t>
            </a:r>
            <a:r>
              <a:rPr lang="en-US" dirty="0" smtClean="0"/>
              <a:t>() or equivalent is most certainly a "Wait and See" test.</a:t>
            </a:r>
          </a:p>
          <a:p>
            <a:endParaRPr lang="en-US" dirty="0" smtClean="0"/>
          </a:p>
          <a:p>
            <a:r>
              <a:rPr lang="en-US" dirty="0" smtClean="0"/>
              <a:t>Typically, you may see this if the test is testing code which generates an event external to the system such as an email, an http request or writes a file to disk.</a:t>
            </a:r>
          </a:p>
          <a:p>
            <a:endParaRPr lang="en-US" dirty="0" smtClean="0"/>
          </a:p>
          <a:p>
            <a:r>
              <a:rPr lang="en-US" dirty="0" smtClean="0"/>
              <a:t>Such a test may also be a Local Hero since it will FAIL when run on a slower box or an overloaded CI server.</a:t>
            </a:r>
          </a:p>
          <a:p>
            <a:endParaRPr lang="en-US" dirty="0" smtClean="0"/>
          </a:p>
          <a:p>
            <a:r>
              <a:rPr lang="en-US" dirty="0" smtClean="0"/>
              <a:t>The Wait and See anti-pattern is not to be confused with The Sleeper.</a:t>
            </a:r>
          </a:p>
        </p:txBody>
      </p:sp>
      <p:sp>
        <p:nvSpPr>
          <p:cNvPr id="4" name="Slide Number Placeholder 3"/>
          <p:cNvSpPr>
            <a:spLocks noGrp="1"/>
          </p:cNvSpPr>
          <p:nvPr>
            <p:ph type="sldNum" sz="quarter" idx="10"/>
          </p:nvPr>
        </p:nvSpPr>
        <p:spPr/>
        <p:txBody>
          <a:bodyPr/>
          <a:lstStyle/>
          <a:p>
            <a:fld id="{3A3568CC-110C-4346-A0AE-B1FBECAA9176}" type="slidenum">
              <a:rPr lang="en-US" smtClean="0"/>
              <a:t>42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test method contains multiple assertion statements, it is an indication that the method is testing too much. The </a:t>
            </a:r>
            <a:r>
              <a:rPr lang="en-US" dirty="0" err="1" smtClean="0"/>
              <a:t>JUnit</a:t>
            </a:r>
            <a:r>
              <a:rPr lang="en-US" dirty="0" smtClean="0"/>
              <a:t> FAQ explains the issue as follows:</a:t>
            </a:r>
          </a:p>
          <a:p>
            <a:endParaRPr lang="en-US" dirty="0" smtClean="0"/>
          </a:p>
          <a:p>
            <a:r>
              <a:rPr lang="en-US" dirty="0" err="1" smtClean="0"/>
              <a:t>JUnit</a:t>
            </a:r>
            <a:r>
              <a:rPr lang="en-US" dirty="0" smtClean="0"/>
              <a:t> is designed to work best with a number of small tests. It executes each test within a separate instance of the test class. It reports failure on each test. Shared setup code is most natural when sharing between tests. This is a design decision that permeates </a:t>
            </a:r>
            <a:r>
              <a:rPr lang="en-US" dirty="0" err="1" smtClean="0"/>
              <a:t>JUnit</a:t>
            </a:r>
            <a:r>
              <a:rPr lang="en-US" dirty="0" smtClean="0"/>
              <a:t>, and when you decide to report multiple failures per test, you begin to fight against </a:t>
            </a:r>
            <a:r>
              <a:rPr lang="en-US" dirty="0" err="1" smtClean="0"/>
              <a:t>JUnit</a:t>
            </a:r>
            <a:r>
              <a:rPr lang="en-US" dirty="0" smtClean="0"/>
              <a:t>. This is not recommended.</a:t>
            </a:r>
          </a:p>
          <a:p>
            <a:endParaRPr lang="en-US" dirty="0" smtClean="0"/>
          </a:p>
          <a:p>
            <a:r>
              <a:rPr lang="en-US" dirty="0" smtClean="0"/>
              <a:t>This problem can be avoided in the first place by a gentle application of RTFM. The </a:t>
            </a:r>
            <a:r>
              <a:rPr lang="en-US" dirty="0" err="1" smtClean="0"/>
              <a:t>JUnit</a:t>
            </a:r>
            <a:r>
              <a:rPr lang="en-US" dirty="0" smtClean="0"/>
              <a:t> Documentation contains quite a large number of hints, tips and best practices for writing </a:t>
            </a:r>
            <a:r>
              <a:rPr lang="en-US" dirty="0" err="1" smtClean="0"/>
              <a:t>JUnit</a:t>
            </a:r>
            <a:r>
              <a:rPr lang="en-US" dirty="0" smtClean="0"/>
              <a:t> test cases.</a:t>
            </a:r>
          </a:p>
          <a:p>
            <a:endParaRPr lang="en-US" dirty="0" smtClean="0"/>
          </a:p>
          <a:p>
            <a:r>
              <a:rPr lang="en-US" dirty="0" smtClean="0"/>
              <a:t>Problem Solution</a:t>
            </a:r>
          </a:p>
          <a:p>
            <a:r>
              <a:rPr lang="en-US" smtClean="0"/>
              <a:t>From the FAQ - one test method, three assertions:</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Description</a:t>
            </a:r>
          </a:p>
          <a:p>
            <a:r>
              <a:rPr lang="en-US" dirty="0" smtClean="0"/>
              <a:t>There are a large number of different methods beginning with assert defined in the Assert class. Each of these methods has slightly different arguments and semantics about what they are asserting. However, many programmers seem to stick with a single assertion method: </a:t>
            </a:r>
            <a:r>
              <a:rPr lang="en-US" dirty="0" err="1" smtClean="0"/>
              <a:t>assertTrue</a:t>
            </a:r>
            <a:r>
              <a:rPr lang="en-US" dirty="0" smtClean="0"/>
              <a:t>, and then force the argument of this method into the required </a:t>
            </a:r>
            <a:r>
              <a:rPr lang="en-US" dirty="0" err="1" smtClean="0"/>
              <a:t>boolean</a:t>
            </a:r>
            <a:r>
              <a:rPr lang="en-US" dirty="0" smtClean="0"/>
              <a:t> expression. The following shows some irregular uses of </a:t>
            </a:r>
            <a:r>
              <a:rPr lang="en-US" dirty="0" err="1" smtClean="0"/>
              <a:t>assertTrue</a:t>
            </a:r>
            <a:r>
              <a:rPr lang="en-US"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Catching Unexpected Exceptions</a:t>
            </a:r>
          </a:p>
          <a:p>
            <a:r>
              <a:rPr lang="en-US" dirty="0" smtClean="0"/>
              <a:t>Problem Description</a:t>
            </a:r>
          </a:p>
          <a:p>
            <a:r>
              <a:rPr lang="en-US" dirty="0" smtClean="0"/>
              <a:t>This anti-pattern seems to catch out a lot of developers who are new to unit testing. When writing production code, developers are generally aware of the problems of uncaught exceptions, and so are relatively diligent about catching exceptions and logging the problem. In the case of unit tests, however, this pattern is </a:t>
            </a:r>
            <a:r>
              <a:rPr lang="en-US" dirty="0" err="1" smtClean="0"/>
              <a:t>completly</a:t>
            </a:r>
            <a:r>
              <a:rPr lang="en-US" dirty="0" smtClean="0"/>
              <a:t> wrong!</a:t>
            </a:r>
          </a:p>
          <a:p>
            <a:endParaRPr lang="en-US" dirty="0" smtClean="0"/>
          </a:p>
          <a:p>
            <a:r>
              <a:rPr lang="en-US" dirty="0" smtClean="0"/>
              <a:t>Consider the following test method:</a:t>
            </a:r>
          </a:p>
          <a:p>
            <a:endParaRPr lang="en-US" dirty="0" smtClean="0"/>
          </a:p>
          <a:p>
            <a:r>
              <a:rPr lang="en-US" dirty="0" smtClean="0"/>
              <a:t>public void </a:t>
            </a:r>
            <a:r>
              <a:rPr lang="en-US" dirty="0" err="1" smtClean="0"/>
              <a:t>testCalculation</a:t>
            </a:r>
            <a:r>
              <a:rPr lang="en-US" dirty="0" smtClean="0"/>
              <a:t>() {</a:t>
            </a:r>
          </a:p>
          <a:p>
            <a:r>
              <a:rPr lang="en-US" dirty="0" smtClean="0"/>
              <a:t>    try {</a:t>
            </a:r>
          </a:p>
          <a:p>
            <a:r>
              <a:rPr lang="en-US" dirty="0" smtClean="0"/>
              <a:t>        </a:t>
            </a:r>
            <a:r>
              <a:rPr lang="en-US" dirty="0" err="1" smtClean="0"/>
              <a:t>deepThought.calculate</a:t>
            </a:r>
            <a:r>
              <a:rPr lang="en-US" dirty="0" smtClean="0"/>
              <a:t>();</a:t>
            </a:r>
          </a:p>
          <a:p>
            <a:r>
              <a:rPr lang="en-US" dirty="0" smtClean="0"/>
              <a:t>        </a:t>
            </a:r>
            <a:r>
              <a:rPr lang="en-US" dirty="0" err="1" smtClean="0"/>
              <a:t>assertEquals</a:t>
            </a:r>
            <a:r>
              <a:rPr lang="en-US" dirty="0" smtClean="0"/>
              <a:t>("Calculation wrong", 42, </a:t>
            </a:r>
            <a:r>
              <a:rPr lang="en-US" dirty="0" err="1" smtClean="0"/>
              <a:t>deepThought.getResult</a:t>
            </a:r>
            <a:r>
              <a:rPr lang="en-US" dirty="0" smtClean="0"/>
              <a:t>());</a:t>
            </a:r>
          </a:p>
          <a:p>
            <a:r>
              <a:rPr lang="en-US" dirty="0" smtClean="0"/>
              <a:t>    }</a:t>
            </a:r>
          </a:p>
          <a:p>
            <a:r>
              <a:rPr lang="en-US" dirty="0" smtClean="0"/>
              <a:t>    catch(</a:t>
            </a:r>
            <a:r>
              <a:rPr lang="en-US" dirty="0" err="1" smtClean="0"/>
              <a:t>CalculationException</a:t>
            </a:r>
            <a:r>
              <a:rPr lang="en-US" dirty="0" smtClean="0"/>
              <a:t> ex) {</a:t>
            </a:r>
          </a:p>
          <a:p>
            <a:r>
              <a:rPr lang="en-US" dirty="0" smtClean="0"/>
              <a:t>        </a:t>
            </a:r>
            <a:r>
              <a:rPr lang="en-US" dirty="0" err="1" smtClean="0"/>
              <a:t>Log.error</a:t>
            </a:r>
            <a:r>
              <a:rPr lang="en-US" dirty="0" smtClean="0"/>
              <a:t>("Calculation caused exception", ex);</a:t>
            </a:r>
          </a:p>
          <a:p>
            <a:r>
              <a:rPr lang="en-US" dirty="0" smtClean="0"/>
              <a:t>    }</a:t>
            </a:r>
          </a:p>
          <a:p>
            <a:r>
              <a:rPr lang="en-US" dirty="0" smtClean="0"/>
              <a:t>}</a:t>
            </a:r>
          </a:p>
          <a:p>
            <a:r>
              <a:rPr lang="en-US" dirty="0" smtClean="0"/>
              <a:t>This is wrong — the test succeeds even if an exception is thrown!</a:t>
            </a:r>
          </a:p>
          <a:p>
            <a:endParaRPr lang="en-US" dirty="0" smtClean="0"/>
          </a:p>
          <a:p>
            <a:r>
              <a:rPr lang="en-US" dirty="0" smtClean="0"/>
              <a:t>Although the failure can be detected by examining the logs, it completely sidesteps the </a:t>
            </a:r>
            <a:r>
              <a:rPr lang="en-US" dirty="0" err="1" smtClean="0"/>
              <a:t>JUnit</a:t>
            </a:r>
            <a:r>
              <a:rPr lang="en-US" dirty="0" smtClean="0"/>
              <a:t> infrastructure for reporting failures. In an automated testing environment such as </a:t>
            </a:r>
            <a:r>
              <a:rPr lang="en-US" dirty="0" err="1" smtClean="0"/>
              <a:t>CruiseControl</a:t>
            </a:r>
            <a:r>
              <a:rPr lang="en-US" dirty="0" smtClean="0"/>
              <a:t>, there is probably no-one who is actually reading the logs. This gives a false sense of security about the correctness of the code.</a:t>
            </a:r>
          </a:p>
          <a:p>
            <a:endParaRPr lang="en-US" dirty="0" smtClean="0"/>
          </a:p>
          <a:p>
            <a:r>
              <a:rPr lang="en-US" dirty="0" smtClean="0"/>
              <a:t>A more subtle problem is exhibited by the following example:</a:t>
            </a:r>
          </a:p>
          <a:p>
            <a:endParaRPr lang="en-US" dirty="0" smtClean="0"/>
          </a:p>
          <a:p>
            <a:r>
              <a:rPr lang="en-US" dirty="0" smtClean="0"/>
              <a:t>public void </a:t>
            </a:r>
            <a:r>
              <a:rPr lang="en-US" dirty="0" err="1" smtClean="0"/>
              <a:t>testCalculation</a:t>
            </a:r>
            <a:r>
              <a:rPr lang="en-US" dirty="0" smtClean="0"/>
              <a:t>() {</a:t>
            </a:r>
          </a:p>
          <a:p>
            <a:r>
              <a:rPr lang="en-US" dirty="0" smtClean="0"/>
              <a:t>    try {</a:t>
            </a:r>
          </a:p>
          <a:p>
            <a:r>
              <a:rPr lang="en-US" dirty="0" smtClean="0"/>
              <a:t>        </a:t>
            </a:r>
            <a:r>
              <a:rPr lang="en-US" dirty="0" err="1" smtClean="0"/>
              <a:t>deepThought.calculate</a:t>
            </a:r>
            <a:r>
              <a:rPr lang="en-US" dirty="0" smtClean="0"/>
              <a:t>();</a:t>
            </a:r>
          </a:p>
          <a:p>
            <a:r>
              <a:rPr lang="en-US" dirty="0" smtClean="0"/>
              <a:t>        </a:t>
            </a:r>
            <a:r>
              <a:rPr lang="en-US" dirty="0" err="1" smtClean="0"/>
              <a:t>assertEquals</a:t>
            </a:r>
            <a:r>
              <a:rPr lang="en-US" dirty="0" smtClean="0"/>
              <a:t>("Calculation wrong", 42, </a:t>
            </a:r>
            <a:r>
              <a:rPr lang="en-US" dirty="0" err="1" smtClean="0"/>
              <a:t>deepThought.getResult</a:t>
            </a:r>
            <a:r>
              <a:rPr lang="en-US" dirty="0" smtClean="0"/>
              <a:t>());</a:t>
            </a:r>
          </a:p>
          <a:p>
            <a:r>
              <a:rPr lang="en-US" dirty="0" smtClean="0"/>
              <a:t>    }</a:t>
            </a:r>
          </a:p>
          <a:p>
            <a:r>
              <a:rPr lang="en-US" dirty="0" smtClean="0"/>
              <a:t>    catch(</a:t>
            </a:r>
            <a:r>
              <a:rPr lang="en-US" dirty="0" err="1" smtClean="0"/>
              <a:t>CalculationException</a:t>
            </a:r>
            <a:r>
              <a:rPr lang="en-US" dirty="0" smtClean="0"/>
              <a:t> ex) {</a:t>
            </a:r>
          </a:p>
          <a:p>
            <a:r>
              <a:rPr lang="en-US" dirty="0" smtClean="0"/>
              <a:t>        fail("Calculation caused exception");</a:t>
            </a:r>
          </a:p>
          <a:p>
            <a:r>
              <a:rPr lang="en-US" dirty="0" smtClean="0"/>
              <a:t>    }</a:t>
            </a:r>
          </a:p>
          <a:p>
            <a:r>
              <a:rPr lang="en-US" dirty="0" smtClean="0"/>
              <a:t>}</a:t>
            </a:r>
          </a:p>
          <a:p>
            <a:r>
              <a:rPr lang="en-US" dirty="0" smtClean="0"/>
              <a:t>Although this example correctly calls fail, and so </a:t>
            </a:r>
            <a:r>
              <a:rPr lang="en-US" dirty="0" err="1" smtClean="0"/>
              <a:t>JUnit</a:t>
            </a:r>
            <a:r>
              <a:rPr lang="en-US" dirty="0" smtClean="0"/>
              <a:t> will report that something went wrong, the actual stack trace of where the error occurred has been lost.</a:t>
            </a:r>
          </a:p>
          <a:p>
            <a:endParaRPr lang="en-US" dirty="0" smtClean="0"/>
          </a:p>
          <a:p>
            <a:r>
              <a:rPr lang="en-US" dirty="0" smtClean="0"/>
              <a:t>Problem Solution</a:t>
            </a:r>
          </a:p>
          <a:p>
            <a:r>
              <a:rPr lang="en-US" dirty="0" smtClean="0"/>
              <a:t>The general rule for unit tests can be described as "Don't catch unexpected exceptions". Unless the test case is checking that an exception should be thrown, there is no reason to catch an exception. Exceptions should be passed up the call stack for </a:t>
            </a:r>
            <a:r>
              <a:rPr lang="en-US" dirty="0" err="1" smtClean="0"/>
              <a:t>JUnit</a:t>
            </a:r>
            <a:r>
              <a:rPr lang="en-US" dirty="0" smtClean="0"/>
              <a:t> to handle.</a:t>
            </a:r>
          </a:p>
          <a:p>
            <a:endParaRPr lang="en-US" dirty="0" smtClean="0"/>
          </a:p>
          <a:p>
            <a:r>
              <a:rPr lang="en-US" dirty="0" smtClean="0"/>
              <a:t>The refactored code looks like this:</a:t>
            </a:r>
          </a:p>
          <a:p>
            <a:endParaRPr lang="en-US" dirty="0" smtClean="0"/>
          </a:p>
          <a:p>
            <a:r>
              <a:rPr lang="en-US" dirty="0" smtClean="0"/>
              <a:t>public void </a:t>
            </a:r>
            <a:r>
              <a:rPr lang="en-US" dirty="0" err="1" smtClean="0"/>
              <a:t>testCalculation</a:t>
            </a:r>
            <a:r>
              <a:rPr lang="en-US" dirty="0" smtClean="0"/>
              <a:t>() throw </a:t>
            </a:r>
            <a:r>
              <a:rPr lang="en-US" dirty="0" err="1" smtClean="0"/>
              <a:t>CalculationException</a:t>
            </a:r>
            <a:r>
              <a:rPr lang="en-US" dirty="0" smtClean="0"/>
              <a:t> {</a:t>
            </a:r>
          </a:p>
          <a:p>
            <a:r>
              <a:rPr lang="en-US" dirty="0" smtClean="0"/>
              <a:t>    </a:t>
            </a:r>
            <a:r>
              <a:rPr lang="en-US" dirty="0" err="1" smtClean="0"/>
              <a:t>deepThought.calculate</a:t>
            </a:r>
            <a:r>
              <a:rPr lang="en-US" dirty="0" smtClean="0"/>
              <a:t>();</a:t>
            </a:r>
          </a:p>
          <a:p>
            <a:r>
              <a:rPr lang="en-US" dirty="0" smtClean="0"/>
              <a:t>    </a:t>
            </a:r>
            <a:r>
              <a:rPr lang="en-US" dirty="0" err="1" smtClean="0"/>
              <a:t>assertEquals</a:t>
            </a:r>
            <a:r>
              <a:rPr lang="en-US" dirty="0" smtClean="0"/>
              <a:t>("Calculation wrong", 42, </a:t>
            </a:r>
            <a:r>
              <a:rPr lang="en-US" dirty="0" err="1" smtClean="0"/>
              <a:t>deepThought.getResult</a:t>
            </a:r>
            <a:r>
              <a:rPr lang="en-US" dirty="0" smtClean="0"/>
              <a:t>());</a:t>
            </a:r>
          </a:p>
          <a:p>
            <a:r>
              <a:rPr lang="en-US" dirty="0" smtClean="0"/>
              <a:t>}</a:t>
            </a:r>
          </a:p>
          <a:p>
            <a:r>
              <a:rPr lang="en-US" dirty="0" smtClean="0"/>
              <a:t>Note that a throws clause has been added to the function definition, and the try/catch block has been removed. The code actually becomes clearer to read and understand.</a:t>
            </a:r>
          </a:p>
          <a:p>
            <a:endParaRPr lang="en-US" dirty="0" smtClean="0"/>
          </a:p>
          <a:p>
            <a:r>
              <a:rPr lang="en-US" dirty="0" smtClean="0"/>
              <a:t>If you actually need to confirm that an exception is thrown (and fail the test if the exception is not thrown), then the FAQ contains the best approach for this situation:</a:t>
            </a:r>
          </a:p>
          <a:p>
            <a:endParaRPr lang="en-US" dirty="0" smtClean="0"/>
          </a:p>
          <a:p>
            <a:r>
              <a:rPr lang="en-US" dirty="0" smtClean="0"/>
              <a:t>public void </a:t>
            </a:r>
            <a:r>
              <a:rPr lang="en-US" dirty="0" err="1" smtClean="0"/>
              <a:t>testIndexOutOfBoundsException</a:t>
            </a:r>
            <a:r>
              <a:rPr lang="en-US" dirty="0" smtClean="0"/>
              <a:t>() {</a:t>
            </a:r>
          </a:p>
          <a:p>
            <a:r>
              <a:rPr lang="en-US" dirty="0" smtClean="0"/>
              <a:t>    try {</a:t>
            </a:r>
          </a:p>
          <a:p>
            <a:r>
              <a:rPr lang="en-US" dirty="0" smtClean="0"/>
              <a:t>        </a:t>
            </a:r>
            <a:r>
              <a:rPr lang="en-US" dirty="0" err="1" smtClean="0"/>
              <a:t>ArrayList</a:t>
            </a:r>
            <a:r>
              <a:rPr lang="en-US" dirty="0" smtClean="0"/>
              <a:t> </a:t>
            </a:r>
            <a:r>
              <a:rPr lang="en-US" dirty="0" err="1" smtClean="0"/>
              <a:t>emptyList</a:t>
            </a:r>
            <a:r>
              <a:rPr lang="en-US" dirty="0" smtClean="0"/>
              <a:t> = new </a:t>
            </a:r>
            <a:r>
              <a:rPr lang="en-US" dirty="0" err="1" smtClean="0"/>
              <a:t>ArrayList</a:t>
            </a:r>
            <a:r>
              <a:rPr lang="en-US" dirty="0" smtClean="0"/>
              <a:t>();</a:t>
            </a:r>
          </a:p>
          <a:p>
            <a:r>
              <a:rPr lang="en-US" dirty="0" smtClean="0"/>
              <a:t>        Object o = </a:t>
            </a:r>
            <a:r>
              <a:rPr lang="en-US" dirty="0" err="1" smtClean="0"/>
              <a:t>emptyList.get</a:t>
            </a:r>
            <a:r>
              <a:rPr lang="en-US" dirty="0" smtClean="0"/>
              <a:t>(0);</a:t>
            </a:r>
          </a:p>
          <a:p>
            <a:r>
              <a:rPr lang="en-US" dirty="0" smtClean="0"/>
              <a:t>        fail("Exception was not thrown");</a:t>
            </a:r>
          </a:p>
          <a:p>
            <a:r>
              <a:rPr lang="en-US" dirty="0" smtClean="0"/>
              <a:t>    }</a:t>
            </a:r>
          </a:p>
          <a:p>
            <a:r>
              <a:rPr lang="en-US" dirty="0" smtClean="0"/>
              <a:t>    catch(</a:t>
            </a:r>
            <a:r>
              <a:rPr lang="en-US" dirty="0" err="1" smtClean="0"/>
              <a:t>IndexOutOfBoundsException</a:t>
            </a:r>
            <a:r>
              <a:rPr lang="en-US" dirty="0" smtClean="0"/>
              <a:t> ex) {</a:t>
            </a:r>
          </a:p>
          <a:p>
            <a:r>
              <a:rPr lang="en-US" dirty="0" smtClean="0"/>
              <a:t>        // Success!</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Unit</a:t>
            </a:r>
            <a:r>
              <a:rPr lang="ru-RU" dirty="0" smtClean="0"/>
              <a:t>-тест, который успешно выполняет все кейсы и на первый взгляд работает правильно, однако если посмотреть на него внимательно, то вы обнаружите, что он на самом деле не тестирует то, что должен.</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Чрезмерная Инициализация (</a:t>
            </a:r>
            <a:r>
              <a:rPr lang="ru-RU" dirty="0" err="1" smtClean="0"/>
              <a:t>Excessive</a:t>
            </a:r>
            <a:r>
              <a:rPr lang="ru-RU" dirty="0" smtClean="0"/>
              <a:t> </a:t>
            </a:r>
            <a:r>
              <a:rPr lang="ru-RU" dirty="0" err="1" smtClean="0"/>
              <a:t>Setup</a:t>
            </a:r>
            <a:r>
              <a:rPr lang="ru-RU" dirty="0" smtClean="0"/>
              <a:t>)</a:t>
            </a:r>
          </a:p>
          <a:p>
            <a:endParaRPr lang="ru-RU" dirty="0" smtClean="0"/>
          </a:p>
          <a:p>
            <a:r>
              <a:rPr lang="ru-RU" dirty="0" smtClean="0"/>
              <a:t>Тест, который требует тяжелой инициализации, прежде чем начать собственно тестирование. Иногда сотни строк вызываются для одного единственного теста, создавая при этом множество объектов. Из-за этого «шума» сложно понять что именно тестируется.</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59994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12/21/12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96430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12/21/12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12/21/12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12/21/12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theme" Target="../theme/theme3.xml"/><Relationship Id="rId13" Type="http://schemas.openxmlformats.org/officeDocument/2006/relationships/image" Target="../media/image3.jpe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12/21/12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6"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3.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43.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43.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43.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43.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43.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43.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43.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43.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43.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3.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43.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43.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43.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43.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43.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43.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43.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43.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43.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43.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3.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43.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43.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43.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43.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43.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43.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43.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43.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43.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43.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3.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43.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43.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3.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3.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notesSlide" Target="../notesSlides/notesSlide6.xml"/><Relationship Id="rId1" Type="http://schemas.openxmlformats.org/officeDocument/2006/relationships/tags" Target="../tags/tag6.xml"/><Relationship Id="rId2"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notesSlide" Target="../notesSlides/notesSlide7.xml"/><Relationship Id="rId1" Type="http://schemas.openxmlformats.org/officeDocument/2006/relationships/tags" Target="../tags/tag8.xml"/><Relationship Id="rId2"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3.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Anti-Patterns</a:t>
            </a:r>
            <a:endParaRPr lang="en-US" dirty="0"/>
          </a:p>
        </p:txBody>
      </p:sp>
      <p:sp>
        <p:nvSpPr>
          <p:cNvPr id="4" name="Text Placeholder 3"/>
          <p:cNvSpPr>
            <a:spLocks noGrp="1"/>
          </p:cNvSpPr>
          <p:nvPr>
            <p:ph type="body" sz="quarter" idx="11"/>
          </p:nvPr>
        </p:nvSpPr>
        <p:spPr/>
        <p:txBody>
          <a:bodyPr/>
          <a:lstStyle/>
          <a:p>
            <a:r>
              <a:rPr lang="en-US" dirty="0" smtClean="0"/>
              <a:t>Module 12</a:t>
            </a:r>
            <a:endParaRPr lang="en-US" dirty="0"/>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Excessive setup (</a:t>
            </a:r>
            <a:r>
              <a:rPr lang="ru-RU" dirty="0"/>
              <a:t>Попробуй запусти!</a:t>
            </a:r>
            <a:r>
              <a:rPr lang="en-US" dirty="0"/>
              <a:t>)</a:t>
            </a:r>
            <a:endParaRPr lang="ru-RU" b="0" dirty="0"/>
          </a:p>
        </p:txBody>
      </p:sp>
      <p:sp>
        <p:nvSpPr>
          <p:cNvPr id="5" name="Rectangle 4"/>
          <p:cNvSpPr>
            <a:spLocks noChangeArrowheads="1"/>
          </p:cNvSpPr>
          <p:nvPr>
            <p:custDataLst>
              <p:tags r:id="rId1"/>
            </p:custDataLst>
          </p:nvPr>
        </p:nvSpPr>
        <p:spPr bwMode="auto">
          <a:xfrm>
            <a:off x="1104900" y="2062698"/>
            <a:ext cx="6934200" cy="2732604"/>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Требует </a:t>
            </a:r>
            <a:r>
              <a:rPr lang="ru-RU" dirty="0">
                <a:solidFill>
                  <a:schemeClr val="accent4"/>
                </a:solidFill>
              </a:rPr>
              <a:t>сложной и длительной настройки тестового окружения (сотни строк кода, подготавливающие к запуску одного теста</a:t>
            </a:r>
            <a:r>
              <a:rPr lang="ru-RU" dirty="0" smtClean="0">
                <a:solidFill>
                  <a:schemeClr val="accent4"/>
                </a:solidFill>
              </a:rPr>
              <a:t>)</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Е</a:t>
            </a:r>
            <a:r>
              <a:rPr lang="ru-RU" dirty="0" smtClean="0">
                <a:solidFill>
                  <a:schemeClr val="accent4"/>
                </a:solidFill>
              </a:rPr>
              <a:t>сли </a:t>
            </a:r>
            <a:r>
              <a:rPr lang="ru-RU" dirty="0">
                <a:solidFill>
                  <a:schemeClr val="accent4"/>
                </a:solidFill>
              </a:rPr>
              <a:t>тест проваливается, требуется много времени чтобы разобраться, дефект ли это приложения или мы что-то упустили при </a:t>
            </a:r>
            <a:r>
              <a:rPr lang="ru-RU" dirty="0" smtClean="0">
                <a:solidFill>
                  <a:schemeClr val="accent4"/>
                </a:solidFill>
              </a:rPr>
              <a:t>подготовке</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Появление </a:t>
            </a:r>
            <a:r>
              <a:rPr lang="ru-RU" dirty="0">
                <a:solidFill>
                  <a:schemeClr val="accent4"/>
                </a:solidFill>
              </a:rPr>
              <a:t>такого теста, как правило, сигнализирует о проблемах в архитектуре</a:t>
            </a:r>
          </a:p>
        </p:txBody>
      </p:sp>
    </p:spTree>
    <p:extLst>
      <p:ext uri="{BB962C8B-B14F-4D97-AF65-F5344CB8AC3E}">
        <p14:creationId xmlns:p14="http://schemas.microsoft.com/office/powerpoint/2010/main" val="15565803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Giant (</a:t>
            </a:r>
            <a:r>
              <a:rPr lang="ru-RU" dirty="0"/>
              <a:t>Гигант)</a:t>
            </a:r>
          </a:p>
        </p:txBody>
      </p:sp>
      <p:sp>
        <p:nvSpPr>
          <p:cNvPr id="5" name="Rectangle 4"/>
          <p:cNvSpPr>
            <a:spLocks noChangeArrowheads="1"/>
          </p:cNvSpPr>
          <p:nvPr>
            <p:custDataLst>
              <p:tags r:id="rId1"/>
            </p:custDataLst>
          </p:nvPr>
        </p:nvSpPr>
        <p:spPr bwMode="auto">
          <a:xfrm>
            <a:off x="1257300" y="2616696"/>
            <a:ext cx="66294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О</a:t>
            </a:r>
            <a:r>
              <a:rPr lang="ru-RU" dirty="0" smtClean="0">
                <a:solidFill>
                  <a:schemeClr val="accent4"/>
                </a:solidFill>
              </a:rPr>
              <a:t>громный </a:t>
            </a:r>
            <a:r>
              <a:rPr lang="ru-RU" dirty="0">
                <a:solidFill>
                  <a:schemeClr val="accent4"/>
                </a:solidFill>
              </a:rPr>
              <a:t>тест, выполняющий сотни проверок и содержащий множество </a:t>
            </a:r>
            <a:r>
              <a:rPr lang="ru-RU" dirty="0" smtClean="0">
                <a:solidFill>
                  <a:schemeClr val="accent4"/>
                </a:solidFill>
              </a:rPr>
              <a:t>тест-кейсов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говорит о том, что мы имеем дело с </a:t>
            </a:r>
            <a:r>
              <a:rPr lang="ru-RU" b="1" dirty="0">
                <a:solidFill>
                  <a:schemeClr val="accent4"/>
                </a:solidFill>
              </a:rPr>
              <a:t>god-object</a:t>
            </a:r>
            <a:r>
              <a:rPr lang="ru-RU" dirty="0">
                <a:solidFill>
                  <a:schemeClr val="accent4"/>
                </a:solidFill>
              </a:rPr>
              <a:t> (класс, который слишком много знает или делает)</a:t>
            </a:r>
          </a:p>
        </p:txBody>
      </p:sp>
    </p:spTree>
    <p:extLst>
      <p:ext uri="{BB962C8B-B14F-4D97-AF65-F5344CB8AC3E}">
        <p14:creationId xmlns:p14="http://schemas.microsoft.com/office/powerpoint/2010/main" val="3345375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Mockery</a:t>
            </a:r>
            <a:r>
              <a:rPr lang="ru-RU" dirty="0" smtClean="0"/>
              <a:t> (</a:t>
            </a:r>
            <a:r>
              <a:rPr lang="en-US" dirty="0" err="1" smtClean="0"/>
              <a:t>Подделка</a:t>
            </a:r>
            <a:r>
              <a:rPr lang="ru-RU" dirty="0" smtClean="0"/>
              <a:t>)</a:t>
            </a:r>
            <a:endParaRPr lang="ru-RU" dirty="0"/>
          </a:p>
        </p:txBody>
      </p:sp>
      <p:sp>
        <p:nvSpPr>
          <p:cNvPr id="5" name="Rectangle 4"/>
          <p:cNvSpPr>
            <a:spLocks noChangeArrowheads="1"/>
          </p:cNvSpPr>
          <p:nvPr>
            <p:custDataLst>
              <p:tags r:id="rId1"/>
            </p:custDataLst>
          </p:nvPr>
        </p:nvSpPr>
        <p:spPr bwMode="auto">
          <a:xfrm>
            <a:off x="1066800" y="2755196"/>
            <a:ext cx="7010400" cy="1347609"/>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Тест содержит огромное количество </a:t>
            </a:r>
            <a:r>
              <a:rPr lang="ru-RU" dirty="0" err="1">
                <a:solidFill>
                  <a:schemeClr val="accent4"/>
                </a:solidFill>
              </a:rPr>
              <a:t>mock</a:t>
            </a:r>
            <a:r>
              <a:rPr lang="ru-RU" dirty="0">
                <a:solidFill>
                  <a:schemeClr val="accent4"/>
                </a:solidFill>
              </a:rPr>
              <a:t>- и </a:t>
            </a:r>
            <a:r>
              <a:rPr lang="ru-RU" dirty="0" err="1">
                <a:solidFill>
                  <a:schemeClr val="accent4"/>
                </a:solidFill>
              </a:rPr>
              <a:t>stub</a:t>
            </a:r>
            <a:r>
              <a:rPr lang="ru-RU" dirty="0">
                <a:solidFill>
                  <a:schemeClr val="accent4"/>
                </a:solidFill>
              </a:rPr>
              <a:t>-объектов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В результате тестирует не столько поведение модуля, сколько поведение самих </a:t>
            </a:r>
            <a:r>
              <a:rPr lang="ru-RU" dirty="0" err="1">
                <a:solidFill>
                  <a:schemeClr val="accent4"/>
                </a:solidFill>
              </a:rPr>
              <a:t>моков</a:t>
            </a:r>
            <a:r>
              <a:rPr lang="ru-RU" dirty="0">
                <a:solidFill>
                  <a:schemeClr val="accent4"/>
                </a:solidFill>
              </a:rPr>
              <a:t>, </a:t>
            </a:r>
            <a:r>
              <a:rPr lang="ru-RU" dirty="0" err="1">
                <a:solidFill>
                  <a:schemeClr val="accent4"/>
                </a:solidFill>
              </a:rPr>
              <a:t>стабов</a:t>
            </a:r>
            <a:r>
              <a:rPr lang="ru-RU" dirty="0">
                <a:solidFill>
                  <a:schemeClr val="accent4"/>
                </a:solidFill>
              </a:rPr>
              <a:t> и результатов их работы</a:t>
            </a:r>
          </a:p>
        </p:txBody>
      </p:sp>
    </p:spTree>
    <p:extLst>
      <p:ext uri="{BB962C8B-B14F-4D97-AF65-F5344CB8AC3E}">
        <p14:creationId xmlns:p14="http://schemas.microsoft.com/office/powerpoint/2010/main" val="16463778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Inspector (</a:t>
            </a:r>
            <a:r>
              <a:rPr lang="ru-RU" dirty="0"/>
              <a:t>Инспектор</a:t>
            </a:r>
            <a:r>
              <a:rPr lang="en-US" dirty="0"/>
              <a:t>)</a:t>
            </a:r>
            <a:endParaRPr lang="ru-RU" b="0" dirty="0"/>
          </a:p>
        </p:txBody>
      </p:sp>
      <p:sp>
        <p:nvSpPr>
          <p:cNvPr id="5" name="Rectangle 4"/>
          <p:cNvSpPr>
            <a:spLocks noChangeArrowheads="1"/>
          </p:cNvSpPr>
          <p:nvPr>
            <p:custDataLst>
              <p:tags r:id="rId1"/>
            </p:custDataLst>
          </p:nvPr>
        </p:nvSpPr>
        <p:spPr bwMode="auto">
          <a:xfrm>
            <a:off x="1143000" y="2339697"/>
            <a:ext cx="6858000" cy="2178606"/>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М</a:t>
            </a:r>
            <a:r>
              <a:rPr lang="ru-RU" dirty="0" smtClean="0">
                <a:solidFill>
                  <a:schemeClr val="accent4"/>
                </a:solidFill>
              </a:rPr>
              <a:t>одульный </a:t>
            </a:r>
            <a:r>
              <a:rPr lang="ru-RU" dirty="0">
                <a:solidFill>
                  <a:schemeClr val="accent4"/>
                </a:solidFill>
              </a:rPr>
              <a:t>тест использует самые изощренные методы для того, чтобы добраться до «самых приватных» членов </a:t>
            </a:r>
            <a:r>
              <a:rPr lang="ru-RU" dirty="0" smtClean="0">
                <a:solidFill>
                  <a:schemeClr val="accent4"/>
                </a:solidFill>
              </a:rPr>
              <a:t>класса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нарушает инкапсуляцию </a:t>
            </a:r>
            <a:r>
              <a:rPr lang="ru-RU" dirty="0" smtClean="0">
                <a:solidFill>
                  <a:schemeClr val="accent4"/>
                </a:solidFill>
              </a:rPr>
              <a:t>класса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Любая </a:t>
            </a:r>
            <a:r>
              <a:rPr lang="ru-RU" dirty="0">
                <a:solidFill>
                  <a:schemeClr val="accent4"/>
                </a:solidFill>
              </a:rPr>
              <a:t>попытка рефакторинга тестируемого класса приводит к переделке теста</a:t>
            </a:r>
          </a:p>
        </p:txBody>
      </p:sp>
    </p:spTree>
    <p:extLst>
      <p:ext uri="{BB962C8B-B14F-4D97-AF65-F5344CB8AC3E}">
        <p14:creationId xmlns:p14="http://schemas.microsoft.com/office/powerpoint/2010/main" val="40374615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err="1"/>
              <a:t>Generous</a:t>
            </a:r>
            <a:r>
              <a:rPr lang="cs-CZ" dirty="0"/>
              <a:t> </a:t>
            </a:r>
            <a:r>
              <a:rPr lang="cs-CZ" dirty="0" err="1" smtClean="0"/>
              <a:t>Leftovers</a:t>
            </a:r>
            <a:r>
              <a:rPr lang="ru-RU" dirty="0"/>
              <a:t> (Щедрые </a:t>
            </a:r>
            <a:r>
              <a:rPr lang="ru-RU" dirty="0" smtClean="0"/>
              <a:t>Остатки)</a:t>
            </a:r>
            <a:endParaRPr lang="ru-RU" b="0" dirty="0"/>
          </a:p>
        </p:txBody>
      </p:sp>
      <p:sp>
        <p:nvSpPr>
          <p:cNvPr id="5" name="Rectangle 4"/>
          <p:cNvSpPr>
            <a:spLocks noChangeArrowheads="1"/>
          </p:cNvSpPr>
          <p:nvPr>
            <p:custDataLst>
              <p:tags r:id="rId1"/>
            </p:custDataLst>
          </p:nvPr>
        </p:nvSpPr>
        <p:spPr bwMode="auto">
          <a:xfrm>
            <a:off x="1143000" y="2339697"/>
            <a:ext cx="6858000" cy="2178606"/>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Вариант, когда один </a:t>
            </a:r>
            <a:r>
              <a:rPr lang="ru-RU" dirty="0" err="1">
                <a:solidFill>
                  <a:schemeClr val="accent4"/>
                </a:solidFill>
              </a:rPr>
              <a:t>unit</a:t>
            </a:r>
            <a:r>
              <a:rPr lang="ru-RU" dirty="0">
                <a:solidFill>
                  <a:schemeClr val="accent4"/>
                </a:solidFill>
              </a:rPr>
              <a:t>-тест создаёт данные, которые другой тест потом </a:t>
            </a:r>
            <a:r>
              <a:rPr lang="ru-RU" dirty="0" err="1" smtClean="0">
                <a:solidFill>
                  <a:schemeClr val="accent4"/>
                </a:solidFill>
              </a:rPr>
              <a:t>переиспользует</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Если </a:t>
            </a:r>
            <a:r>
              <a:rPr lang="ru-RU" dirty="0">
                <a:solidFill>
                  <a:schemeClr val="accent4"/>
                </a:solidFill>
              </a:rPr>
              <a:t>«генератор данных» будет по какой-то причине вызван позже или пропущен, то тест, использующий его данные, не </a:t>
            </a:r>
            <a:r>
              <a:rPr lang="ru-RU" dirty="0" smtClean="0">
                <a:solidFill>
                  <a:schemeClr val="accent4"/>
                </a:solidFill>
              </a:rPr>
              <a:t>пройдёт</a:t>
            </a:r>
            <a:endParaRPr lang="ru-RU" dirty="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p:txBody>
      </p:sp>
    </p:spTree>
    <p:extLst>
      <p:ext uri="{BB962C8B-B14F-4D97-AF65-F5344CB8AC3E}">
        <p14:creationId xmlns:p14="http://schemas.microsoft.com/office/powerpoint/2010/main" val="848989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The Local Hero (Местный герой)</a:t>
            </a:r>
          </a:p>
        </p:txBody>
      </p:sp>
      <p:sp>
        <p:nvSpPr>
          <p:cNvPr id="5" name="Rectangle 4"/>
          <p:cNvSpPr>
            <a:spLocks noChangeArrowheads="1"/>
          </p:cNvSpPr>
          <p:nvPr>
            <p:custDataLst>
              <p:tags r:id="rId1"/>
            </p:custDataLst>
          </p:nvPr>
        </p:nvSpPr>
        <p:spPr bwMode="auto">
          <a:xfrm>
            <a:off x="1371600" y="2616696"/>
            <a:ext cx="64008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написан так, что исполняется только в конкретном окружении (например, только на машине разработчика</a:t>
            </a:r>
            <a:r>
              <a:rPr lang="ru-RU" dirty="0" smtClean="0">
                <a:solidFill>
                  <a:schemeClr val="accent4"/>
                </a:solidFill>
              </a:rPr>
              <a:t>)</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Попытка </a:t>
            </a:r>
            <a:r>
              <a:rPr lang="ru-RU" dirty="0">
                <a:solidFill>
                  <a:schemeClr val="accent4"/>
                </a:solidFill>
              </a:rPr>
              <a:t>выполнить тест в другом окружении (например, на сервере сборки) ведет к неудаче</a:t>
            </a:r>
          </a:p>
        </p:txBody>
      </p:sp>
    </p:spTree>
    <p:extLst>
      <p:ext uri="{BB962C8B-B14F-4D97-AF65-F5344CB8AC3E}">
        <p14:creationId xmlns:p14="http://schemas.microsoft.com/office/powerpoint/2010/main" val="40085592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Nitpicker (</a:t>
            </a:r>
            <a:r>
              <a:rPr lang="en-US" dirty="0" err="1" smtClean="0"/>
              <a:t>Крохобор</a:t>
            </a:r>
            <a:r>
              <a:rPr lang="ru-RU" dirty="0" smtClean="0"/>
              <a:t>)</a:t>
            </a:r>
            <a:endParaRPr lang="ru-RU" dirty="0"/>
          </a:p>
        </p:txBody>
      </p:sp>
      <p:sp>
        <p:nvSpPr>
          <p:cNvPr id="5" name="Rectangle 4"/>
          <p:cNvSpPr>
            <a:spLocks noChangeArrowheads="1"/>
          </p:cNvSpPr>
          <p:nvPr>
            <p:custDataLst>
              <p:tags r:id="rId1"/>
            </p:custDataLst>
          </p:nvPr>
        </p:nvSpPr>
        <p:spPr bwMode="auto">
          <a:xfrm>
            <a:off x="1066800" y="2478197"/>
            <a:ext cx="70104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проверяет по шаблону весь поток выходных данных и валится при малейших изменениях в них, в то время как значимой для тестирования является лишь небольшая часть этих </a:t>
            </a:r>
            <a:r>
              <a:rPr lang="ru-RU" dirty="0" smtClean="0">
                <a:solidFill>
                  <a:schemeClr val="accent4"/>
                </a:solidFill>
              </a:rPr>
              <a:t>данных</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Часто </a:t>
            </a:r>
            <a:r>
              <a:rPr lang="ru-RU" dirty="0">
                <a:solidFill>
                  <a:schemeClr val="accent4"/>
                </a:solidFill>
              </a:rPr>
              <a:t>встречается при тестировании web-приложений</a:t>
            </a:r>
          </a:p>
        </p:txBody>
      </p:sp>
    </p:spTree>
    <p:extLst>
      <p:ext uri="{BB962C8B-B14F-4D97-AF65-F5344CB8AC3E}">
        <p14:creationId xmlns:p14="http://schemas.microsoft.com/office/powerpoint/2010/main" val="15463788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76299" y="4419600"/>
            <a:ext cx="7543801" cy="1295400"/>
          </a:xfrm>
          <a:prstGeom prst="roundRect">
            <a:avLst>
              <a:gd name="adj" fmla="val 11507"/>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Secret Catcher (</a:t>
            </a:r>
            <a:r>
              <a:rPr lang="en-US" dirty="0" err="1"/>
              <a:t>Тайнос</a:t>
            </a:r>
            <a:r>
              <a:rPr lang="en-US" dirty="0"/>
              <a:t> </a:t>
            </a:r>
            <a:r>
              <a:rPr lang="en-US" dirty="0" err="1"/>
              <a:t>Агентос</a:t>
            </a:r>
            <a:r>
              <a:rPr lang="en-US" dirty="0"/>
              <a:t>)</a:t>
            </a:r>
          </a:p>
        </p:txBody>
      </p:sp>
      <p:sp>
        <p:nvSpPr>
          <p:cNvPr id="5" name="Rectangle 4"/>
          <p:cNvSpPr>
            <a:spLocks noChangeArrowheads="1"/>
          </p:cNvSpPr>
          <p:nvPr>
            <p:custDataLst>
              <p:tags r:id="rId1"/>
            </p:custDataLst>
          </p:nvPr>
        </p:nvSpPr>
        <p:spPr bwMode="auto">
          <a:xfrm>
            <a:off x="609599" y="2057400"/>
            <a:ext cx="7902575"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Н</a:t>
            </a:r>
            <a:r>
              <a:rPr lang="ru-RU" dirty="0" smtClean="0">
                <a:solidFill>
                  <a:schemeClr val="accent4"/>
                </a:solidFill>
              </a:rPr>
              <a:t>а </a:t>
            </a:r>
            <a:r>
              <a:rPr lang="ru-RU" dirty="0">
                <a:solidFill>
                  <a:schemeClr val="accent4"/>
                </a:solidFill>
              </a:rPr>
              <a:t>первый взгляд, тест ничего не проверяет (отсутствуют методы assert</a:t>
            </a:r>
            <a:r>
              <a:rPr lang="ru-RU" dirty="0" smtClean="0">
                <a:solidFill>
                  <a:schemeClr val="accent4"/>
                </a:solidFill>
              </a:rPr>
              <a:t>)</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вызывает различные методы системы и  рассчитывает на то, что при возникновении исключения, тестовый фреймворк самостоятельно обработает его и отрапортует</a:t>
            </a:r>
          </a:p>
        </p:txBody>
      </p:sp>
      <p:sp>
        <p:nvSpPr>
          <p:cNvPr id="3" name="Rectangle 2"/>
          <p:cNvSpPr/>
          <p:nvPr/>
        </p:nvSpPr>
        <p:spPr>
          <a:xfrm>
            <a:off x="1028700" y="4648200"/>
            <a:ext cx="8115300" cy="954107"/>
          </a:xfrm>
          <a:prstGeom prst="rect">
            <a:avLst/>
          </a:prstGeom>
        </p:spPr>
        <p:txBody>
          <a:bodyPr wrap="square">
            <a:spAutoFit/>
          </a:bodyPr>
          <a:lstStyle/>
          <a:p>
            <a:r>
              <a:rPr lang="en-US" sz="1400" dirty="0">
                <a:solidFill>
                  <a:srgbClr val="808000"/>
                </a:solidFill>
                <a:latin typeface="Menlo"/>
              </a:rPr>
              <a:t>@Test</a:t>
            </a:r>
            <a:r>
              <a:rPr lang="en-US" sz="1400" dirty="0">
                <a:solidFill>
                  <a:srgbClr val="000000"/>
                </a:solidFill>
                <a:latin typeface="Menlo"/>
              </a:rPr>
              <a:t>(expected = </a:t>
            </a:r>
            <a:r>
              <a:rPr lang="en-US" sz="1400" dirty="0" err="1">
                <a:solidFill>
                  <a:srgbClr val="0000B3"/>
                </a:solidFill>
                <a:latin typeface="Menlo"/>
              </a:rPr>
              <a:t>Exception</a:t>
            </a:r>
            <a:r>
              <a:rPr lang="en-US" sz="1400" dirty="0" err="1">
                <a:solidFill>
                  <a:srgbClr val="000000"/>
                </a:solidFill>
                <a:latin typeface="Menlo"/>
              </a:rPr>
              <a:t>.</a:t>
            </a:r>
            <a:r>
              <a:rPr lang="en-US" sz="1400" b="1" dirty="0" err="1">
                <a:solidFill>
                  <a:srgbClr val="000080"/>
                </a:solidFill>
                <a:latin typeface="Menlo"/>
              </a:rPr>
              <a:t>class</a:t>
            </a:r>
            <a:r>
              <a:rPr lang="en-US" sz="1400" dirty="0">
                <a:solidFill>
                  <a:srgbClr val="000000"/>
                </a:solidFill>
                <a:latin typeface="Menlo"/>
              </a:rPr>
              <a:t>)</a:t>
            </a:r>
          </a:p>
          <a:p>
            <a:r>
              <a:rPr lang="en-US" sz="1400" b="1" dirty="0">
                <a:solidFill>
                  <a:srgbClr val="000080"/>
                </a:solidFill>
                <a:latin typeface="Menlo"/>
              </a:rPr>
              <a:t>public</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itShouldThrowDivideByZeroException</a:t>
            </a:r>
            <a:r>
              <a:rPr lang="en-US" sz="1400" dirty="0">
                <a:solidFill>
                  <a:srgbClr val="000000"/>
                </a:solidFill>
                <a:latin typeface="Menlo"/>
              </a:rPr>
              <a:t>() {</a:t>
            </a:r>
          </a:p>
          <a:p>
            <a:r>
              <a:rPr lang="en-US" sz="1400" dirty="0">
                <a:latin typeface="Menlo"/>
              </a:rPr>
              <a:t>    </a:t>
            </a:r>
            <a:r>
              <a:rPr lang="en-US" sz="1400" i="1" dirty="0">
                <a:solidFill>
                  <a:schemeClr val="accent2">
                    <a:lumMod val="50000"/>
                  </a:schemeClr>
                </a:solidFill>
                <a:latin typeface="Menlo"/>
              </a:rPr>
              <a:t>// some code that throws another exception yet passes the test</a:t>
            </a:r>
            <a:endParaRPr lang="en-US" sz="1400" dirty="0">
              <a:solidFill>
                <a:schemeClr val="accent2">
                  <a:lumMod val="50000"/>
                </a:schemeClr>
              </a:solidFill>
              <a:latin typeface="Menlo"/>
            </a:endParaRPr>
          </a:p>
          <a:p>
            <a:r>
              <a:rPr lang="en-US" sz="1400" dirty="0">
                <a:solidFill>
                  <a:srgbClr val="000000"/>
                </a:solidFill>
                <a:latin typeface="Menlo"/>
              </a:rPr>
              <a:t>}</a:t>
            </a:r>
          </a:p>
        </p:txBody>
      </p:sp>
    </p:spTree>
    <p:extLst>
      <p:ext uri="{BB962C8B-B14F-4D97-AF65-F5344CB8AC3E}">
        <p14:creationId xmlns:p14="http://schemas.microsoft.com/office/powerpoint/2010/main" val="8772308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Dodger (</a:t>
            </a:r>
            <a:r>
              <a:rPr lang="ru-RU" dirty="0"/>
              <a:t>Лентяй)</a:t>
            </a:r>
          </a:p>
        </p:txBody>
      </p:sp>
      <p:sp>
        <p:nvSpPr>
          <p:cNvPr id="5" name="Rectangle 4"/>
          <p:cNvSpPr>
            <a:spLocks noChangeArrowheads="1"/>
          </p:cNvSpPr>
          <p:nvPr>
            <p:custDataLst>
              <p:tags r:id="rId1"/>
            </p:custDataLst>
          </p:nvPr>
        </p:nvSpPr>
        <p:spPr bwMode="auto">
          <a:xfrm>
            <a:off x="1257300" y="2616696"/>
            <a:ext cx="66294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Тестирует </a:t>
            </a:r>
            <a:r>
              <a:rPr lang="ru-RU" dirty="0">
                <a:solidFill>
                  <a:schemeClr val="accent4"/>
                </a:solidFill>
              </a:rPr>
              <a:t>множество побочных эффектов тестового случая вместо </a:t>
            </a:r>
            <a:r>
              <a:rPr lang="ru-RU" dirty="0" smtClean="0">
                <a:solidFill>
                  <a:schemeClr val="accent4"/>
                </a:solidFill>
              </a:rPr>
              <a:t>того</a:t>
            </a:r>
            <a:r>
              <a:rPr lang="en-US" dirty="0" smtClean="0">
                <a:solidFill>
                  <a:schemeClr val="accent4"/>
                </a:solidFill>
              </a:rPr>
              <a:t>,</a:t>
            </a:r>
            <a:r>
              <a:rPr lang="ru-RU" dirty="0" smtClean="0">
                <a:solidFill>
                  <a:schemeClr val="accent4"/>
                </a:solidFill>
              </a:rPr>
              <a:t> </a:t>
            </a:r>
            <a:r>
              <a:rPr lang="ru-RU" dirty="0">
                <a:solidFill>
                  <a:schemeClr val="accent4"/>
                </a:solidFill>
              </a:rPr>
              <a:t>чтобы тестировать требуемое </a:t>
            </a:r>
            <a:r>
              <a:rPr lang="ru-RU" dirty="0" smtClean="0">
                <a:solidFill>
                  <a:schemeClr val="accent4"/>
                </a:solidFill>
              </a:rPr>
              <a:t>поведение</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возникает из-за того, что побочные эффекты протестировать легче</a:t>
            </a:r>
          </a:p>
        </p:txBody>
      </p:sp>
    </p:spTree>
    <p:extLst>
      <p:ext uri="{BB962C8B-B14F-4D97-AF65-F5344CB8AC3E}">
        <p14:creationId xmlns:p14="http://schemas.microsoft.com/office/powerpoint/2010/main" val="1519366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Loudmouth (</a:t>
            </a:r>
            <a:r>
              <a:rPr lang="ru-RU" dirty="0"/>
              <a:t>Болтун)</a:t>
            </a:r>
          </a:p>
        </p:txBody>
      </p:sp>
      <p:sp>
        <p:nvSpPr>
          <p:cNvPr id="5" name="Rectangle 4"/>
          <p:cNvSpPr>
            <a:spLocks noChangeArrowheads="1"/>
          </p:cNvSpPr>
          <p:nvPr>
            <p:custDataLst>
              <p:tags r:id="rId1"/>
            </p:custDataLst>
          </p:nvPr>
        </p:nvSpPr>
        <p:spPr bwMode="auto">
          <a:xfrm>
            <a:off x="1028700" y="2478197"/>
            <a:ext cx="7086601"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a:t>
            </a:r>
            <a:r>
              <a:rPr lang="ru-RU" dirty="0">
                <a:solidFill>
                  <a:schemeClr val="accent4"/>
                </a:solidFill>
              </a:rPr>
              <a:t>тест заваливает консоль диагностическими сообщениями, логами и прочей ненужной </a:t>
            </a:r>
            <a:r>
              <a:rPr lang="ru-RU" dirty="0" smtClean="0">
                <a:solidFill>
                  <a:schemeClr val="accent4"/>
                </a:solidFill>
              </a:rPr>
              <a:t>информацией</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возникают из-за того, что тест использовался разработчиком для отладки своего кода, после чего отладочные сообщения не были удалены</a:t>
            </a:r>
          </a:p>
        </p:txBody>
      </p:sp>
    </p:spTree>
    <p:extLst>
      <p:ext uri="{BB962C8B-B14F-4D97-AF65-F5344CB8AC3E}">
        <p14:creationId xmlns:p14="http://schemas.microsoft.com/office/powerpoint/2010/main" val="23829164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Анти-паттерны (</a:t>
            </a:r>
            <a:r>
              <a:rPr lang="ru-RU" dirty="0" err="1"/>
              <a:t>anti-patterns</a:t>
            </a:r>
            <a:r>
              <a:rPr lang="ru-RU" dirty="0"/>
              <a:t>)</a:t>
            </a:r>
            <a:endParaRPr lang="en-US" dirty="0"/>
          </a:p>
        </p:txBody>
      </p:sp>
      <p:sp>
        <p:nvSpPr>
          <p:cNvPr id="5" name="Rectangle 4"/>
          <p:cNvSpPr>
            <a:spLocks noChangeArrowheads="1"/>
          </p:cNvSpPr>
          <p:nvPr>
            <p:custDataLst>
              <p:tags r:id="rId1"/>
            </p:custDataLst>
          </p:nvPr>
        </p:nvSpPr>
        <p:spPr bwMode="auto">
          <a:xfrm>
            <a:off x="914400" y="2514600"/>
            <a:ext cx="7239000" cy="1624608"/>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ru-RU" dirty="0">
                <a:solidFill>
                  <a:srgbClr val="004080"/>
                </a:solidFill>
                <a:cs typeface="Tahoma" charset="0"/>
              </a:rPr>
              <a:t>Анти-паттерны (</a:t>
            </a:r>
            <a:r>
              <a:rPr lang="ru-RU" dirty="0" err="1">
                <a:solidFill>
                  <a:srgbClr val="004080"/>
                </a:solidFill>
                <a:cs typeface="Tahoma" charset="0"/>
              </a:rPr>
              <a:t>anti-patterns</a:t>
            </a:r>
            <a:r>
              <a:rPr lang="ru-RU" dirty="0">
                <a:solidFill>
                  <a:srgbClr val="004080"/>
                </a:solidFill>
                <a:cs typeface="Tahoma" charset="0"/>
              </a:rPr>
              <a:t>), также известные как ловушки (</a:t>
            </a:r>
            <a:r>
              <a:rPr lang="ru-RU" dirty="0" err="1">
                <a:solidFill>
                  <a:srgbClr val="004080"/>
                </a:solidFill>
                <a:cs typeface="Tahoma" charset="0"/>
              </a:rPr>
              <a:t>pitfalls</a:t>
            </a:r>
            <a:r>
              <a:rPr lang="ru-RU" dirty="0">
                <a:solidFill>
                  <a:srgbClr val="004080"/>
                </a:solidFill>
                <a:cs typeface="Tahoma" charset="0"/>
              </a:rPr>
              <a:t>) — это классы наиболее часто внедряемых плохих решений проблем. Они </a:t>
            </a:r>
            <a:r>
              <a:rPr lang="ru-RU" dirty="0" smtClean="0">
                <a:solidFill>
                  <a:srgbClr val="004080"/>
                </a:solidFill>
                <a:cs typeface="Tahoma" charset="0"/>
              </a:rPr>
              <a:t>изучаются</a:t>
            </a:r>
            <a:r>
              <a:rPr lang="en-US" dirty="0" smtClean="0">
                <a:solidFill>
                  <a:srgbClr val="004080"/>
                </a:solidFill>
                <a:cs typeface="Tahoma" charset="0"/>
              </a:rPr>
              <a:t> </a:t>
            </a:r>
            <a:r>
              <a:rPr lang="ru-RU" dirty="0" smtClean="0">
                <a:solidFill>
                  <a:srgbClr val="004080"/>
                </a:solidFill>
                <a:cs typeface="Tahoma" charset="0"/>
              </a:rPr>
              <a:t>как </a:t>
            </a:r>
            <a:r>
              <a:rPr lang="ru-RU" dirty="0">
                <a:solidFill>
                  <a:srgbClr val="004080"/>
                </a:solidFill>
                <a:cs typeface="Tahoma" charset="0"/>
              </a:rPr>
              <a:t>категория, в </a:t>
            </a:r>
            <a:r>
              <a:rPr lang="ru-RU" dirty="0" smtClean="0">
                <a:solidFill>
                  <a:srgbClr val="004080"/>
                </a:solidFill>
                <a:cs typeface="Tahoma" charset="0"/>
              </a:rPr>
              <a:t>случае</a:t>
            </a:r>
            <a:r>
              <a:rPr lang="en-US" dirty="0">
                <a:solidFill>
                  <a:srgbClr val="004080"/>
                </a:solidFill>
                <a:cs typeface="Tahoma" charset="0"/>
              </a:rPr>
              <a:t>,</a:t>
            </a:r>
            <a:r>
              <a:rPr lang="ru-RU" dirty="0" smtClean="0">
                <a:solidFill>
                  <a:srgbClr val="004080"/>
                </a:solidFill>
                <a:cs typeface="Tahoma" charset="0"/>
              </a:rPr>
              <a:t> </a:t>
            </a:r>
            <a:r>
              <a:rPr lang="ru-RU" dirty="0">
                <a:solidFill>
                  <a:srgbClr val="004080"/>
                </a:solidFill>
                <a:cs typeface="Tahoma" charset="0"/>
              </a:rPr>
              <a:t>когда их хотят избежать в будущем, и некоторые отдельные случаи их могут быть распознаны при изучении неработающих систем.</a:t>
            </a:r>
            <a:endParaRPr lang="en-US" dirty="0">
              <a:solidFill>
                <a:srgbClr val="004080"/>
              </a:solidFill>
              <a:cs typeface="Tahoma" charset="0"/>
            </a:endParaRPr>
          </a:p>
        </p:txBody>
      </p:sp>
    </p:spTree>
    <p:extLst>
      <p:ext uri="{BB962C8B-B14F-4D97-AF65-F5344CB8AC3E}">
        <p14:creationId xmlns:p14="http://schemas.microsoft.com/office/powerpoint/2010/main" val="26313919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Greedy Catcher </a:t>
            </a:r>
            <a:r>
              <a:rPr lang="en-US" dirty="0" smtClean="0"/>
              <a:t>(</a:t>
            </a:r>
            <a:r>
              <a:rPr lang="ru-RU" dirty="0"/>
              <a:t>Жадный </a:t>
            </a:r>
            <a:r>
              <a:rPr lang="ru-RU" dirty="0" smtClean="0"/>
              <a:t>Ловец)</a:t>
            </a:r>
            <a:endParaRPr lang="ru-RU" dirty="0"/>
          </a:p>
        </p:txBody>
      </p:sp>
      <p:sp>
        <p:nvSpPr>
          <p:cNvPr id="5" name="Rectangle 4"/>
          <p:cNvSpPr>
            <a:spLocks noChangeArrowheads="1"/>
          </p:cNvSpPr>
          <p:nvPr>
            <p:custDataLst>
              <p:tags r:id="rId1"/>
            </p:custDataLst>
          </p:nvPr>
        </p:nvSpPr>
        <p:spPr bwMode="auto">
          <a:xfrm>
            <a:off x="1028700" y="2478197"/>
            <a:ext cx="70866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«Проглатывает</a:t>
            </a:r>
            <a:r>
              <a:rPr lang="ru-RU" dirty="0">
                <a:solidFill>
                  <a:schemeClr val="accent4"/>
                </a:solidFill>
              </a:rPr>
              <a:t>» исключения в исходном коде, иногда вместе с трассировкой </a:t>
            </a:r>
            <a:r>
              <a:rPr lang="ru-RU" dirty="0" smtClean="0">
                <a:solidFill>
                  <a:schemeClr val="accent4"/>
                </a:solidFill>
              </a:rPr>
              <a:t>стека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З</a:t>
            </a:r>
            <a:r>
              <a:rPr lang="ru-RU" dirty="0" smtClean="0">
                <a:solidFill>
                  <a:schemeClr val="accent4"/>
                </a:solidFill>
              </a:rPr>
              <a:t>аменяет </a:t>
            </a:r>
            <a:r>
              <a:rPr lang="ru-RU" dirty="0">
                <a:solidFill>
                  <a:schemeClr val="accent4"/>
                </a:solidFill>
              </a:rPr>
              <a:t>их своими, менее информативными сообщениями, либо выбрасывает диагностическое сообщение и успешно завершается</a:t>
            </a:r>
          </a:p>
        </p:txBody>
      </p:sp>
    </p:spTree>
    <p:extLst>
      <p:ext uri="{BB962C8B-B14F-4D97-AF65-F5344CB8AC3E}">
        <p14:creationId xmlns:p14="http://schemas.microsoft.com/office/powerpoint/2010/main" val="12899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Sequencer </a:t>
            </a:r>
            <a:r>
              <a:rPr lang="en-US" dirty="0" smtClean="0"/>
              <a:t>(</a:t>
            </a:r>
            <a:r>
              <a:rPr lang="ru-RU" dirty="0"/>
              <a:t>Любитель </a:t>
            </a:r>
            <a:r>
              <a:rPr lang="ru-RU" dirty="0" smtClean="0"/>
              <a:t>Порядка)</a:t>
            </a:r>
            <a:endParaRPr lang="ru-RU" dirty="0"/>
          </a:p>
        </p:txBody>
      </p:sp>
      <p:sp>
        <p:nvSpPr>
          <p:cNvPr id="5" name="Rectangle 4"/>
          <p:cNvSpPr>
            <a:spLocks noChangeArrowheads="1"/>
          </p:cNvSpPr>
          <p:nvPr>
            <p:custDataLst>
              <p:tags r:id="rId1"/>
            </p:custDataLst>
          </p:nvPr>
        </p:nvSpPr>
        <p:spPr bwMode="auto">
          <a:xfrm>
            <a:off x="990600" y="2339697"/>
            <a:ext cx="7162800" cy="2178606"/>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a:t>
            </a:r>
            <a:r>
              <a:rPr lang="ru-RU" dirty="0" smtClean="0">
                <a:solidFill>
                  <a:schemeClr val="accent4"/>
                </a:solidFill>
              </a:rPr>
              <a:t>ест</a:t>
            </a:r>
            <a:r>
              <a:rPr lang="ru-RU" dirty="0">
                <a:solidFill>
                  <a:schemeClr val="accent4"/>
                </a:solidFill>
              </a:rPr>
              <a:t>, который проявляет чувствительность, например, к последовательности элементов несортированного </a:t>
            </a:r>
            <a:r>
              <a:rPr lang="ru-RU" dirty="0" smtClean="0">
                <a:solidFill>
                  <a:schemeClr val="accent4"/>
                </a:solidFill>
              </a:rPr>
              <a:t>списка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a:t>
            </a:r>
            <a:r>
              <a:rPr lang="ru-RU" dirty="0">
                <a:solidFill>
                  <a:schemeClr val="accent4"/>
                </a:solidFill>
              </a:rPr>
              <a:t>, который зависит от последовательности выполнения </a:t>
            </a:r>
            <a:r>
              <a:rPr lang="ru-RU" dirty="0" smtClean="0">
                <a:solidFill>
                  <a:schemeClr val="accent4"/>
                </a:solidFill>
              </a:rPr>
              <a:t>тестов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первом случае появляются плавающие ошибки, во втором - нарушается изолированность юнит-тестов</a:t>
            </a:r>
          </a:p>
        </p:txBody>
      </p:sp>
    </p:spTree>
    <p:extLst>
      <p:ext uri="{BB962C8B-B14F-4D97-AF65-F5344CB8AC3E}">
        <p14:creationId xmlns:p14="http://schemas.microsoft.com/office/powerpoint/2010/main" val="8601845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Dependency </a:t>
            </a:r>
            <a:r>
              <a:rPr lang="ru-RU" dirty="0" smtClean="0"/>
              <a:t/>
            </a:r>
            <a:br>
              <a:rPr lang="ru-RU" dirty="0" smtClean="0"/>
            </a:br>
            <a:r>
              <a:rPr lang="en-US" dirty="0" smtClean="0"/>
              <a:t>(</a:t>
            </a:r>
            <a:r>
              <a:rPr lang="ru-RU" dirty="0"/>
              <a:t>Скрытая </a:t>
            </a:r>
            <a:r>
              <a:rPr lang="ru-RU" dirty="0" smtClean="0"/>
              <a:t>зависимость)</a:t>
            </a:r>
            <a:endParaRPr lang="ru-RU" dirty="0"/>
          </a:p>
        </p:txBody>
      </p:sp>
      <p:sp>
        <p:nvSpPr>
          <p:cNvPr id="5" name="Rectangle 4"/>
          <p:cNvSpPr>
            <a:spLocks noChangeArrowheads="1"/>
          </p:cNvSpPr>
          <p:nvPr>
            <p:custDataLst>
              <p:tags r:id="rId1"/>
            </p:custDataLst>
          </p:nvPr>
        </p:nvSpPr>
        <p:spPr bwMode="auto">
          <a:xfrm>
            <a:off x="1143000" y="2201198"/>
            <a:ext cx="6858000" cy="2455605"/>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Проявляет </a:t>
            </a:r>
            <a:r>
              <a:rPr lang="ru-RU" dirty="0">
                <a:solidFill>
                  <a:schemeClr val="accent4"/>
                </a:solidFill>
              </a:rPr>
              <a:t>зависимость от данных, которые должны быть созданы где-то и кем-то до того, как тест будет </a:t>
            </a:r>
            <a:r>
              <a:rPr lang="ru-RU" dirty="0" smtClean="0">
                <a:solidFill>
                  <a:schemeClr val="accent4"/>
                </a:solidFill>
              </a:rPr>
              <a:t>исполнен</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Если </a:t>
            </a:r>
            <a:r>
              <a:rPr lang="ru-RU" dirty="0">
                <a:solidFill>
                  <a:schemeClr val="accent4"/>
                </a:solidFill>
              </a:rPr>
              <a:t>нужных данных нет, тест обычно валится с невнятным сообщением, без намека на то, что ему необходимо для успешного </a:t>
            </a:r>
            <a:r>
              <a:rPr lang="ru-RU" dirty="0" smtClean="0">
                <a:solidFill>
                  <a:schemeClr val="accent4"/>
                </a:solidFill>
              </a:rPr>
              <a:t>завершения</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Нарушает </a:t>
            </a:r>
            <a:r>
              <a:rPr lang="ru-RU" dirty="0">
                <a:solidFill>
                  <a:schemeClr val="accent4"/>
                </a:solidFill>
              </a:rPr>
              <a:t>изолированность юнит-тестов</a:t>
            </a:r>
          </a:p>
        </p:txBody>
      </p:sp>
    </p:spTree>
    <p:extLst>
      <p:ext uri="{BB962C8B-B14F-4D97-AF65-F5344CB8AC3E}">
        <p14:creationId xmlns:p14="http://schemas.microsoft.com/office/powerpoint/2010/main" val="6083320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Enumerator (</a:t>
            </a:r>
            <a:r>
              <a:rPr lang="ru-RU" dirty="0"/>
              <a:t>Счетчик)</a:t>
            </a:r>
          </a:p>
        </p:txBody>
      </p:sp>
      <p:sp>
        <p:nvSpPr>
          <p:cNvPr id="5" name="Rectangle 4"/>
          <p:cNvSpPr>
            <a:spLocks noChangeArrowheads="1"/>
          </p:cNvSpPr>
          <p:nvPr>
            <p:custDataLst>
              <p:tags r:id="rId1"/>
            </p:custDataLst>
          </p:nvPr>
        </p:nvSpPr>
        <p:spPr bwMode="auto">
          <a:xfrm>
            <a:off x="1753940" y="2478197"/>
            <a:ext cx="5636121"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a:t>
            </a:r>
            <a:r>
              <a:rPr lang="ru-RU" dirty="0">
                <a:solidFill>
                  <a:schemeClr val="accent4"/>
                </a:solidFill>
              </a:rPr>
              <a:t>, каждый метод которого именуется просто: test1, test2, test3 и т.д</a:t>
            </a:r>
            <a:r>
              <a:rPr lang="ru-RU" dirty="0" smtClean="0">
                <a:solidFill>
                  <a:schemeClr val="accent4"/>
                </a:solidFill>
              </a:rPr>
              <a:t>.</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результате абсолютно не понятно, что и где тестируется и единственный вариант узнать это – вникать в код</a:t>
            </a:r>
          </a:p>
        </p:txBody>
      </p:sp>
    </p:spTree>
    <p:extLst>
      <p:ext uri="{BB962C8B-B14F-4D97-AF65-F5344CB8AC3E}">
        <p14:creationId xmlns:p14="http://schemas.microsoft.com/office/powerpoint/2010/main" val="7248602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Stranger (</a:t>
            </a:r>
            <a:r>
              <a:rPr lang="en-US" dirty="0" err="1"/>
              <a:t>Чужак</a:t>
            </a:r>
            <a:r>
              <a:rPr lang="ru-RU" dirty="0" smtClean="0"/>
              <a:t>)</a:t>
            </a:r>
            <a:endParaRPr lang="ru-RU" dirty="0"/>
          </a:p>
        </p:txBody>
      </p:sp>
      <p:sp>
        <p:nvSpPr>
          <p:cNvPr id="5" name="Rectangle 4"/>
          <p:cNvSpPr>
            <a:spLocks noChangeArrowheads="1"/>
          </p:cNvSpPr>
          <p:nvPr>
            <p:custDataLst>
              <p:tags r:id="rId1"/>
            </p:custDataLst>
          </p:nvPr>
        </p:nvSpPr>
        <p:spPr bwMode="auto">
          <a:xfrm>
            <a:off x="990600" y="2478197"/>
            <a:ext cx="71628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a:t>
            </a:r>
            <a:r>
              <a:rPr lang="ru-RU" dirty="0" smtClean="0">
                <a:solidFill>
                  <a:schemeClr val="accent4"/>
                </a:solidFill>
              </a:rPr>
              <a:t>естовый </a:t>
            </a:r>
            <a:r>
              <a:rPr lang="ru-RU" dirty="0">
                <a:solidFill>
                  <a:schemeClr val="accent4"/>
                </a:solidFill>
              </a:rPr>
              <a:t>метод, который тестирует что-то, не имеющее никакого отношения к тому, что тестирует остальной модульный </a:t>
            </a:r>
            <a:r>
              <a:rPr lang="ru-RU" dirty="0" smtClean="0">
                <a:solidFill>
                  <a:schemeClr val="accent4"/>
                </a:solidFill>
              </a:rPr>
              <a:t>тест</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случается из-за того, что нужно протестировать объект, связанный с тестируемым, но делается это в отрыве от назначенной связи</a:t>
            </a:r>
          </a:p>
        </p:txBody>
      </p:sp>
    </p:spTree>
    <p:extLst>
      <p:ext uri="{BB962C8B-B14F-4D97-AF65-F5344CB8AC3E}">
        <p14:creationId xmlns:p14="http://schemas.microsoft.com/office/powerpoint/2010/main" val="17974237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Evangelist (</a:t>
            </a:r>
            <a:r>
              <a:rPr lang="ru-RU" dirty="0"/>
              <a:t>ОС Евангелист)</a:t>
            </a:r>
          </a:p>
        </p:txBody>
      </p:sp>
      <p:sp>
        <p:nvSpPr>
          <p:cNvPr id="5" name="Rectangle 4"/>
          <p:cNvSpPr>
            <a:spLocks noChangeArrowheads="1"/>
          </p:cNvSpPr>
          <p:nvPr>
            <p:custDataLst>
              <p:tags r:id="rId1"/>
            </p:custDataLst>
          </p:nvPr>
        </p:nvSpPr>
        <p:spPr bwMode="auto">
          <a:xfrm>
            <a:off x="1257300" y="2478197"/>
            <a:ext cx="66294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a:t>
            </a:r>
            <a:r>
              <a:rPr lang="ru-RU" dirty="0" smtClean="0">
                <a:solidFill>
                  <a:schemeClr val="accent4"/>
                </a:solidFill>
              </a:rPr>
              <a:t>ест</a:t>
            </a:r>
            <a:r>
              <a:rPr lang="ru-RU" dirty="0">
                <a:solidFill>
                  <a:schemeClr val="accent4"/>
                </a:solidFill>
              </a:rPr>
              <a:t>, который предполагает, что будет исполняться под конкретной операционной </a:t>
            </a:r>
            <a:r>
              <a:rPr lang="ru-RU" dirty="0" smtClean="0">
                <a:solidFill>
                  <a:schemeClr val="accent4"/>
                </a:solidFill>
              </a:rPr>
              <a:t>системой</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Простой </a:t>
            </a:r>
            <a:r>
              <a:rPr lang="ru-RU" dirty="0">
                <a:solidFill>
                  <a:schemeClr val="accent4"/>
                </a:solidFill>
              </a:rPr>
              <a:t>пример – использование в проверках символа перевода строки для Windows, при запуске под unix-системами такой тест провалится</a:t>
            </a:r>
          </a:p>
        </p:txBody>
      </p:sp>
    </p:spTree>
    <p:extLst>
      <p:ext uri="{BB962C8B-B14F-4D97-AF65-F5344CB8AC3E}">
        <p14:creationId xmlns:p14="http://schemas.microsoft.com/office/powerpoint/2010/main" val="19174640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Against All Odds </a:t>
            </a:r>
            <a:r>
              <a:rPr lang="en-US" dirty="0" smtClean="0"/>
              <a:t/>
            </a:r>
            <a:br>
              <a:rPr lang="en-US" dirty="0" smtClean="0"/>
            </a:br>
            <a:r>
              <a:rPr lang="en-US" dirty="0" smtClean="0"/>
              <a:t>(</a:t>
            </a:r>
            <a:r>
              <a:rPr lang="ru-RU" dirty="0"/>
              <a:t>Успех Любой Ценой </a:t>
            </a:r>
            <a:r>
              <a:rPr lang="en-US" dirty="0" smtClean="0"/>
              <a:t>)</a:t>
            </a:r>
            <a:endParaRPr lang="en-US" dirty="0"/>
          </a:p>
        </p:txBody>
      </p:sp>
      <p:sp>
        <p:nvSpPr>
          <p:cNvPr id="5" name="Rectangle 4"/>
          <p:cNvSpPr>
            <a:spLocks noChangeArrowheads="1"/>
          </p:cNvSpPr>
          <p:nvPr>
            <p:custDataLst>
              <p:tags r:id="rId1"/>
            </p:custDataLst>
          </p:nvPr>
        </p:nvSpPr>
        <p:spPr bwMode="auto">
          <a:xfrm>
            <a:off x="1143000" y="2478197"/>
            <a:ext cx="68580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Тест, который изначально был написан для успешного прохождения, а не тестирования </a:t>
            </a:r>
            <a:r>
              <a:rPr lang="ru-RU" dirty="0" smtClean="0">
                <a:solidFill>
                  <a:schemeClr val="accent4"/>
                </a:solidFill>
              </a:rPr>
              <a:t>чего-либо</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Побочным эффектом является недостаточно глубокое тестирование и успешное прохождение там, где правильный тест должен провалиться</a:t>
            </a:r>
          </a:p>
        </p:txBody>
      </p:sp>
    </p:spTree>
    <p:extLst>
      <p:ext uri="{BB962C8B-B14F-4D97-AF65-F5344CB8AC3E}">
        <p14:creationId xmlns:p14="http://schemas.microsoft.com/office/powerpoint/2010/main" val="23271063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Free Ride («</a:t>
            </a:r>
            <a:r>
              <a:rPr lang="ru-RU" dirty="0"/>
              <a:t>Заяц»)</a:t>
            </a:r>
          </a:p>
        </p:txBody>
      </p:sp>
      <p:sp>
        <p:nvSpPr>
          <p:cNvPr id="5" name="Rectangle 4"/>
          <p:cNvSpPr>
            <a:spLocks noChangeArrowheads="1"/>
          </p:cNvSpPr>
          <p:nvPr>
            <p:custDataLst>
              <p:tags r:id="rId1"/>
            </p:custDataLst>
          </p:nvPr>
        </p:nvSpPr>
        <p:spPr bwMode="auto">
          <a:xfrm>
            <a:off x="1371600" y="2478197"/>
            <a:ext cx="62484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Вместо </a:t>
            </a:r>
            <a:r>
              <a:rPr lang="ru-RU" dirty="0">
                <a:solidFill>
                  <a:schemeClr val="accent4"/>
                </a:solidFill>
              </a:rPr>
              <a:t>написания нового тестового метода добавляется еще одна проверка в уже </a:t>
            </a:r>
            <a:r>
              <a:rPr lang="ru-RU" dirty="0" smtClean="0">
                <a:solidFill>
                  <a:schemeClr val="accent4"/>
                </a:solidFill>
              </a:rPr>
              <a:t>существующий</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Увеличивает </a:t>
            </a:r>
            <a:r>
              <a:rPr lang="ru-RU" dirty="0">
                <a:solidFill>
                  <a:schemeClr val="accent4"/>
                </a:solidFill>
              </a:rPr>
              <a:t>время на локализацию </a:t>
            </a:r>
            <a:r>
              <a:rPr lang="ru-RU" dirty="0" smtClean="0">
                <a:solidFill>
                  <a:schemeClr val="accent4"/>
                </a:solidFill>
              </a:rPr>
              <a:t>ошибки</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Ведет </a:t>
            </a:r>
            <a:r>
              <a:rPr lang="ru-RU" dirty="0">
                <a:solidFill>
                  <a:schemeClr val="accent4"/>
                </a:solidFill>
              </a:rPr>
              <a:t>к появлению «Гигантов» и «Избранных»</a:t>
            </a:r>
          </a:p>
        </p:txBody>
      </p:sp>
    </p:spTree>
    <p:extLst>
      <p:ext uri="{BB962C8B-B14F-4D97-AF65-F5344CB8AC3E}">
        <p14:creationId xmlns:p14="http://schemas.microsoft.com/office/powerpoint/2010/main" val="25479966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One (</a:t>
            </a:r>
            <a:r>
              <a:rPr lang="ru-RU" dirty="0"/>
              <a:t>Избранный)</a:t>
            </a:r>
          </a:p>
        </p:txBody>
      </p:sp>
      <p:sp>
        <p:nvSpPr>
          <p:cNvPr id="5" name="Rectangle 4"/>
          <p:cNvSpPr>
            <a:spLocks noChangeArrowheads="1"/>
          </p:cNvSpPr>
          <p:nvPr>
            <p:custDataLst>
              <p:tags r:id="rId1"/>
            </p:custDataLst>
          </p:nvPr>
        </p:nvSpPr>
        <p:spPr bwMode="auto">
          <a:xfrm>
            <a:off x="2060080" y="1785700"/>
            <a:ext cx="5023841" cy="3286601"/>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К</a:t>
            </a:r>
            <a:r>
              <a:rPr lang="ru-RU" dirty="0" smtClean="0">
                <a:solidFill>
                  <a:schemeClr val="accent4"/>
                </a:solidFill>
              </a:rPr>
              <a:t>омбинация </a:t>
            </a:r>
            <a:r>
              <a:rPr lang="ru-RU" dirty="0">
                <a:solidFill>
                  <a:schemeClr val="accent4"/>
                </a:solidFill>
              </a:rPr>
              <a:t>нескольких анти-паттернов, особенно Гиганта и множества </a:t>
            </a:r>
            <a:r>
              <a:rPr lang="ru-RU" dirty="0" smtClean="0">
                <a:solidFill>
                  <a:schemeClr val="accent4"/>
                </a:solidFill>
              </a:rPr>
              <a:t>Зайцев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содержит всего один метод, который тестирует весь функционал </a:t>
            </a:r>
            <a:r>
              <a:rPr lang="ru-RU" dirty="0" smtClean="0">
                <a:solidFill>
                  <a:schemeClr val="accent4"/>
                </a:solidFill>
              </a:rPr>
              <a:t>класса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Как </a:t>
            </a:r>
            <a:r>
              <a:rPr lang="ru-RU" dirty="0">
                <a:solidFill>
                  <a:schemeClr val="accent4"/>
                </a:solidFill>
              </a:rPr>
              <a:t>правило, тестовый метод имеет такое же название, как и тестовый </a:t>
            </a:r>
            <a:r>
              <a:rPr lang="ru-RU" dirty="0" smtClean="0">
                <a:solidFill>
                  <a:schemeClr val="accent4"/>
                </a:solidFill>
              </a:rPr>
              <a:t>класс</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самом методе – долгая настройка, после чего множество проверок</a:t>
            </a:r>
          </a:p>
        </p:txBody>
      </p:sp>
    </p:spTree>
    <p:extLst>
      <p:ext uri="{BB962C8B-B14F-4D97-AF65-F5344CB8AC3E}">
        <p14:creationId xmlns:p14="http://schemas.microsoft.com/office/powerpoint/2010/main" val="31184475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Piping Tom (</a:t>
            </a:r>
            <a:r>
              <a:rPr lang="ru-RU" dirty="0"/>
              <a:t>Любопытная Варвара)</a:t>
            </a:r>
          </a:p>
        </p:txBody>
      </p:sp>
      <p:sp>
        <p:nvSpPr>
          <p:cNvPr id="5" name="Rectangle 4"/>
          <p:cNvSpPr>
            <a:spLocks noChangeArrowheads="1"/>
          </p:cNvSpPr>
          <p:nvPr>
            <p:custDataLst>
              <p:tags r:id="rId1"/>
            </p:custDataLst>
          </p:nvPr>
        </p:nvSpPr>
        <p:spPr bwMode="auto">
          <a:xfrm>
            <a:off x="1295400" y="2201198"/>
            <a:ext cx="6553200" cy="2455605"/>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Б</a:t>
            </a:r>
            <a:r>
              <a:rPr lang="ru-RU" dirty="0" smtClean="0">
                <a:solidFill>
                  <a:schemeClr val="accent4"/>
                </a:solidFill>
              </a:rPr>
              <a:t>лагодаря </a:t>
            </a:r>
            <a:r>
              <a:rPr lang="ru-RU" dirty="0">
                <a:solidFill>
                  <a:schemeClr val="accent4"/>
                </a:solidFill>
              </a:rPr>
              <a:t>разделяемым ресурсам, тест может «подсмотреть» результаты других тестов, в результате чего валится, несмотря на то что система находится в валидном </a:t>
            </a:r>
            <a:r>
              <a:rPr lang="ru-RU" dirty="0" smtClean="0">
                <a:solidFill>
                  <a:schemeClr val="accent4"/>
                </a:solidFill>
              </a:rPr>
              <a:t>состоянии</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возникает из-за использования статических переменных, которые не были очищены предыдущими тестами</a:t>
            </a:r>
          </a:p>
        </p:txBody>
      </p:sp>
    </p:spTree>
    <p:extLst>
      <p:ext uri="{BB962C8B-B14F-4D97-AF65-F5344CB8AC3E}">
        <p14:creationId xmlns:p14="http://schemas.microsoft.com/office/powerpoint/2010/main" val="3388176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Анти-паттерны (</a:t>
            </a:r>
            <a:r>
              <a:rPr lang="ru-RU" dirty="0" err="1"/>
              <a:t>anti-patterns</a:t>
            </a:r>
            <a:r>
              <a:rPr lang="ru-RU" dirty="0"/>
              <a:t>)</a:t>
            </a:r>
            <a:endParaRPr lang="en-US" dirty="0"/>
          </a:p>
        </p:txBody>
      </p:sp>
      <p:sp>
        <p:nvSpPr>
          <p:cNvPr id="5" name="Rectangle 4"/>
          <p:cNvSpPr>
            <a:spLocks noChangeArrowheads="1"/>
          </p:cNvSpPr>
          <p:nvPr>
            <p:custDataLst>
              <p:tags r:id="rId1"/>
            </p:custDataLst>
          </p:nvPr>
        </p:nvSpPr>
        <p:spPr bwMode="auto">
          <a:xfrm>
            <a:off x="914400" y="2514600"/>
            <a:ext cx="7239000" cy="1624608"/>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ru-RU" dirty="0">
                <a:solidFill>
                  <a:srgbClr val="004080"/>
                </a:solidFill>
                <a:cs typeface="Tahoma" charset="0"/>
              </a:rPr>
              <a:t>Анти-паттерны (</a:t>
            </a:r>
            <a:r>
              <a:rPr lang="ru-RU" dirty="0" err="1">
                <a:solidFill>
                  <a:srgbClr val="004080"/>
                </a:solidFill>
                <a:cs typeface="Tahoma" charset="0"/>
              </a:rPr>
              <a:t>anti-patterns</a:t>
            </a:r>
            <a:r>
              <a:rPr lang="ru-RU" dirty="0">
                <a:solidFill>
                  <a:srgbClr val="004080"/>
                </a:solidFill>
                <a:cs typeface="Tahoma" charset="0"/>
              </a:rPr>
              <a:t>), также известные как ловушки (</a:t>
            </a:r>
            <a:r>
              <a:rPr lang="ru-RU" dirty="0" err="1">
                <a:solidFill>
                  <a:srgbClr val="004080"/>
                </a:solidFill>
                <a:cs typeface="Tahoma" charset="0"/>
              </a:rPr>
              <a:t>pitfalls</a:t>
            </a:r>
            <a:r>
              <a:rPr lang="ru-RU" dirty="0">
                <a:solidFill>
                  <a:srgbClr val="004080"/>
                </a:solidFill>
                <a:cs typeface="Tahoma" charset="0"/>
              </a:rPr>
              <a:t>) — это классы наиболее часто внедряемых плохих решений проблем. Они изучаются, как категория, в случае когда их хотят избежать в будущем, и некоторые отдельные случаи их могут быть распознаны при изучении неработающих систем.</a:t>
            </a:r>
            <a:endParaRPr lang="en-US" dirty="0">
              <a:solidFill>
                <a:srgbClr val="004080"/>
              </a:solidFill>
              <a:cs typeface="Tahoma" charset="0"/>
            </a:endParaRPr>
          </a:p>
        </p:txBody>
      </p:sp>
    </p:spTree>
    <p:extLst>
      <p:ext uri="{BB962C8B-B14F-4D97-AF65-F5344CB8AC3E}">
        <p14:creationId xmlns:p14="http://schemas.microsoft.com/office/powerpoint/2010/main" val="231504304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Slow Poke (</a:t>
            </a:r>
            <a:r>
              <a:rPr lang="en-US" dirty="0" err="1" smtClean="0"/>
              <a:t>Тормоз</a:t>
            </a:r>
            <a:r>
              <a:rPr lang="ru-RU" dirty="0" smtClean="0"/>
              <a:t>)</a:t>
            </a:r>
            <a:endParaRPr lang="ru-RU" dirty="0"/>
          </a:p>
        </p:txBody>
      </p:sp>
      <p:sp>
        <p:nvSpPr>
          <p:cNvPr id="5" name="Rectangle 4"/>
          <p:cNvSpPr>
            <a:spLocks noChangeArrowheads="1"/>
          </p:cNvSpPr>
          <p:nvPr>
            <p:custDataLst>
              <p:tags r:id="rId1"/>
            </p:custDataLst>
          </p:nvPr>
        </p:nvSpPr>
        <p:spPr bwMode="auto">
          <a:xfrm>
            <a:off x="952500" y="2616696"/>
            <a:ext cx="72390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выполняется необычайно </a:t>
            </a:r>
            <a:r>
              <a:rPr lang="ru-RU" dirty="0" smtClean="0">
                <a:solidFill>
                  <a:schemeClr val="accent4"/>
                </a:solidFill>
              </a:rPr>
              <a:t>медленно</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Как </a:t>
            </a:r>
            <a:r>
              <a:rPr lang="ru-RU" dirty="0">
                <a:solidFill>
                  <a:schemeClr val="accent4"/>
                </a:solidFill>
              </a:rPr>
              <a:t>правило, при запуске такого теста разработчик спокойно уходит на перекур, обед, или, что еще хуже, запускает его в конце рабочего дня перед уходом домой</a:t>
            </a:r>
          </a:p>
        </p:txBody>
      </p:sp>
    </p:spTree>
    <p:extLst>
      <p:ext uri="{BB962C8B-B14F-4D97-AF65-F5344CB8AC3E}">
        <p14:creationId xmlns:p14="http://schemas.microsoft.com/office/powerpoint/2010/main" val="34217490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Cuckoo (</a:t>
            </a:r>
            <a:r>
              <a:rPr lang="ru-RU" dirty="0"/>
              <a:t>Кукушонок</a:t>
            </a:r>
            <a:r>
              <a:rPr lang="en-US" dirty="0"/>
              <a:t>)</a:t>
            </a:r>
            <a:endParaRPr lang="ru-RU" b="0" dirty="0"/>
          </a:p>
        </p:txBody>
      </p:sp>
      <p:sp>
        <p:nvSpPr>
          <p:cNvPr id="5" name="Rectangle 4"/>
          <p:cNvSpPr>
            <a:spLocks noChangeArrowheads="1"/>
          </p:cNvSpPr>
          <p:nvPr>
            <p:custDataLst>
              <p:tags r:id="rId1"/>
            </p:custDataLst>
          </p:nvPr>
        </p:nvSpPr>
        <p:spPr bwMode="auto">
          <a:xfrm>
            <a:off x="1181100" y="2616696"/>
            <a:ext cx="67818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использует общие объекты, создаваемые при </a:t>
            </a:r>
            <a:r>
              <a:rPr lang="ru-RU" dirty="0" smtClean="0">
                <a:solidFill>
                  <a:schemeClr val="accent4"/>
                </a:solidFill>
              </a:rPr>
              <a:t>инициализации</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При </a:t>
            </a:r>
            <a:r>
              <a:rPr lang="ru-RU" dirty="0">
                <a:solidFill>
                  <a:schemeClr val="accent4"/>
                </a:solidFill>
              </a:rPr>
              <a:t>своем выполнении уничтожает эти объекты, создавая вместо них необходимые ему реализации</a:t>
            </a:r>
          </a:p>
        </p:txBody>
      </p:sp>
    </p:spTree>
    <p:extLst>
      <p:ext uri="{BB962C8B-B14F-4D97-AF65-F5344CB8AC3E}">
        <p14:creationId xmlns:p14="http://schemas.microsoft.com/office/powerpoint/2010/main" val="134661979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Bounty Hunter (</a:t>
            </a:r>
            <a:r>
              <a:rPr lang="ru-RU" dirty="0"/>
              <a:t>Наемник)</a:t>
            </a:r>
          </a:p>
        </p:txBody>
      </p:sp>
      <p:sp>
        <p:nvSpPr>
          <p:cNvPr id="5" name="Rectangle 4"/>
          <p:cNvSpPr>
            <a:spLocks noChangeArrowheads="1"/>
          </p:cNvSpPr>
          <p:nvPr>
            <p:custDataLst>
              <p:tags r:id="rId1"/>
            </p:custDataLst>
          </p:nvPr>
        </p:nvSpPr>
        <p:spPr bwMode="auto">
          <a:xfrm>
            <a:off x="1333500" y="2755196"/>
            <a:ext cx="6477000" cy="1347609"/>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покрывает как можно больше кода, с целью достичь необходимого уровня </a:t>
            </a:r>
            <a:r>
              <a:rPr lang="ru-RU" dirty="0" smtClean="0">
                <a:solidFill>
                  <a:schemeClr val="accent4"/>
                </a:solidFill>
              </a:rPr>
              <a:t>покрытия</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При </a:t>
            </a:r>
            <a:r>
              <a:rPr lang="ru-RU" dirty="0">
                <a:solidFill>
                  <a:schemeClr val="accent4"/>
                </a:solidFill>
              </a:rPr>
              <a:t>этом толком ничего не тестируется</a:t>
            </a:r>
          </a:p>
        </p:txBody>
      </p:sp>
    </p:spTree>
    <p:extLst>
      <p:ext uri="{BB962C8B-B14F-4D97-AF65-F5344CB8AC3E}">
        <p14:creationId xmlns:p14="http://schemas.microsoft.com/office/powerpoint/2010/main" val="208752219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Roll The Dice (Русская рулетка)</a:t>
            </a:r>
          </a:p>
        </p:txBody>
      </p:sp>
      <p:sp>
        <p:nvSpPr>
          <p:cNvPr id="5" name="Rectangle 4"/>
          <p:cNvSpPr>
            <a:spLocks noChangeArrowheads="1"/>
          </p:cNvSpPr>
          <p:nvPr>
            <p:custDataLst>
              <p:tags r:id="rId1"/>
            </p:custDataLst>
          </p:nvPr>
        </p:nvSpPr>
        <p:spPr bwMode="auto">
          <a:xfrm>
            <a:off x="914400" y="2616696"/>
            <a:ext cx="73152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Вместо </a:t>
            </a:r>
            <a:r>
              <a:rPr lang="ru-RU" dirty="0">
                <a:solidFill>
                  <a:schemeClr val="accent4"/>
                </a:solidFill>
              </a:rPr>
              <a:t>тестирования граничных условий, генерируются случайные значения </a:t>
            </a:r>
            <a:r>
              <a:rPr lang="ru-RU" dirty="0" smtClean="0">
                <a:solidFill>
                  <a:schemeClr val="accent4"/>
                </a:solidFill>
              </a:rPr>
              <a:t>параметров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результате появляются плавающие ошибки - тесты иногда проходят, а иногда – нет</a:t>
            </a:r>
          </a:p>
        </p:txBody>
      </p:sp>
    </p:spTree>
    <p:extLst>
      <p:ext uri="{BB962C8B-B14F-4D97-AF65-F5344CB8AC3E}">
        <p14:creationId xmlns:p14="http://schemas.microsoft.com/office/powerpoint/2010/main" val="110288620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Mother </a:t>
            </a:r>
            <a:r>
              <a:rPr lang="en-US" dirty="0" smtClean="0"/>
              <a:t>Hen </a:t>
            </a:r>
            <a:r>
              <a:rPr lang="ru-RU" dirty="0" smtClean="0"/>
              <a:t>(</a:t>
            </a:r>
            <a:r>
              <a:rPr lang="en-US" dirty="0" err="1"/>
              <a:t>Наседка</a:t>
            </a:r>
            <a:r>
              <a:rPr lang="ru-RU" dirty="0" smtClean="0"/>
              <a:t>)</a:t>
            </a:r>
            <a:endParaRPr lang="ru-RU" dirty="0"/>
          </a:p>
        </p:txBody>
      </p:sp>
      <p:sp>
        <p:nvSpPr>
          <p:cNvPr id="5" name="Rectangle 4"/>
          <p:cNvSpPr>
            <a:spLocks noChangeArrowheads="1"/>
          </p:cNvSpPr>
          <p:nvPr>
            <p:custDataLst>
              <p:tags r:id="rId1"/>
            </p:custDataLst>
          </p:nvPr>
        </p:nvSpPr>
        <p:spPr bwMode="auto">
          <a:xfrm>
            <a:off x="914400" y="2616696"/>
            <a:ext cx="73152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Общий </a:t>
            </a:r>
            <a:r>
              <a:rPr lang="en-US" dirty="0" smtClean="0">
                <a:solidFill>
                  <a:schemeClr val="accent4"/>
                </a:solidFill>
              </a:rPr>
              <a:t>setup</a:t>
            </a:r>
            <a:r>
              <a:rPr lang="ru-RU" dirty="0" smtClean="0">
                <a:solidFill>
                  <a:schemeClr val="accent4"/>
                </a:solidFill>
              </a:rPr>
              <a:t>, который </a:t>
            </a:r>
            <a:r>
              <a:rPr lang="ru-RU" dirty="0">
                <a:solidFill>
                  <a:schemeClr val="accent4"/>
                </a:solidFill>
              </a:rPr>
              <a:t>делает гораздо больше, </a:t>
            </a:r>
            <a:r>
              <a:rPr lang="ru-RU" dirty="0" smtClean="0">
                <a:solidFill>
                  <a:schemeClr val="accent4"/>
                </a:solidFill>
              </a:rPr>
              <a:t>чем тестам нужно </a:t>
            </a:r>
            <a:r>
              <a:rPr lang="ru-RU" dirty="0">
                <a:solidFill>
                  <a:schemeClr val="accent4"/>
                </a:solidFill>
              </a:rPr>
              <a:t>фактически </a:t>
            </a:r>
            <a:endParaRPr lang="ru-RU"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Это может быть признаком того, что установка была написана до того, как тесты</a:t>
            </a:r>
          </a:p>
        </p:txBody>
      </p:sp>
    </p:spTree>
    <p:extLst>
      <p:ext uri="{BB962C8B-B14F-4D97-AF65-F5344CB8AC3E}">
        <p14:creationId xmlns:p14="http://schemas.microsoft.com/office/powerpoint/2010/main" val="76522523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Wild </a:t>
            </a:r>
            <a:r>
              <a:rPr lang="en-US" dirty="0" smtClean="0"/>
              <a:t>Goose</a:t>
            </a:r>
            <a:r>
              <a:rPr lang="ru-RU" dirty="0" smtClean="0"/>
              <a:t> (Дикий гусь)</a:t>
            </a:r>
            <a:endParaRPr lang="ru-RU" dirty="0"/>
          </a:p>
        </p:txBody>
      </p:sp>
      <p:sp>
        <p:nvSpPr>
          <p:cNvPr id="5" name="Rectangle 4"/>
          <p:cNvSpPr>
            <a:spLocks noChangeArrowheads="1"/>
          </p:cNvSpPr>
          <p:nvPr>
            <p:custDataLst>
              <p:tags r:id="rId1"/>
            </p:custDataLst>
          </p:nvPr>
        </p:nvSpPr>
        <p:spPr bwMode="auto">
          <a:xfrm>
            <a:off x="1257300" y="2893695"/>
            <a:ext cx="662940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a:t>
            </a:r>
            <a:r>
              <a:rPr lang="ru-RU" dirty="0">
                <a:solidFill>
                  <a:schemeClr val="accent4"/>
                </a:solidFill>
              </a:rPr>
              <a:t>т</a:t>
            </a:r>
            <a:r>
              <a:rPr lang="en-US" dirty="0" smtClean="0">
                <a:solidFill>
                  <a:schemeClr val="accent4"/>
                </a:solidFill>
              </a:rPr>
              <a:t>,</a:t>
            </a:r>
            <a:r>
              <a:rPr lang="ru-RU" dirty="0" smtClean="0">
                <a:solidFill>
                  <a:schemeClr val="accent4"/>
                </a:solidFill>
              </a:rPr>
              <a:t> который кажется простым</a:t>
            </a:r>
            <a:r>
              <a:rPr lang="en-US" dirty="0" smtClean="0">
                <a:solidFill>
                  <a:schemeClr val="accent4"/>
                </a:solidFill>
              </a:rPr>
              <a:t>, </a:t>
            </a:r>
            <a:r>
              <a:rPr lang="ru-RU" dirty="0" smtClean="0">
                <a:solidFill>
                  <a:schemeClr val="accent4"/>
                </a:solidFill>
              </a:rPr>
              <a:t>но требует все больших усилий для инициализации данных</a:t>
            </a:r>
            <a:r>
              <a:rPr lang="en-US" dirty="0" smtClean="0">
                <a:solidFill>
                  <a:schemeClr val="accent4"/>
                </a:solidFill>
              </a:rPr>
              <a:t>, </a:t>
            </a:r>
            <a:r>
              <a:rPr lang="ru-RU" dirty="0" smtClean="0">
                <a:solidFill>
                  <a:schemeClr val="accent4"/>
                </a:solidFill>
              </a:rPr>
              <a:t>которые необходимы</a:t>
            </a:r>
            <a:r>
              <a:rPr lang="en-US" dirty="0" smtClean="0">
                <a:solidFill>
                  <a:schemeClr val="accent4"/>
                </a:solidFill>
              </a:rPr>
              <a:t>, </a:t>
            </a:r>
            <a:r>
              <a:rPr lang="ru-RU" dirty="0" smtClean="0">
                <a:solidFill>
                  <a:schemeClr val="accent4"/>
                </a:solidFill>
              </a:rPr>
              <a:t>что бы тест прошел</a:t>
            </a:r>
          </a:p>
        </p:txBody>
      </p:sp>
    </p:spTree>
    <p:extLst>
      <p:ext uri="{BB962C8B-B14F-4D97-AF65-F5344CB8AC3E}">
        <p14:creationId xmlns:p14="http://schemas.microsoft.com/office/powerpoint/2010/main" val="17952286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Homing Pigeon </a:t>
            </a:r>
            <a:r>
              <a:rPr lang="ru-RU" dirty="0"/>
              <a:t>(Почтовый голубь)</a:t>
            </a:r>
          </a:p>
        </p:txBody>
      </p:sp>
      <p:sp>
        <p:nvSpPr>
          <p:cNvPr id="5" name="Rectangle 4"/>
          <p:cNvSpPr>
            <a:spLocks noChangeArrowheads="1"/>
          </p:cNvSpPr>
          <p:nvPr>
            <p:custDataLst>
              <p:tags r:id="rId1"/>
            </p:custDataLst>
          </p:nvPr>
        </p:nvSpPr>
        <p:spPr bwMode="auto">
          <a:xfrm>
            <a:off x="1257300" y="2893695"/>
            <a:ext cx="6629400" cy="793611"/>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a:t>
            </a:r>
            <a:r>
              <a:rPr lang="ru-RU" dirty="0">
                <a:solidFill>
                  <a:schemeClr val="accent4"/>
                </a:solidFill>
              </a:rPr>
              <a:t>т</a:t>
            </a:r>
            <a:r>
              <a:rPr lang="en-US" dirty="0" smtClean="0">
                <a:solidFill>
                  <a:schemeClr val="accent4"/>
                </a:solidFill>
              </a:rPr>
              <a:t>,</a:t>
            </a:r>
            <a:r>
              <a:rPr lang="ru-RU" dirty="0" smtClean="0">
                <a:solidFill>
                  <a:schemeClr val="accent4"/>
                </a:solidFill>
              </a:rPr>
              <a:t> который надо запустить в определенном месте в иерархии классов</a:t>
            </a:r>
          </a:p>
        </p:txBody>
      </p:sp>
    </p:spTree>
    <p:extLst>
      <p:ext uri="{BB962C8B-B14F-4D97-AF65-F5344CB8AC3E}">
        <p14:creationId xmlns:p14="http://schemas.microsoft.com/office/powerpoint/2010/main" val="28625301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Dodo </a:t>
            </a:r>
            <a:endParaRPr lang="ru-RU" dirty="0"/>
          </a:p>
        </p:txBody>
      </p:sp>
      <p:sp>
        <p:nvSpPr>
          <p:cNvPr id="5" name="Rectangle 4"/>
          <p:cNvSpPr>
            <a:spLocks noChangeArrowheads="1"/>
          </p:cNvSpPr>
          <p:nvPr>
            <p:custDataLst>
              <p:tags r:id="rId1"/>
            </p:custDataLst>
          </p:nvPr>
        </p:nvSpPr>
        <p:spPr bwMode="auto">
          <a:xfrm>
            <a:off x="2038350" y="2893695"/>
            <a:ext cx="506730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a:t>
            </a:r>
            <a:r>
              <a:rPr lang="ru-RU" dirty="0">
                <a:solidFill>
                  <a:schemeClr val="accent4"/>
                </a:solidFill>
              </a:rPr>
              <a:t>т</a:t>
            </a:r>
            <a:r>
              <a:rPr lang="en-US" dirty="0" smtClean="0">
                <a:solidFill>
                  <a:schemeClr val="accent4"/>
                </a:solidFill>
              </a:rPr>
              <a:t>,</a:t>
            </a:r>
            <a:r>
              <a:rPr lang="ru-RU" dirty="0" smtClean="0">
                <a:solidFill>
                  <a:schemeClr val="accent4"/>
                </a:solidFill>
              </a:rPr>
              <a:t> который более не нужен</a:t>
            </a:r>
            <a:r>
              <a:rPr lang="en-US" dirty="0" smtClean="0">
                <a:solidFill>
                  <a:schemeClr val="accent4"/>
                </a:solidFill>
              </a:rPr>
              <a:t>.</a:t>
            </a:r>
          </a:p>
          <a:p>
            <a:pPr marL="287338" indent="-287338" defTabSz="803275">
              <a:buClr>
                <a:srgbClr val="FF6600"/>
              </a:buClr>
              <a:buSzPct val="125000"/>
              <a:buFont typeface="Wingdings" charset="0"/>
              <a:buChar char="§"/>
            </a:pPr>
            <a:endParaRPr lang="en-US"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и функциональность надо удалить</a:t>
            </a:r>
          </a:p>
        </p:txBody>
      </p:sp>
    </p:spTree>
    <p:extLst>
      <p:ext uri="{BB962C8B-B14F-4D97-AF65-F5344CB8AC3E}">
        <p14:creationId xmlns:p14="http://schemas.microsoft.com/office/powerpoint/2010/main" val="350452151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Happy </a:t>
            </a:r>
            <a:r>
              <a:rPr lang="en-US" dirty="0" smtClean="0"/>
              <a:t>Path (</a:t>
            </a:r>
            <a:r>
              <a:rPr lang="ru-RU" dirty="0" smtClean="0"/>
              <a:t>Счастливый путь)</a:t>
            </a:r>
            <a:endParaRPr lang="en-US" dirty="0"/>
          </a:p>
        </p:txBody>
      </p:sp>
      <p:sp>
        <p:nvSpPr>
          <p:cNvPr id="5" name="Rectangle 4"/>
          <p:cNvSpPr>
            <a:spLocks noChangeArrowheads="1"/>
          </p:cNvSpPr>
          <p:nvPr>
            <p:custDataLst>
              <p:tags r:id="rId1"/>
            </p:custDataLst>
          </p:nvPr>
        </p:nvSpPr>
        <p:spPr bwMode="auto">
          <a:xfrm>
            <a:off x="1066800" y="1471136"/>
            <a:ext cx="7239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Модульный тест не тестирует пограничные условия и исключения</a:t>
            </a:r>
          </a:p>
        </p:txBody>
      </p:sp>
      <p:sp>
        <p:nvSpPr>
          <p:cNvPr id="3" name="Rectangle 2"/>
          <p:cNvSpPr/>
          <p:nvPr/>
        </p:nvSpPr>
        <p:spPr>
          <a:xfrm>
            <a:off x="1219200" y="2561272"/>
            <a:ext cx="4572000" cy="1323439"/>
          </a:xfrm>
          <a:prstGeom prst="rect">
            <a:avLst/>
          </a:prstGeom>
        </p:spPr>
        <p:txBody>
          <a:bodyPr>
            <a:spAutoFit/>
          </a:bodyPr>
          <a:lstStyle/>
          <a:p>
            <a:r>
              <a:rPr lang="en-US" sz="1600" b="1" dirty="0">
                <a:solidFill>
                  <a:srgbClr val="000080"/>
                </a:solidFill>
                <a:latin typeface="Menlo"/>
              </a:rPr>
              <a:t>public class</a:t>
            </a:r>
            <a:r>
              <a:rPr lang="en-US" sz="1600" dirty="0">
                <a:solidFill>
                  <a:srgbClr val="000080"/>
                </a:solidFill>
                <a:latin typeface="Menlo"/>
              </a:rPr>
              <a:t> </a:t>
            </a:r>
            <a:r>
              <a:rPr lang="en-US" sz="1600" dirty="0">
                <a:solidFill>
                  <a:srgbClr val="000000"/>
                </a:solidFill>
                <a:latin typeface="Menlo"/>
              </a:rPr>
              <a:t>Factorial {</a:t>
            </a:r>
          </a:p>
          <a:p>
            <a:r>
              <a:rPr lang="en-US" sz="1600" dirty="0">
                <a:latin typeface="Menlo"/>
              </a:rPr>
              <a:t>    </a:t>
            </a:r>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err="1">
                <a:solidFill>
                  <a:srgbClr val="000000"/>
                </a:solidFill>
                <a:latin typeface="Menlo"/>
              </a:rPr>
              <a:t>eval</a:t>
            </a:r>
            <a:r>
              <a:rPr lang="en-US" sz="1600" dirty="0">
                <a:solidFill>
                  <a:srgbClr val="000000"/>
                </a:solidFill>
                <a:latin typeface="Menlo"/>
              </a:rPr>
              <a:t>(</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_</a:t>
            </a:r>
            <a:r>
              <a:rPr lang="en-US" sz="1600" dirty="0" err="1">
                <a:solidFill>
                  <a:srgbClr val="000000"/>
                </a:solidFill>
                <a:latin typeface="Menlo"/>
              </a:rPr>
              <a:t>num</a:t>
            </a:r>
            <a:r>
              <a:rPr lang="en-US" sz="1600" dirty="0">
                <a:solidFill>
                  <a:srgbClr val="000000"/>
                </a:solidFill>
                <a:latin typeface="Menlo"/>
              </a:rPr>
              <a:t>) {</a:t>
            </a:r>
          </a:p>
          <a:p>
            <a:r>
              <a:rPr lang="is-IS" sz="1600" dirty="0">
                <a:latin typeface="Menlo"/>
              </a:rPr>
              <a:t>        </a:t>
            </a:r>
            <a:r>
              <a:rPr lang="is-IS" sz="1600" b="1" dirty="0">
                <a:solidFill>
                  <a:srgbClr val="000080"/>
                </a:solidFill>
                <a:latin typeface="Menlo"/>
              </a:rPr>
              <a:t>return</a:t>
            </a:r>
            <a:r>
              <a:rPr lang="is-IS" sz="1600" dirty="0">
                <a:solidFill>
                  <a:srgbClr val="000080"/>
                </a:solidFill>
                <a:latin typeface="Menlo"/>
              </a:rPr>
              <a:t> </a:t>
            </a:r>
            <a:r>
              <a:rPr lang="is-IS" sz="1600" dirty="0">
                <a:solidFill>
                  <a:srgbClr val="0000FF"/>
                </a:solidFill>
                <a:latin typeface="Menlo"/>
              </a:rPr>
              <a:t>6</a:t>
            </a:r>
            <a:r>
              <a:rPr lang="is-I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solidFill>
                  <a:srgbClr val="000000"/>
                </a:solidFill>
                <a:latin typeface="Menlo"/>
              </a:rPr>
              <a:t>}</a:t>
            </a:r>
          </a:p>
        </p:txBody>
      </p:sp>
      <p:sp>
        <p:nvSpPr>
          <p:cNvPr id="4" name="Rectangle 3"/>
          <p:cNvSpPr/>
          <p:nvPr/>
        </p:nvSpPr>
        <p:spPr>
          <a:xfrm>
            <a:off x="1219200" y="4456304"/>
            <a:ext cx="6248400" cy="1323439"/>
          </a:xfrm>
          <a:prstGeom prst="rect">
            <a:avLst/>
          </a:prstGeom>
        </p:spPr>
        <p:txBody>
          <a:bodyPr wrap="square">
            <a:spAutoFit/>
          </a:bodyPr>
          <a:lstStyle/>
          <a:p>
            <a:r>
              <a:rPr lang="en-US" sz="1600" dirty="0">
                <a:solidFill>
                  <a:srgbClr val="808000"/>
                </a:solidFill>
                <a:latin typeface="Menlo"/>
              </a:rPr>
              <a:t>@Test</a:t>
            </a:r>
          </a:p>
          <a:p>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should_return_factorial</a:t>
            </a:r>
            <a:r>
              <a:rPr lang="en-US" sz="1600" dirty="0">
                <a:solidFill>
                  <a:srgbClr val="000000"/>
                </a:solidFill>
                <a:latin typeface="Menlo"/>
              </a:rPr>
              <a:t>() {</a:t>
            </a:r>
          </a:p>
          <a:p>
            <a:r>
              <a:rPr lang="en-US" sz="1600" dirty="0">
                <a:solidFill>
                  <a:srgbClr val="000000"/>
                </a:solidFill>
                <a:latin typeface="Menlo"/>
              </a:rPr>
              <a:t>    Factorial factorial = </a:t>
            </a:r>
            <a:r>
              <a:rPr lang="en-US" sz="1600" b="1" dirty="0">
                <a:solidFill>
                  <a:srgbClr val="000080"/>
                </a:solidFill>
                <a:latin typeface="Menlo"/>
              </a:rPr>
              <a:t>new</a:t>
            </a:r>
            <a:r>
              <a:rPr lang="en-US" sz="1600" dirty="0">
                <a:solidFill>
                  <a:srgbClr val="000080"/>
                </a:solidFill>
                <a:latin typeface="Menlo"/>
              </a:rPr>
              <a:t> </a:t>
            </a:r>
            <a:r>
              <a:rPr lang="en-US" sz="1600" dirty="0">
                <a:solidFill>
                  <a:srgbClr val="000000"/>
                </a:solidFill>
                <a:latin typeface="Menlo"/>
              </a:rPr>
              <a:t>Factorial();</a:t>
            </a:r>
          </a:p>
          <a:p>
            <a:r>
              <a:rPr lang="de-DE" sz="1600" dirty="0">
                <a:solidFill>
                  <a:srgbClr val="000000"/>
                </a:solidFill>
                <a:latin typeface="Menlo"/>
              </a:rPr>
              <a:t>    </a:t>
            </a:r>
            <a:r>
              <a:rPr lang="de-DE" sz="1600" dirty="0" err="1">
                <a:solidFill>
                  <a:srgbClr val="000000"/>
                </a:solidFill>
                <a:latin typeface="Menlo"/>
              </a:rPr>
              <a:t>Assert.assertEquals</a:t>
            </a:r>
            <a:r>
              <a:rPr lang="de-DE" sz="1600" dirty="0">
                <a:solidFill>
                  <a:srgbClr val="000000"/>
                </a:solidFill>
                <a:latin typeface="Menlo"/>
              </a:rPr>
              <a:t>(</a:t>
            </a:r>
            <a:r>
              <a:rPr lang="de-DE" sz="1600" dirty="0">
                <a:solidFill>
                  <a:srgbClr val="0000FF"/>
                </a:solidFill>
                <a:latin typeface="Menlo"/>
              </a:rPr>
              <a:t>6</a:t>
            </a:r>
            <a:r>
              <a:rPr lang="de-DE" sz="1600" dirty="0">
                <a:solidFill>
                  <a:srgbClr val="000000"/>
                </a:solidFill>
                <a:latin typeface="Menlo"/>
              </a:rPr>
              <a:t>, </a:t>
            </a:r>
            <a:r>
              <a:rPr lang="de-DE" sz="1600" dirty="0" err="1">
                <a:solidFill>
                  <a:srgbClr val="000000"/>
                </a:solidFill>
                <a:latin typeface="Menlo"/>
              </a:rPr>
              <a:t>factorial.eval</a:t>
            </a:r>
            <a:r>
              <a:rPr lang="de-DE" sz="1600" dirty="0">
                <a:solidFill>
                  <a:srgbClr val="000000"/>
                </a:solidFill>
                <a:latin typeface="Menlo"/>
              </a:rPr>
              <a:t>(</a:t>
            </a:r>
            <a:r>
              <a:rPr lang="de-DE" sz="1600" dirty="0">
                <a:solidFill>
                  <a:srgbClr val="0000FF"/>
                </a:solidFill>
                <a:latin typeface="Menlo"/>
              </a:rPr>
              <a:t>3</a:t>
            </a:r>
            <a:r>
              <a:rPr lang="de-DE" sz="1600" dirty="0">
                <a:solidFill>
                  <a:srgbClr val="000000"/>
                </a:solidFill>
                <a:latin typeface="Menlo"/>
              </a:rPr>
              <a:t>));</a:t>
            </a:r>
          </a:p>
          <a:p>
            <a:r>
              <a:rPr lang="en-US" sz="1600" dirty="0">
                <a:solidFill>
                  <a:srgbClr val="000000"/>
                </a:solidFill>
                <a:latin typeface="Menlo"/>
              </a:rPr>
              <a:t>}</a:t>
            </a:r>
          </a:p>
        </p:txBody>
      </p:sp>
      <p:sp>
        <p:nvSpPr>
          <p:cNvPr id="6" name="Rounded Rectangle 5"/>
          <p:cNvSpPr/>
          <p:nvPr/>
        </p:nvSpPr>
        <p:spPr>
          <a:xfrm>
            <a:off x="1143000" y="2461736"/>
            <a:ext cx="7010400" cy="1500664"/>
          </a:xfrm>
          <a:prstGeom prst="roundRect">
            <a:avLst>
              <a:gd name="adj" fmla="val 11322"/>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ounded Rectangle 8"/>
          <p:cNvSpPr/>
          <p:nvPr/>
        </p:nvSpPr>
        <p:spPr>
          <a:xfrm>
            <a:off x="1143000" y="4442936"/>
            <a:ext cx="7010400" cy="1500664"/>
          </a:xfrm>
          <a:prstGeom prst="roundRect">
            <a:avLst>
              <a:gd name="adj" fmla="val 11322"/>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947048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143000" y="2461736"/>
            <a:ext cx="7010400" cy="2034064"/>
          </a:xfrm>
          <a:prstGeom prst="roundRect">
            <a:avLst>
              <a:gd name="adj" fmla="val 11322"/>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Easy </a:t>
            </a:r>
            <a:r>
              <a:rPr lang="en-US" dirty="0" smtClean="0"/>
              <a:t>tests</a:t>
            </a:r>
            <a:r>
              <a:rPr lang="ru-RU" dirty="0" smtClean="0"/>
              <a:t> (Простые тесты)</a:t>
            </a:r>
            <a:endParaRPr lang="en-US" dirty="0"/>
          </a:p>
        </p:txBody>
      </p:sp>
      <p:sp>
        <p:nvSpPr>
          <p:cNvPr id="5" name="Rectangle 4"/>
          <p:cNvSpPr>
            <a:spLocks noChangeArrowheads="1"/>
          </p:cNvSpPr>
          <p:nvPr>
            <p:custDataLst>
              <p:tags r:id="rId1"/>
            </p:custDataLst>
          </p:nvPr>
        </p:nvSpPr>
        <p:spPr bwMode="auto">
          <a:xfrm>
            <a:off x="1066800" y="1471136"/>
            <a:ext cx="7239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Модульный тест тестирует очевидные вещи</a:t>
            </a:r>
          </a:p>
        </p:txBody>
      </p:sp>
      <p:sp>
        <p:nvSpPr>
          <p:cNvPr id="3" name="Rectangle 2"/>
          <p:cNvSpPr/>
          <p:nvPr/>
        </p:nvSpPr>
        <p:spPr>
          <a:xfrm>
            <a:off x="1219200" y="2561272"/>
            <a:ext cx="4572000" cy="1815882"/>
          </a:xfrm>
          <a:prstGeom prst="rect">
            <a:avLst/>
          </a:prstGeom>
        </p:spPr>
        <p:txBody>
          <a:bodyPr>
            <a:spAutoFit/>
          </a:bodyPr>
          <a:lstStyle/>
          <a:p>
            <a:r>
              <a:rPr lang="it-IT" sz="1600" dirty="0" err="1">
                <a:solidFill>
                  <a:srgbClr val="000000"/>
                </a:solidFill>
                <a:latin typeface="Menlo"/>
              </a:rPr>
              <a:t>testEqualsReflexive</a:t>
            </a:r>
            <a:r>
              <a:rPr lang="it-IT" sz="1600" dirty="0">
                <a:solidFill>
                  <a:srgbClr val="000000"/>
                </a:solidFill>
                <a:latin typeface="Menlo"/>
              </a:rPr>
              <a:t>()</a:t>
            </a:r>
          </a:p>
          <a:p>
            <a:r>
              <a:rPr lang="fi-FI" sz="1600" dirty="0" err="1">
                <a:solidFill>
                  <a:srgbClr val="000000"/>
                </a:solidFill>
                <a:latin typeface="Menlo"/>
              </a:rPr>
              <a:t>testEqualsSymmetric</a:t>
            </a:r>
            <a:r>
              <a:rPr lang="fi-FI" sz="1600" dirty="0">
                <a:solidFill>
                  <a:srgbClr val="000000"/>
                </a:solidFill>
                <a:latin typeface="Menlo"/>
              </a:rPr>
              <a:t>()</a:t>
            </a:r>
          </a:p>
          <a:p>
            <a:r>
              <a:rPr lang="it-IT" sz="1600" dirty="0" err="1">
                <a:solidFill>
                  <a:srgbClr val="000000"/>
                </a:solidFill>
                <a:latin typeface="Menlo"/>
              </a:rPr>
              <a:t>testEqualsTransitive</a:t>
            </a:r>
            <a:r>
              <a:rPr lang="it-IT" sz="1600" dirty="0">
                <a:solidFill>
                  <a:srgbClr val="000000"/>
                </a:solidFill>
                <a:latin typeface="Menlo"/>
              </a:rPr>
              <a:t>()</a:t>
            </a:r>
          </a:p>
          <a:p>
            <a:r>
              <a:rPr lang="pt-BR" sz="1600" dirty="0" err="1">
                <a:solidFill>
                  <a:srgbClr val="000000"/>
                </a:solidFill>
                <a:latin typeface="Menlo"/>
              </a:rPr>
              <a:t>testEqualsOnNullParameter</a:t>
            </a:r>
            <a:r>
              <a:rPr lang="pt-BR" sz="1600" dirty="0">
                <a:solidFill>
                  <a:srgbClr val="000000"/>
                </a:solidFill>
                <a:latin typeface="Menlo"/>
              </a:rPr>
              <a:t>()</a:t>
            </a:r>
          </a:p>
          <a:p>
            <a:r>
              <a:rPr lang="en-US" sz="1600" dirty="0" err="1">
                <a:solidFill>
                  <a:srgbClr val="000000"/>
                </a:solidFill>
                <a:latin typeface="Menlo"/>
              </a:rPr>
              <a:t>testEqualsWorksMoreThanOnce</a:t>
            </a:r>
            <a:r>
              <a:rPr lang="en-US" sz="1600" dirty="0">
                <a:solidFill>
                  <a:srgbClr val="000000"/>
                </a:solidFill>
                <a:latin typeface="Menlo"/>
              </a:rPr>
              <a:t>()</a:t>
            </a:r>
          </a:p>
          <a:p>
            <a:r>
              <a:rPr lang="it-IT" sz="1600" dirty="0" err="1">
                <a:solidFill>
                  <a:srgbClr val="000000"/>
                </a:solidFill>
                <a:latin typeface="Menlo"/>
              </a:rPr>
              <a:t>testEqualsFailsOnSubclass</a:t>
            </a:r>
            <a:r>
              <a:rPr lang="it-IT" sz="1600" dirty="0">
                <a:solidFill>
                  <a:srgbClr val="000000"/>
                </a:solidFill>
                <a:latin typeface="Menlo"/>
              </a:rPr>
              <a:t>()</a:t>
            </a:r>
          </a:p>
          <a:p>
            <a:r>
              <a:rPr lang="en-US" sz="1600" dirty="0" err="1">
                <a:solidFill>
                  <a:srgbClr val="000000"/>
                </a:solidFill>
                <a:latin typeface="Menlo"/>
              </a:rPr>
              <a:t>testEqualsIsStillReflexive</a:t>
            </a:r>
            <a:r>
              <a:rPr lang="en-US" sz="1600" dirty="0">
                <a:solidFill>
                  <a:srgbClr val="000000"/>
                </a:solidFill>
                <a:latin typeface="Menlo"/>
              </a:rPr>
              <a:t>()</a:t>
            </a:r>
          </a:p>
        </p:txBody>
      </p:sp>
    </p:spTree>
    <p:extLst>
      <p:ext uri="{BB962C8B-B14F-4D97-AF65-F5344CB8AC3E}">
        <p14:creationId xmlns:p14="http://schemas.microsoft.com/office/powerpoint/2010/main" val="11295029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Определение антишаблонов</a:t>
            </a:r>
            <a:endParaRPr lang="en-US" dirty="0"/>
          </a:p>
        </p:txBody>
      </p:sp>
      <p:sp>
        <p:nvSpPr>
          <p:cNvPr id="5" name="Rectangle 4"/>
          <p:cNvSpPr>
            <a:spLocks noChangeArrowheads="1"/>
          </p:cNvSpPr>
          <p:nvPr>
            <p:custDataLst>
              <p:tags r:id="rId1"/>
            </p:custDataLst>
          </p:nvPr>
        </p:nvSpPr>
        <p:spPr bwMode="auto">
          <a:xfrm>
            <a:off x="1143000" y="2755196"/>
            <a:ext cx="6858000" cy="1347609"/>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Антишаблоны выделяют и </a:t>
            </a:r>
            <a:r>
              <a:rPr lang="ru-RU" dirty="0" smtClean="0">
                <a:solidFill>
                  <a:schemeClr val="accent4"/>
                </a:solidFill>
              </a:rPr>
              <a:t>документируют</a:t>
            </a:r>
            <a:r>
              <a:rPr lang="en-US" dirty="0" smtClean="0">
                <a:solidFill>
                  <a:schemeClr val="accent4"/>
                </a:solidFill>
              </a:rPr>
              <a:t> </a:t>
            </a:r>
            <a:r>
              <a:rPr lang="ru-RU" dirty="0" smtClean="0">
                <a:solidFill>
                  <a:schemeClr val="accent4"/>
                </a:solidFill>
              </a:rPr>
              <a:t>приемы </a:t>
            </a:r>
            <a:r>
              <a:rPr lang="ru-RU" dirty="0">
                <a:solidFill>
                  <a:schemeClr val="accent4"/>
                </a:solidFill>
              </a:rPr>
              <a:t>разработки, которые </a:t>
            </a:r>
            <a:r>
              <a:rPr lang="ru-RU" dirty="0" smtClean="0">
                <a:solidFill>
                  <a:schemeClr val="accent4"/>
                </a:solidFill>
              </a:rPr>
              <a:t>негативно</a:t>
            </a:r>
            <a:r>
              <a:rPr lang="en-US" dirty="0" smtClean="0">
                <a:solidFill>
                  <a:schemeClr val="accent4"/>
                </a:solidFill>
              </a:rPr>
              <a:t> </a:t>
            </a:r>
            <a:r>
              <a:rPr lang="ru-RU" dirty="0" smtClean="0">
                <a:solidFill>
                  <a:schemeClr val="accent4"/>
                </a:solidFill>
              </a:rPr>
              <a:t>влияют </a:t>
            </a:r>
            <a:r>
              <a:rPr lang="ru-RU" dirty="0">
                <a:solidFill>
                  <a:schemeClr val="accent4"/>
                </a:solidFill>
              </a:rPr>
              <a:t>на </a:t>
            </a:r>
            <a:r>
              <a:rPr lang="ru-RU" dirty="0" smtClean="0">
                <a:solidFill>
                  <a:schemeClr val="accent4"/>
                </a:solidFill>
              </a:rPr>
              <a:t>систему</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Изучение </a:t>
            </a:r>
            <a:r>
              <a:rPr lang="ru-RU" dirty="0">
                <a:solidFill>
                  <a:schemeClr val="accent4"/>
                </a:solidFill>
              </a:rPr>
              <a:t>антишаблонов помогает </a:t>
            </a:r>
            <a:r>
              <a:rPr lang="ru-RU" dirty="0" smtClean="0">
                <a:solidFill>
                  <a:schemeClr val="accent4"/>
                </a:solidFill>
              </a:rPr>
              <a:t>вам</a:t>
            </a:r>
            <a:r>
              <a:rPr lang="en-US" dirty="0" smtClean="0">
                <a:solidFill>
                  <a:schemeClr val="accent4"/>
                </a:solidFill>
              </a:rPr>
              <a:t> </a:t>
            </a:r>
            <a:r>
              <a:rPr lang="ru-RU" dirty="0" smtClean="0">
                <a:solidFill>
                  <a:schemeClr val="accent4"/>
                </a:solidFill>
              </a:rPr>
              <a:t>избегать </a:t>
            </a:r>
            <a:r>
              <a:rPr lang="ru-RU" dirty="0">
                <a:solidFill>
                  <a:schemeClr val="accent4"/>
                </a:solidFill>
              </a:rPr>
              <a:t>их</a:t>
            </a:r>
            <a:endParaRPr lang="en-US" dirty="0">
              <a:solidFill>
                <a:schemeClr val="accent4"/>
              </a:solidFill>
            </a:endParaRPr>
          </a:p>
        </p:txBody>
      </p:sp>
    </p:spTree>
    <p:extLst>
      <p:ext uri="{BB962C8B-B14F-4D97-AF65-F5344CB8AC3E}">
        <p14:creationId xmlns:p14="http://schemas.microsoft.com/office/powerpoint/2010/main" val="263139195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Overly complex tests</a:t>
            </a:r>
          </a:p>
        </p:txBody>
      </p:sp>
      <p:sp>
        <p:nvSpPr>
          <p:cNvPr id="10" name="Rectangle 9"/>
          <p:cNvSpPr/>
          <p:nvPr/>
        </p:nvSpPr>
        <p:spPr>
          <a:xfrm>
            <a:off x="386346" y="1027478"/>
            <a:ext cx="7614653" cy="6001645"/>
          </a:xfrm>
          <a:prstGeom prst="rect">
            <a:avLst/>
          </a:prstGeom>
        </p:spPr>
        <p:txBody>
          <a:bodyPr wrap="square">
            <a:spAutoFit/>
          </a:bodyPr>
          <a:lstStyle/>
          <a:p>
            <a:r>
              <a:rPr lang="hr-HR" sz="800" b="1" dirty="0">
                <a:solidFill>
                  <a:srgbClr val="000080"/>
                </a:solidFill>
                <a:latin typeface="Menlo"/>
              </a:rPr>
              <a:t>import</a:t>
            </a:r>
            <a:r>
              <a:rPr lang="hr-HR" sz="800" dirty="0">
                <a:solidFill>
                  <a:srgbClr val="000080"/>
                </a:solidFill>
                <a:latin typeface="Menlo"/>
              </a:rPr>
              <a:t> </a:t>
            </a:r>
            <a:r>
              <a:rPr lang="hr-HR" sz="800" dirty="0">
                <a:solidFill>
                  <a:srgbClr val="000000"/>
                </a:solidFill>
                <a:latin typeface="Menlo"/>
              </a:rPr>
              <a:t>java.io.</a:t>
            </a:r>
            <a:r>
              <a:rPr lang="hr-HR" sz="800" dirty="0">
                <a:solidFill>
                  <a:srgbClr val="0000B3"/>
                </a:solidFill>
                <a:latin typeface="Menlo"/>
              </a:rPr>
              <a:t>ByteArrayOutputStream</a:t>
            </a:r>
            <a:r>
              <a:rPr lang="hr-HR" sz="800" dirty="0">
                <a:solidFill>
                  <a:srgbClr val="000000"/>
                </a:solidFill>
                <a:latin typeface="Menlo"/>
              </a:rPr>
              <a:t>;</a:t>
            </a:r>
          </a:p>
          <a:p>
            <a:r>
              <a:rPr lang="pl-PL" sz="800" b="1" dirty="0">
                <a:solidFill>
                  <a:srgbClr val="000080"/>
                </a:solidFill>
                <a:latin typeface="Menlo"/>
              </a:rPr>
              <a:t>import</a:t>
            </a:r>
            <a:r>
              <a:rPr lang="pl-PL" sz="800" dirty="0">
                <a:solidFill>
                  <a:srgbClr val="000080"/>
                </a:solidFill>
                <a:latin typeface="Menlo"/>
              </a:rPr>
              <a:t> </a:t>
            </a:r>
            <a:r>
              <a:rPr lang="pl-PL" sz="800" dirty="0" err="1">
                <a:solidFill>
                  <a:srgbClr val="000000"/>
                </a:solidFill>
                <a:latin typeface="Menlo"/>
              </a:rPr>
              <a:t>java.io.</a:t>
            </a:r>
            <a:r>
              <a:rPr lang="pl-PL" sz="800" dirty="0" err="1">
                <a:solidFill>
                  <a:srgbClr val="0000B3"/>
                </a:solidFill>
                <a:latin typeface="Menlo"/>
              </a:rPr>
              <a:t>File</a:t>
            </a:r>
            <a:r>
              <a:rPr lang="pl-PL" sz="800" dirty="0">
                <a:solidFill>
                  <a:srgbClr val="000000"/>
                </a:solidFill>
                <a:latin typeface="Menlo"/>
              </a:rPr>
              <a:t>;</a:t>
            </a:r>
          </a:p>
          <a:p>
            <a:r>
              <a:rPr lang="pl-PL" sz="800" b="1" dirty="0">
                <a:solidFill>
                  <a:srgbClr val="000080"/>
                </a:solidFill>
                <a:latin typeface="Menlo"/>
              </a:rPr>
              <a:t>import</a:t>
            </a:r>
            <a:r>
              <a:rPr lang="pl-PL" sz="800" dirty="0">
                <a:solidFill>
                  <a:srgbClr val="000080"/>
                </a:solidFill>
                <a:latin typeface="Menlo"/>
              </a:rPr>
              <a:t> </a:t>
            </a:r>
            <a:r>
              <a:rPr lang="pl-PL" sz="800" dirty="0" err="1">
                <a:solidFill>
                  <a:srgbClr val="000000"/>
                </a:solidFill>
                <a:latin typeface="Menlo"/>
              </a:rPr>
              <a:t>java.io.</a:t>
            </a:r>
            <a:r>
              <a:rPr lang="pl-PL" sz="800" dirty="0" err="1">
                <a:solidFill>
                  <a:srgbClr val="0000B3"/>
                </a:solidFill>
                <a:latin typeface="Menlo"/>
              </a:rPr>
              <a:t>FileInputStream</a:t>
            </a:r>
            <a:r>
              <a:rPr lang="pl-PL" sz="800" dirty="0">
                <a:solidFill>
                  <a:srgbClr val="000000"/>
                </a:solidFill>
                <a:latin typeface="Menlo"/>
              </a:rPr>
              <a:t>;</a:t>
            </a:r>
          </a:p>
          <a:p>
            <a:endParaRPr lang="en-US" sz="800" dirty="0">
              <a:latin typeface="Menlo"/>
            </a:endParaRPr>
          </a:p>
          <a:p>
            <a:r>
              <a:rPr lang="en-US" sz="800" b="1" dirty="0">
                <a:solidFill>
                  <a:srgbClr val="000080"/>
                </a:solidFill>
                <a:latin typeface="Menlo"/>
              </a:rPr>
              <a:t>import</a:t>
            </a:r>
            <a:r>
              <a:rPr lang="en-US" sz="800" dirty="0">
                <a:solidFill>
                  <a:srgbClr val="000080"/>
                </a:solidFill>
                <a:latin typeface="Menlo"/>
              </a:rPr>
              <a:t> </a:t>
            </a:r>
            <a:r>
              <a:rPr lang="en-US" sz="800" dirty="0" err="1">
                <a:solidFill>
                  <a:srgbClr val="000000"/>
                </a:solidFill>
                <a:latin typeface="Menlo"/>
              </a:rPr>
              <a:t>junit.framework.TestCase</a:t>
            </a:r>
            <a:r>
              <a:rPr lang="en-US" sz="800" dirty="0">
                <a:solidFill>
                  <a:srgbClr val="000000"/>
                </a:solidFill>
                <a:latin typeface="Menlo"/>
              </a:rPr>
              <a:t>;</a:t>
            </a:r>
          </a:p>
          <a:p>
            <a:endParaRPr lang="en-US" sz="800" dirty="0">
              <a:latin typeface="Menlo"/>
            </a:endParaRPr>
          </a:p>
          <a:p>
            <a:r>
              <a:rPr lang="en-US" sz="800" b="1" dirty="0">
                <a:solidFill>
                  <a:srgbClr val="000080"/>
                </a:solidFill>
                <a:latin typeface="Menlo"/>
              </a:rPr>
              <a:t>public class</a:t>
            </a:r>
            <a:r>
              <a:rPr lang="en-US" sz="800" dirty="0">
                <a:solidFill>
                  <a:srgbClr val="000080"/>
                </a:solidFill>
                <a:latin typeface="Menlo"/>
              </a:rPr>
              <a:t> </a:t>
            </a:r>
            <a:r>
              <a:rPr lang="en-US" sz="800" dirty="0" err="1">
                <a:solidFill>
                  <a:srgbClr val="000000"/>
                </a:solidFill>
                <a:latin typeface="Menlo"/>
              </a:rPr>
              <a:t>RecordTest</a:t>
            </a:r>
            <a:r>
              <a:rPr lang="en-US" sz="800" dirty="0">
                <a:solidFill>
                  <a:srgbClr val="000000"/>
                </a:solidFill>
                <a:latin typeface="Menlo"/>
              </a:rPr>
              <a:t> </a:t>
            </a:r>
            <a:r>
              <a:rPr lang="en-US" sz="800" b="1" dirty="0">
                <a:solidFill>
                  <a:srgbClr val="000080"/>
                </a:solidFill>
                <a:latin typeface="Menlo"/>
              </a:rPr>
              <a:t>extends</a:t>
            </a:r>
            <a:r>
              <a:rPr lang="en-US" sz="800" dirty="0">
                <a:solidFill>
                  <a:srgbClr val="000080"/>
                </a:solidFill>
                <a:latin typeface="Menlo"/>
              </a:rPr>
              <a:t> </a:t>
            </a:r>
            <a:r>
              <a:rPr lang="en-US" sz="800" dirty="0" err="1">
                <a:solidFill>
                  <a:srgbClr val="000000"/>
                </a:solidFill>
                <a:latin typeface="Menlo"/>
              </a:rPr>
              <a:t>TestCase</a:t>
            </a:r>
            <a:r>
              <a:rPr lang="en-US" sz="800" dirty="0">
                <a:solidFill>
                  <a:srgbClr val="000000"/>
                </a:solidFill>
                <a:latin typeface="Menlo"/>
              </a:rPr>
              <a:t> {</a:t>
            </a:r>
          </a:p>
          <a:p>
            <a:r>
              <a:rPr lang="en-US" sz="800" dirty="0">
                <a:latin typeface="Menlo"/>
              </a:rPr>
              <a:t>    </a:t>
            </a:r>
            <a:r>
              <a:rPr lang="en-US" sz="800" b="1" dirty="0">
                <a:solidFill>
                  <a:srgbClr val="000080"/>
                </a:solidFill>
                <a:latin typeface="Menlo"/>
              </a:rPr>
              <a:t>public</a:t>
            </a:r>
            <a:r>
              <a:rPr lang="en-US" sz="800" dirty="0">
                <a:solidFill>
                  <a:srgbClr val="000080"/>
                </a:solidFill>
                <a:latin typeface="Menlo"/>
              </a:rPr>
              <a:t> </a:t>
            </a:r>
            <a:r>
              <a:rPr lang="en-US" sz="800" dirty="0">
                <a:solidFill>
                  <a:srgbClr val="4C73A6"/>
                </a:solidFill>
                <a:latin typeface="Menlo"/>
              </a:rPr>
              <a:t>void </a:t>
            </a:r>
            <a:r>
              <a:rPr lang="en-US" sz="800" dirty="0" err="1">
                <a:solidFill>
                  <a:srgbClr val="000000"/>
                </a:solidFill>
                <a:latin typeface="Menlo"/>
              </a:rPr>
              <a:t>testRecordContainsCorrectCustomerData</a:t>
            </a:r>
            <a:r>
              <a:rPr lang="en-US" sz="800" dirty="0">
                <a:solidFill>
                  <a:srgbClr val="000000"/>
                </a:solidFill>
                <a:latin typeface="Menlo"/>
              </a:rPr>
              <a:t>() {</a:t>
            </a:r>
          </a:p>
          <a:p>
            <a:r>
              <a:rPr lang="cs-CZ" sz="800" dirty="0">
                <a:latin typeface="Menlo"/>
              </a:rPr>
              <a:t>        </a:t>
            </a:r>
            <a:r>
              <a:rPr lang="cs-CZ" sz="800" i="1" dirty="0">
                <a:solidFill>
                  <a:srgbClr val="BFBFBF"/>
                </a:solidFill>
                <a:latin typeface="Menlo"/>
              </a:rPr>
              <a:t>// </a:t>
            </a:r>
            <a:r>
              <a:rPr lang="cs-CZ" sz="800" i="1" dirty="0" err="1">
                <a:solidFill>
                  <a:srgbClr val="BFBFBF"/>
                </a:solidFill>
                <a:latin typeface="Menlo"/>
              </a:rPr>
              <a:t>setup</a:t>
            </a:r>
            <a:endParaRPr lang="cs-CZ" sz="800" dirty="0">
              <a:solidFill>
                <a:srgbClr val="BFBFBF"/>
              </a:solidFill>
              <a:latin typeface="Menlo"/>
            </a:endParaRPr>
          </a:p>
          <a:p>
            <a:r>
              <a:rPr lang="en-US" sz="800" dirty="0">
                <a:latin typeface="Menlo"/>
              </a:rPr>
              <a:t>        </a:t>
            </a:r>
            <a:r>
              <a:rPr lang="en-US" sz="800" dirty="0">
                <a:solidFill>
                  <a:srgbClr val="0000B3"/>
                </a:solidFill>
                <a:latin typeface="Menlo"/>
              </a:rPr>
              <a:t>String </a:t>
            </a:r>
            <a:r>
              <a:rPr lang="en-US" sz="800" dirty="0" err="1">
                <a:solidFill>
                  <a:srgbClr val="000000"/>
                </a:solidFill>
                <a:latin typeface="Menlo"/>
              </a:rPr>
              <a:t>expectedName</a:t>
            </a:r>
            <a:r>
              <a:rPr lang="en-US" sz="800" dirty="0">
                <a:solidFill>
                  <a:srgbClr val="000000"/>
                </a:solidFill>
                <a:latin typeface="Menlo"/>
              </a:rPr>
              <a:t> = </a:t>
            </a:r>
            <a:r>
              <a:rPr lang="en-US" sz="800" b="1" dirty="0">
                <a:solidFill>
                  <a:srgbClr val="009900"/>
                </a:solidFill>
                <a:latin typeface="Menlo"/>
              </a:rPr>
              <a:t>"Estragon"</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expectedId</a:t>
            </a:r>
            <a:r>
              <a:rPr lang="en-US" sz="800" dirty="0">
                <a:solidFill>
                  <a:srgbClr val="000000"/>
                </a:solidFill>
                <a:latin typeface="Menlo"/>
              </a:rPr>
              <a:t> = </a:t>
            </a:r>
            <a:r>
              <a:rPr lang="en-US" sz="800" dirty="0">
                <a:solidFill>
                  <a:srgbClr val="0000FF"/>
                </a:solidFill>
                <a:latin typeface="Menlo"/>
              </a:rPr>
              <a:t>1001</a:t>
            </a:r>
            <a:r>
              <a:rPr lang="en-US" sz="800" dirty="0">
                <a:solidFill>
                  <a:srgbClr val="000000"/>
                </a:solidFill>
                <a:latin typeface="Menlo"/>
              </a:rPr>
              <a:t>;</a:t>
            </a:r>
          </a:p>
          <a:p>
            <a:r>
              <a:rPr lang="en-US" sz="800" dirty="0">
                <a:latin typeface="Menlo"/>
              </a:rPr>
              <a:t>        </a:t>
            </a:r>
            <a:r>
              <a:rPr lang="en-US" sz="800" dirty="0">
                <a:solidFill>
                  <a:srgbClr val="0000B3"/>
                </a:solidFill>
                <a:latin typeface="Menlo"/>
              </a:rPr>
              <a:t>String </a:t>
            </a:r>
            <a:r>
              <a:rPr lang="en-US" sz="800" dirty="0">
                <a:solidFill>
                  <a:srgbClr val="000000"/>
                </a:solidFill>
                <a:latin typeface="Menlo"/>
              </a:rPr>
              <a:t>[] </a:t>
            </a:r>
            <a:r>
              <a:rPr lang="en-US" sz="800" dirty="0" err="1">
                <a:solidFill>
                  <a:srgbClr val="000000"/>
                </a:solidFill>
                <a:latin typeface="Menlo"/>
              </a:rPr>
              <a:t>expectedItemNames</a:t>
            </a:r>
            <a:r>
              <a:rPr lang="en-US" sz="800" dirty="0">
                <a:solidFill>
                  <a:srgbClr val="000000"/>
                </a:solidFill>
                <a:latin typeface="Menlo"/>
              </a:rPr>
              <a:t> = {</a:t>
            </a:r>
            <a:r>
              <a:rPr lang="en-US" sz="800" b="1" dirty="0">
                <a:solidFill>
                  <a:srgbClr val="009900"/>
                </a:solidFill>
                <a:latin typeface="Menlo"/>
              </a:rPr>
              <a:t>"A man"</a:t>
            </a:r>
            <a:r>
              <a:rPr lang="en-US" sz="800" dirty="0">
                <a:solidFill>
                  <a:srgbClr val="000000"/>
                </a:solidFill>
                <a:latin typeface="Menlo"/>
              </a:rPr>
              <a:t>, </a:t>
            </a:r>
            <a:r>
              <a:rPr lang="en-US" sz="800" b="1" dirty="0">
                <a:solidFill>
                  <a:srgbClr val="009900"/>
                </a:solidFill>
                <a:latin typeface="Menlo"/>
              </a:rPr>
              <a:t>"A plan"</a:t>
            </a:r>
            <a:r>
              <a:rPr lang="en-US" sz="800" dirty="0">
                <a:solidFill>
                  <a:srgbClr val="000000"/>
                </a:solidFill>
                <a:latin typeface="Menlo"/>
              </a:rPr>
              <a:t>, </a:t>
            </a:r>
            <a:r>
              <a:rPr lang="en-US" sz="800" b="1" dirty="0">
                <a:solidFill>
                  <a:srgbClr val="009900"/>
                </a:solidFill>
                <a:latin typeface="Menlo"/>
              </a:rPr>
              <a:t>"A canal"</a:t>
            </a:r>
            <a:r>
              <a:rPr lang="en-US" sz="800" dirty="0">
                <a:solidFill>
                  <a:srgbClr val="000000"/>
                </a:solidFill>
                <a:latin typeface="Menlo"/>
              </a:rPr>
              <a:t>, </a:t>
            </a:r>
            <a:r>
              <a:rPr lang="en-US" sz="800" b="1" dirty="0">
                <a:solidFill>
                  <a:srgbClr val="009900"/>
                </a:solidFill>
                <a:latin typeface="Menlo"/>
              </a:rPr>
              <a:t>"Suez"</a:t>
            </a:r>
            <a:r>
              <a:rPr lang="en-US" sz="800" dirty="0">
                <a:solidFill>
                  <a:srgbClr val="000000"/>
                </a:solidFill>
                <a:latin typeface="Menlo"/>
              </a:rPr>
              <a:t>};</a:t>
            </a:r>
          </a:p>
          <a:p>
            <a:r>
              <a:rPr lang="en-US" sz="800" dirty="0">
                <a:solidFill>
                  <a:srgbClr val="000000"/>
                </a:solidFill>
                <a:latin typeface="Menlo"/>
              </a:rPr>
              <a:t>        Customer customer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00"/>
                </a:solidFill>
                <a:latin typeface="Menlo"/>
              </a:rPr>
              <a:t>Customer(</a:t>
            </a:r>
            <a:r>
              <a:rPr lang="en-US" sz="800" dirty="0" err="1">
                <a:solidFill>
                  <a:srgbClr val="000000"/>
                </a:solidFill>
                <a:latin typeface="Menlo"/>
              </a:rPr>
              <a:t>expectedId</a:t>
            </a:r>
            <a:r>
              <a:rPr lang="en-US" sz="800" dirty="0">
                <a:solidFill>
                  <a:srgbClr val="000000"/>
                </a:solidFill>
                <a:latin typeface="Menlo"/>
              </a:rPr>
              <a:t>, </a:t>
            </a:r>
            <a:r>
              <a:rPr lang="en-US" sz="800" dirty="0" err="1">
                <a:solidFill>
                  <a:srgbClr val="000000"/>
                </a:solidFill>
                <a:latin typeface="Menlo"/>
              </a:rPr>
              <a:t>expectedName</a:t>
            </a:r>
            <a:r>
              <a:rPr lang="en-US" sz="800" dirty="0">
                <a:solidFill>
                  <a:srgbClr val="000000"/>
                </a:solidFill>
                <a:latin typeface="Menlo"/>
              </a:rPr>
              <a:t>,</a:t>
            </a:r>
          </a:p>
          <a:p>
            <a:r>
              <a:rPr lang="en-US" sz="800" dirty="0">
                <a:solidFill>
                  <a:srgbClr val="000000"/>
                </a:solidFill>
                <a:latin typeface="Menlo"/>
              </a:rPr>
              <a:t>                                         </a:t>
            </a:r>
            <a:r>
              <a:rPr lang="en-US" sz="800" dirty="0" err="1">
                <a:solidFill>
                  <a:srgbClr val="000000"/>
                </a:solidFill>
                <a:latin typeface="Menlo"/>
              </a:rPr>
              <a:t>expectedItemNames</a:t>
            </a:r>
            <a:r>
              <a:rPr lang="en-US" sz="800" dirty="0">
                <a:solidFill>
                  <a:srgbClr val="000000"/>
                </a:solidFill>
                <a:latin typeface="Menlo"/>
              </a:rPr>
              <a:t>);</a:t>
            </a:r>
          </a:p>
          <a:p>
            <a:r>
              <a:rPr lang="ro-RO" sz="800" dirty="0">
                <a:latin typeface="Menlo"/>
              </a:rPr>
              <a:t>        </a:t>
            </a:r>
            <a:r>
              <a:rPr lang="ro-RO" sz="800" i="1" dirty="0">
                <a:solidFill>
                  <a:srgbClr val="BFBFBF"/>
                </a:solidFill>
                <a:latin typeface="Menlo"/>
              </a:rPr>
              <a:t>// execute</a:t>
            </a:r>
            <a:endParaRPr lang="ro-RO" sz="800" dirty="0">
              <a:solidFill>
                <a:srgbClr val="BFBFBF"/>
              </a:solidFill>
              <a:latin typeface="Menlo"/>
            </a:endParaRPr>
          </a:p>
          <a:p>
            <a:r>
              <a:rPr lang="en-US" sz="800" dirty="0">
                <a:solidFill>
                  <a:srgbClr val="000000"/>
                </a:solidFill>
                <a:latin typeface="Menlo"/>
              </a:rPr>
              <a:t>        </a:t>
            </a:r>
            <a:r>
              <a:rPr lang="en-US" sz="800" dirty="0" err="1">
                <a:solidFill>
                  <a:srgbClr val="000000"/>
                </a:solidFill>
                <a:latin typeface="Menlo"/>
              </a:rPr>
              <a:t>BillingCenter.processCustomer</a:t>
            </a:r>
            <a:r>
              <a:rPr lang="en-US" sz="800" dirty="0">
                <a:solidFill>
                  <a:srgbClr val="000000"/>
                </a:solidFill>
                <a:latin typeface="Menlo"/>
              </a:rPr>
              <a:t>(customer);</a:t>
            </a:r>
          </a:p>
          <a:p>
            <a:r>
              <a:rPr lang="nb-NO" sz="800" dirty="0">
                <a:latin typeface="Menlo"/>
              </a:rPr>
              <a:t>        </a:t>
            </a:r>
            <a:r>
              <a:rPr lang="nb-NO" sz="800" i="1" dirty="0">
                <a:solidFill>
                  <a:srgbClr val="BFBFBF"/>
                </a:solidFill>
                <a:latin typeface="Menlo"/>
              </a:rPr>
              <a:t>// </a:t>
            </a:r>
            <a:r>
              <a:rPr lang="nb-NO" sz="800" i="1" dirty="0" err="1">
                <a:solidFill>
                  <a:srgbClr val="BFBFBF"/>
                </a:solidFill>
                <a:latin typeface="Menlo"/>
              </a:rPr>
              <a:t>assert</a:t>
            </a:r>
            <a:r>
              <a:rPr lang="nb-NO" sz="800" i="1" dirty="0">
                <a:solidFill>
                  <a:srgbClr val="BFBFBF"/>
                </a:solidFill>
                <a:latin typeface="Menlo"/>
              </a:rPr>
              <a:t> </a:t>
            </a:r>
            <a:r>
              <a:rPr lang="nb-NO" sz="800" i="1" dirty="0" err="1">
                <a:solidFill>
                  <a:srgbClr val="BFBFBF"/>
                </a:solidFill>
                <a:latin typeface="Menlo"/>
              </a:rPr>
              <a:t>results</a:t>
            </a:r>
            <a:endParaRPr lang="nb-NO" sz="800" dirty="0">
              <a:solidFill>
                <a:srgbClr val="BFBFBF"/>
              </a:solidFill>
              <a:latin typeface="Menlo"/>
            </a:endParaRPr>
          </a:p>
          <a:p>
            <a:r>
              <a:rPr lang="en-US" sz="800" dirty="0">
                <a:latin typeface="Menlo"/>
              </a:rPr>
              <a:t>        </a:t>
            </a:r>
            <a:r>
              <a:rPr lang="en-US" sz="800" dirty="0">
                <a:solidFill>
                  <a:srgbClr val="0000B3"/>
                </a:solidFill>
                <a:latin typeface="Menlo"/>
              </a:rPr>
              <a:t>File </a:t>
            </a:r>
            <a:r>
              <a:rPr lang="en-US" sz="800" dirty="0">
                <a:solidFill>
                  <a:srgbClr val="000000"/>
                </a:solidFill>
                <a:latin typeface="Menlo"/>
              </a:rPr>
              <a:t>file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B3"/>
                </a:solidFill>
                <a:latin typeface="Menlo"/>
              </a:rPr>
              <a:t>File</a:t>
            </a:r>
            <a:r>
              <a:rPr lang="en-US" sz="800" dirty="0">
                <a:solidFill>
                  <a:srgbClr val="000000"/>
                </a:solidFill>
                <a:latin typeface="Menlo"/>
              </a:rPr>
              <a:t>(</a:t>
            </a:r>
            <a:r>
              <a:rPr lang="en-US" sz="800" b="1" dirty="0">
                <a:solidFill>
                  <a:srgbClr val="009900"/>
                </a:solidFill>
                <a:latin typeface="Menlo"/>
              </a:rPr>
              <a:t>"</a:t>
            </a:r>
            <a:r>
              <a:rPr lang="en-US" sz="800" b="1" dirty="0" err="1">
                <a:solidFill>
                  <a:srgbClr val="009900"/>
                </a:solidFill>
                <a:latin typeface="Menlo"/>
              </a:rPr>
              <a:t>customer.rec</a:t>
            </a:r>
            <a:r>
              <a:rPr lang="en-US" sz="800" b="1" dirty="0">
                <a:solidFill>
                  <a:srgbClr val="009900"/>
                </a:solidFill>
                <a:latin typeface="Menlo"/>
              </a:rPr>
              <a:t>"</a:t>
            </a:r>
            <a:r>
              <a:rPr lang="en-US" sz="800" dirty="0">
                <a:solidFill>
                  <a:srgbClr val="000000"/>
                </a:solidFill>
                <a:latin typeface="Menlo"/>
              </a:rPr>
              <a:t>);</a:t>
            </a:r>
          </a:p>
          <a:p>
            <a:r>
              <a:rPr lang="en-US" sz="800" dirty="0">
                <a:latin typeface="Menlo"/>
              </a:rPr>
              <a:t>        </a:t>
            </a:r>
            <a:r>
              <a:rPr lang="en-US" sz="800" dirty="0" err="1">
                <a:solidFill>
                  <a:srgbClr val="000000"/>
                </a:solidFill>
                <a:latin typeface="Menlo"/>
              </a:rPr>
              <a:t>assertTrue</a:t>
            </a:r>
            <a:r>
              <a:rPr lang="en-US" sz="800" dirty="0">
                <a:solidFill>
                  <a:srgbClr val="000000"/>
                </a:solidFill>
                <a:latin typeface="Menlo"/>
              </a:rPr>
              <a:t>(</a:t>
            </a:r>
            <a:r>
              <a:rPr lang="en-US" sz="800" dirty="0" err="1">
                <a:solidFill>
                  <a:srgbClr val="000000"/>
                </a:solidFill>
                <a:latin typeface="Menlo"/>
              </a:rPr>
              <a:t>file.exists</a:t>
            </a:r>
            <a:r>
              <a:rPr lang="en-US" sz="800" dirty="0">
                <a:solidFill>
                  <a:srgbClr val="000000"/>
                </a:solidFill>
                <a:latin typeface="Menlo"/>
              </a:rPr>
              <a:t>());</a:t>
            </a:r>
          </a:p>
          <a:p>
            <a:r>
              <a:rPr lang="en-US" sz="800" dirty="0">
                <a:latin typeface="Menlo"/>
              </a:rPr>
              <a:t>        </a:t>
            </a:r>
            <a:r>
              <a:rPr lang="en-US" sz="800" dirty="0" err="1">
                <a:solidFill>
                  <a:srgbClr val="0000B3"/>
                </a:solidFill>
                <a:latin typeface="Menlo"/>
              </a:rPr>
              <a:t>FileInputStream</a:t>
            </a:r>
            <a:r>
              <a:rPr lang="en-US" sz="800" dirty="0">
                <a:solidFill>
                  <a:srgbClr val="0000B3"/>
                </a:solidFill>
                <a:latin typeface="Menlo"/>
              </a:rPr>
              <a:t> </a:t>
            </a:r>
            <a:r>
              <a:rPr lang="en-US" sz="800" dirty="0" err="1">
                <a:solidFill>
                  <a:srgbClr val="000000"/>
                </a:solidFill>
                <a:latin typeface="Menlo"/>
              </a:rPr>
              <a:t>fis</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err="1">
                <a:solidFill>
                  <a:srgbClr val="0000B3"/>
                </a:solidFill>
                <a:latin typeface="Menlo"/>
              </a:rPr>
              <a:t>FileInputStream</a:t>
            </a:r>
            <a:r>
              <a:rPr lang="en-US" sz="800" dirty="0">
                <a:solidFill>
                  <a:srgbClr val="000000"/>
                </a:solidFill>
                <a:latin typeface="Menlo"/>
              </a:rPr>
              <a:t>(file);</a:t>
            </a:r>
          </a:p>
          <a:p>
            <a:r>
              <a:rPr lang="en-US" sz="800" dirty="0">
                <a:latin typeface="Menlo"/>
              </a:rPr>
              <a:t>        </a:t>
            </a:r>
            <a:r>
              <a:rPr lang="en-US" sz="800" dirty="0" err="1">
                <a:solidFill>
                  <a:srgbClr val="0000B3"/>
                </a:solidFill>
                <a:latin typeface="Menlo"/>
              </a:rPr>
              <a:t>ByteArrayOutputStream</a:t>
            </a:r>
            <a:r>
              <a:rPr lang="en-US" sz="800" dirty="0">
                <a:solidFill>
                  <a:srgbClr val="0000B3"/>
                </a:solidFill>
                <a:latin typeface="Menlo"/>
              </a:rPr>
              <a:t> </a:t>
            </a:r>
            <a:r>
              <a:rPr lang="en-US" sz="800" dirty="0" err="1">
                <a:solidFill>
                  <a:srgbClr val="000000"/>
                </a:solidFill>
                <a:latin typeface="Menlo"/>
              </a:rPr>
              <a:t>baos</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err="1">
                <a:solidFill>
                  <a:srgbClr val="0000B3"/>
                </a:solidFill>
                <a:latin typeface="Menlo"/>
              </a:rPr>
              <a:t>ByteArrayOutputStream</a:t>
            </a:r>
            <a:r>
              <a:rPr lang="en-US" sz="800" dirty="0">
                <a:solidFill>
                  <a:srgbClr val="000000"/>
                </a:solidFill>
                <a:latin typeface="Menlo"/>
              </a:rPr>
              <a:t>();</a:t>
            </a:r>
          </a:p>
          <a:p>
            <a:r>
              <a:rPr lang="en-US" sz="800" dirty="0">
                <a:latin typeface="Menlo"/>
              </a:rPr>
              <a:t>        </a:t>
            </a:r>
            <a:r>
              <a:rPr lang="en-US" sz="800" dirty="0">
                <a:solidFill>
                  <a:srgbClr val="4C73A6"/>
                </a:solidFill>
                <a:latin typeface="Menlo"/>
              </a:rPr>
              <a:t>byte </a:t>
            </a:r>
            <a:r>
              <a:rPr lang="en-US" sz="800" dirty="0">
                <a:solidFill>
                  <a:srgbClr val="000000"/>
                </a:solidFill>
                <a:latin typeface="Menlo"/>
              </a:rPr>
              <a:t>[] buffer = </a:t>
            </a:r>
            <a:r>
              <a:rPr lang="en-US" sz="800" b="1" dirty="0">
                <a:solidFill>
                  <a:srgbClr val="000080"/>
                </a:solidFill>
                <a:latin typeface="Menlo"/>
              </a:rPr>
              <a:t>new</a:t>
            </a:r>
            <a:r>
              <a:rPr lang="en-US" sz="800" dirty="0">
                <a:solidFill>
                  <a:srgbClr val="000080"/>
                </a:solidFill>
                <a:latin typeface="Menlo"/>
              </a:rPr>
              <a:t> </a:t>
            </a:r>
            <a:r>
              <a:rPr lang="en-US" sz="800" dirty="0">
                <a:solidFill>
                  <a:srgbClr val="4C73A6"/>
                </a:solidFill>
                <a:latin typeface="Menlo"/>
              </a:rPr>
              <a:t>byte</a:t>
            </a:r>
            <a:r>
              <a:rPr lang="en-US" sz="800" dirty="0">
                <a:solidFill>
                  <a:srgbClr val="000000"/>
                </a:solidFill>
                <a:latin typeface="Menlo"/>
              </a:rPr>
              <a:t>[</a:t>
            </a:r>
            <a:r>
              <a:rPr lang="en-US" sz="800" dirty="0">
                <a:solidFill>
                  <a:srgbClr val="0000FF"/>
                </a:solidFill>
                <a:latin typeface="Menlo"/>
              </a:rPr>
              <a:t>16</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numRead</a:t>
            </a:r>
            <a:r>
              <a:rPr lang="en-US" sz="800" dirty="0">
                <a:solidFill>
                  <a:srgbClr val="000000"/>
                </a:solidFill>
                <a:latin typeface="Menlo"/>
              </a:rPr>
              <a:t>;</a:t>
            </a:r>
          </a:p>
          <a:p>
            <a:r>
              <a:rPr lang="en-US" sz="800" dirty="0">
                <a:latin typeface="Menlo"/>
              </a:rPr>
              <a:t>        </a:t>
            </a:r>
            <a:r>
              <a:rPr lang="en-US" sz="800" b="1" dirty="0">
                <a:solidFill>
                  <a:srgbClr val="000080"/>
                </a:solidFill>
                <a:latin typeface="Menlo"/>
              </a:rPr>
              <a:t>while</a:t>
            </a:r>
            <a:r>
              <a:rPr lang="en-US" sz="800" dirty="0">
                <a:solidFill>
                  <a:srgbClr val="000080"/>
                </a:solidFill>
                <a:latin typeface="Menlo"/>
              </a:rPr>
              <a:t> </a:t>
            </a:r>
            <a:r>
              <a:rPr lang="en-US" sz="800" dirty="0">
                <a:solidFill>
                  <a:srgbClr val="000000"/>
                </a:solidFill>
                <a:latin typeface="Menlo"/>
              </a:rPr>
              <a:t>((</a:t>
            </a:r>
            <a:r>
              <a:rPr lang="en-US" sz="800" dirty="0" err="1">
                <a:solidFill>
                  <a:srgbClr val="000000"/>
                </a:solidFill>
                <a:latin typeface="Menlo"/>
              </a:rPr>
              <a:t>numRead</a:t>
            </a:r>
            <a:r>
              <a:rPr lang="en-US" sz="800" dirty="0">
                <a:solidFill>
                  <a:srgbClr val="000000"/>
                </a:solidFill>
                <a:latin typeface="Menlo"/>
              </a:rPr>
              <a:t> = </a:t>
            </a:r>
            <a:r>
              <a:rPr lang="en-US" sz="800" dirty="0" err="1">
                <a:solidFill>
                  <a:srgbClr val="000000"/>
                </a:solidFill>
                <a:latin typeface="Menlo"/>
              </a:rPr>
              <a:t>fis.read</a:t>
            </a:r>
            <a:r>
              <a:rPr lang="en-US" sz="800" dirty="0">
                <a:solidFill>
                  <a:srgbClr val="000000"/>
                </a:solidFill>
                <a:latin typeface="Menlo"/>
              </a:rPr>
              <a:t>(buffer)) &gt;= </a:t>
            </a:r>
            <a:r>
              <a:rPr lang="en-US" sz="800" dirty="0">
                <a:solidFill>
                  <a:srgbClr val="0000FF"/>
                </a:solidFill>
                <a:latin typeface="Menlo"/>
              </a:rPr>
              <a:t>0</a:t>
            </a:r>
            <a:r>
              <a:rPr lang="en-US" sz="800" dirty="0">
                <a:solidFill>
                  <a:srgbClr val="000000"/>
                </a:solidFill>
                <a:latin typeface="Menlo"/>
              </a:rPr>
              <a:t>) {</a:t>
            </a:r>
          </a:p>
          <a:p>
            <a:r>
              <a:rPr lang="en-US" sz="800" dirty="0">
                <a:solidFill>
                  <a:srgbClr val="000000"/>
                </a:solidFill>
                <a:latin typeface="Menlo"/>
              </a:rPr>
              <a:t>            </a:t>
            </a:r>
            <a:r>
              <a:rPr lang="en-US" sz="800" dirty="0" err="1">
                <a:solidFill>
                  <a:srgbClr val="000000"/>
                </a:solidFill>
                <a:latin typeface="Menlo"/>
              </a:rPr>
              <a:t>baos.write</a:t>
            </a:r>
            <a:r>
              <a:rPr lang="en-US" sz="800" dirty="0">
                <a:solidFill>
                  <a:srgbClr val="000000"/>
                </a:solidFill>
                <a:latin typeface="Menlo"/>
              </a:rPr>
              <a:t>(buffer, </a:t>
            </a:r>
            <a:r>
              <a:rPr lang="en-US" sz="800" dirty="0">
                <a:solidFill>
                  <a:srgbClr val="0000FF"/>
                </a:solidFill>
                <a:latin typeface="Menlo"/>
              </a:rPr>
              <a:t>0</a:t>
            </a:r>
            <a:r>
              <a:rPr lang="en-US" sz="800" dirty="0">
                <a:solidFill>
                  <a:srgbClr val="000000"/>
                </a:solidFill>
                <a:latin typeface="Menlo"/>
              </a:rPr>
              <a:t>, </a:t>
            </a:r>
            <a:r>
              <a:rPr lang="en-US" sz="800" dirty="0" err="1">
                <a:solidFill>
                  <a:srgbClr val="000000"/>
                </a:solidFill>
                <a:latin typeface="Menlo"/>
              </a:rPr>
              <a:t>numRead</a:t>
            </a:r>
            <a:r>
              <a:rPr lang="en-US" sz="800" dirty="0">
                <a:solidFill>
                  <a:srgbClr val="000000"/>
                </a:solidFill>
                <a:latin typeface="Menlo"/>
              </a:rPr>
              <a:t>);</a:t>
            </a:r>
          </a:p>
          <a:p>
            <a:r>
              <a:rPr lang="en-US" sz="800" dirty="0">
                <a:latin typeface="Menlo"/>
              </a:rPr>
              <a:t>        </a:t>
            </a:r>
            <a:r>
              <a:rPr lang="en-US" sz="800" dirty="0">
                <a:solidFill>
                  <a:srgbClr val="000000"/>
                </a:solidFill>
                <a:latin typeface="Menlo"/>
              </a:rPr>
              <a:t>}</a:t>
            </a:r>
          </a:p>
          <a:p>
            <a:r>
              <a:rPr lang="pt-BR" sz="800" dirty="0">
                <a:latin typeface="Menlo"/>
              </a:rPr>
              <a:t>        </a:t>
            </a:r>
            <a:r>
              <a:rPr lang="pt-BR" sz="800" dirty="0">
                <a:solidFill>
                  <a:srgbClr val="4C73A6"/>
                </a:solidFill>
                <a:latin typeface="Menlo"/>
              </a:rPr>
              <a:t>byte </a:t>
            </a:r>
            <a:r>
              <a:rPr lang="pt-BR" sz="800" dirty="0">
                <a:solidFill>
                  <a:srgbClr val="000000"/>
                </a:solidFill>
                <a:latin typeface="Menlo"/>
              </a:rPr>
              <a:t>[] </a:t>
            </a:r>
            <a:r>
              <a:rPr lang="pt-BR" sz="800" dirty="0" err="1">
                <a:solidFill>
                  <a:srgbClr val="000000"/>
                </a:solidFill>
                <a:latin typeface="Menlo"/>
              </a:rPr>
              <a:t>record</a:t>
            </a:r>
            <a:r>
              <a:rPr lang="pt-BR" sz="800" dirty="0">
                <a:solidFill>
                  <a:srgbClr val="000000"/>
                </a:solidFill>
                <a:latin typeface="Menlo"/>
              </a:rPr>
              <a:t> = </a:t>
            </a:r>
            <a:r>
              <a:rPr lang="pt-BR" sz="800" dirty="0" err="1">
                <a:solidFill>
                  <a:srgbClr val="000000"/>
                </a:solidFill>
                <a:latin typeface="Menlo"/>
              </a:rPr>
              <a:t>baos.toByteArray</a:t>
            </a:r>
            <a:r>
              <a:rPr lang="pt-BR" sz="800" dirty="0">
                <a:solidFill>
                  <a:srgbClr val="000000"/>
                </a:solidFill>
                <a:latin typeface="Menlo"/>
              </a:rPr>
              <a:t>();</a:t>
            </a:r>
          </a:p>
          <a:p>
            <a:r>
              <a:rPr lang="en-US" sz="800" dirty="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a:solidFill>
                  <a:srgbClr val="0000FF"/>
                </a:solidFill>
                <a:latin typeface="Menlo"/>
              </a:rPr>
              <a:t>128</a:t>
            </a:r>
            <a:r>
              <a:rPr lang="en-US" sz="800" dirty="0">
                <a:solidFill>
                  <a:srgbClr val="000000"/>
                </a:solidFill>
                <a:latin typeface="Menlo"/>
              </a:rPr>
              <a:t>, </a:t>
            </a:r>
            <a:r>
              <a:rPr lang="en-US" sz="800" dirty="0" err="1">
                <a:solidFill>
                  <a:srgbClr val="000000"/>
                </a:solidFill>
                <a:latin typeface="Menlo"/>
              </a:rPr>
              <a:t>record.length</a:t>
            </a:r>
            <a:r>
              <a:rPr lang="en-US" sz="800" dirty="0">
                <a:solidFill>
                  <a:srgbClr val="000000"/>
                </a:solidFill>
                <a:latin typeface="Menlo"/>
              </a:rPr>
              <a:t>); </a:t>
            </a:r>
            <a:r>
              <a:rPr lang="en-US" sz="800" i="1" dirty="0">
                <a:solidFill>
                  <a:srgbClr val="BFBFBF"/>
                </a:solidFill>
                <a:latin typeface="Menlo"/>
              </a:rPr>
              <a:t>// exactly one record</a:t>
            </a:r>
            <a:endParaRPr lang="en-US" sz="800" dirty="0">
              <a:solidFill>
                <a:srgbClr val="BFBFBF"/>
              </a:solidFill>
              <a:latin typeface="Menlo"/>
            </a:endParaRPr>
          </a:p>
          <a:p>
            <a:r>
              <a:rPr lang="en-US" sz="800" dirty="0">
                <a:latin typeface="Menlo"/>
              </a:rPr>
              <a:t>        </a:t>
            </a:r>
            <a:r>
              <a:rPr lang="en-US" sz="800" dirty="0">
                <a:solidFill>
                  <a:srgbClr val="0000B3"/>
                </a:solidFill>
                <a:latin typeface="Menlo"/>
              </a:rPr>
              <a:t>String </a:t>
            </a:r>
            <a:r>
              <a:rPr lang="en-US" sz="800" dirty="0" err="1">
                <a:solidFill>
                  <a:srgbClr val="000000"/>
                </a:solidFill>
                <a:latin typeface="Menlo"/>
              </a:rPr>
              <a:t>actualName</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B3"/>
                </a:solidFill>
                <a:latin typeface="Menlo"/>
              </a:rPr>
              <a:t>String</a:t>
            </a:r>
            <a:r>
              <a:rPr lang="en-US" sz="800" dirty="0">
                <a:solidFill>
                  <a:srgbClr val="000000"/>
                </a:solidFill>
                <a:latin typeface="Menlo"/>
              </a:rPr>
              <a:t>(record, </a:t>
            </a:r>
            <a:r>
              <a:rPr lang="en-US" sz="800" dirty="0">
                <a:solidFill>
                  <a:srgbClr val="0000FF"/>
                </a:solidFill>
                <a:latin typeface="Menlo"/>
              </a:rPr>
              <a:t>0</a:t>
            </a:r>
            <a:r>
              <a:rPr lang="en-US" sz="800" dirty="0">
                <a:solidFill>
                  <a:srgbClr val="000000"/>
                </a:solidFill>
                <a:latin typeface="Menlo"/>
              </a:rPr>
              <a:t>, </a:t>
            </a:r>
            <a:r>
              <a:rPr lang="en-US" sz="800" dirty="0">
                <a:solidFill>
                  <a:srgbClr val="0000FF"/>
                </a:solidFill>
                <a:latin typeface="Menlo"/>
              </a:rPr>
              <a:t>15</a:t>
            </a:r>
            <a:r>
              <a:rPr lang="en-US" sz="800" dirty="0">
                <a:solidFill>
                  <a:srgbClr val="000000"/>
                </a:solidFill>
                <a:latin typeface="Menlo"/>
              </a:rPr>
              <a:t>).trim();</a:t>
            </a:r>
          </a:p>
          <a:p>
            <a:r>
              <a:rPr lang="en-US" sz="800" dirty="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err="1">
                <a:solidFill>
                  <a:srgbClr val="000000"/>
                </a:solidFill>
                <a:latin typeface="Menlo"/>
              </a:rPr>
              <a:t>expectedName</a:t>
            </a:r>
            <a:r>
              <a:rPr lang="en-US" sz="800" dirty="0">
                <a:solidFill>
                  <a:srgbClr val="000000"/>
                </a:solidFill>
                <a:latin typeface="Menlo"/>
              </a:rPr>
              <a:t>, </a:t>
            </a:r>
            <a:r>
              <a:rPr lang="en-US" sz="800" dirty="0" err="1">
                <a:solidFill>
                  <a:srgbClr val="000000"/>
                </a:solidFill>
                <a:latin typeface="Menlo"/>
              </a:rPr>
              <a:t>actualName</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a:solidFill>
                  <a:srgbClr val="000000"/>
                </a:solidFill>
                <a:latin typeface="Menlo"/>
              </a:rPr>
              <a:t>[] temp = </a:t>
            </a:r>
            <a:r>
              <a:rPr lang="en-US" sz="800" b="1" dirty="0">
                <a:solidFill>
                  <a:srgbClr val="000080"/>
                </a:solidFill>
                <a:latin typeface="Menlo"/>
              </a:rPr>
              <a:t>new</a:t>
            </a:r>
            <a:r>
              <a:rPr lang="en-US" sz="800" dirty="0">
                <a:solidFill>
                  <a:srgbClr val="000080"/>
                </a:solidFill>
                <a:latin typeface="Menlo"/>
              </a:rPr>
              <a:t> </a:t>
            </a:r>
            <a:r>
              <a:rPr lang="en-US" sz="800" dirty="0" err="1">
                <a:solidFill>
                  <a:srgbClr val="4C73A6"/>
                </a:solidFill>
                <a:latin typeface="Menlo"/>
              </a:rPr>
              <a:t>int</a:t>
            </a:r>
            <a:r>
              <a:rPr lang="en-US" sz="800" dirty="0">
                <a:solidFill>
                  <a:srgbClr val="000000"/>
                </a:solidFill>
                <a:latin typeface="Menlo"/>
              </a:rPr>
              <a:t>[</a:t>
            </a:r>
            <a:r>
              <a:rPr lang="en-US" sz="800" dirty="0">
                <a:solidFill>
                  <a:srgbClr val="0000FF"/>
                </a:solidFill>
                <a:latin typeface="Menlo"/>
              </a:rPr>
              <a:t>4</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0</a:t>
            </a:r>
            <a:r>
              <a:rPr lang="en-US" sz="800" dirty="0">
                <a:solidFill>
                  <a:srgbClr val="000000"/>
                </a:solidFill>
                <a:latin typeface="Menlo"/>
              </a:rPr>
              <a:t>] = record[</a:t>
            </a:r>
            <a:r>
              <a:rPr lang="en-US" sz="800" dirty="0">
                <a:solidFill>
                  <a:srgbClr val="0000FF"/>
                </a:solidFill>
                <a:latin typeface="Menlo"/>
              </a:rPr>
              <a:t>15</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1</a:t>
            </a:r>
            <a:r>
              <a:rPr lang="en-US" sz="800" dirty="0">
                <a:solidFill>
                  <a:srgbClr val="000000"/>
                </a:solidFill>
                <a:latin typeface="Menlo"/>
              </a:rPr>
              <a:t>] = record[</a:t>
            </a:r>
            <a:r>
              <a:rPr lang="en-US" sz="800" dirty="0">
                <a:solidFill>
                  <a:srgbClr val="0000FF"/>
                </a:solidFill>
                <a:latin typeface="Menlo"/>
              </a:rPr>
              <a:t>16</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2</a:t>
            </a:r>
            <a:r>
              <a:rPr lang="en-US" sz="800" dirty="0">
                <a:solidFill>
                  <a:srgbClr val="000000"/>
                </a:solidFill>
                <a:latin typeface="Menlo"/>
              </a:rPr>
              <a:t>] = record[</a:t>
            </a:r>
            <a:r>
              <a:rPr lang="en-US" sz="800" dirty="0">
                <a:solidFill>
                  <a:srgbClr val="0000FF"/>
                </a:solidFill>
                <a:latin typeface="Menlo"/>
              </a:rPr>
              <a:t>17</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3</a:t>
            </a:r>
            <a:r>
              <a:rPr lang="en-US" sz="800" dirty="0">
                <a:solidFill>
                  <a:srgbClr val="000000"/>
                </a:solidFill>
                <a:latin typeface="Menlo"/>
              </a:rPr>
              <a:t>] = record[</a:t>
            </a:r>
            <a:r>
              <a:rPr lang="en-US" sz="800" dirty="0">
                <a:solidFill>
                  <a:srgbClr val="0000FF"/>
                </a:solidFill>
                <a:latin typeface="Menlo"/>
              </a:rPr>
              <a:t>18</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actualId</a:t>
            </a:r>
            <a:r>
              <a:rPr lang="en-US" sz="800" dirty="0">
                <a:solidFill>
                  <a:srgbClr val="000000"/>
                </a:solidFill>
                <a:latin typeface="Menlo"/>
              </a:rPr>
              <a:t> = (temp[</a:t>
            </a:r>
            <a:r>
              <a:rPr lang="en-US" sz="800" dirty="0">
                <a:solidFill>
                  <a:srgbClr val="0000FF"/>
                </a:solidFill>
                <a:latin typeface="Menlo"/>
              </a:rPr>
              <a:t>0</a:t>
            </a:r>
            <a:r>
              <a:rPr lang="en-US" sz="800" dirty="0">
                <a:solidFill>
                  <a:srgbClr val="000000"/>
                </a:solidFill>
                <a:latin typeface="Menlo"/>
              </a:rPr>
              <a:t>] &lt;&lt; </a:t>
            </a:r>
            <a:r>
              <a:rPr lang="en-US" sz="800" dirty="0">
                <a:solidFill>
                  <a:srgbClr val="0000FF"/>
                </a:solidFill>
                <a:latin typeface="Menlo"/>
              </a:rPr>
              <a:t>24</a:t>
            </a:r>
            <a:r>
              <a:rPr lang="en-US" sz="800" dirty="0">
                <a:solidFill>
                  <a:srgbClr val="000000"/>
                </a:solidFill>
                <a:latin typeface="Menlo"/>
              </a:rPr>
              <a:t>) &amp; (temp[</a:t>
            </a:r>
            <a:r>
              <a:rPr lang="en-US" sz="800" dirty="0">
                <a:solidFill>
                  <a:srgbClr val="0000FF"/>
                </a:solidFill>
                <a:latin typeface="Menlo"/>
              </a:rPr>
              <a:t>1</a:t>
            </a:r>
            <a:r>
              <a:rPr lang="en-US" sz="800" dirty="0">
                <a:solidFill>
                  <a:srgbClr val="000000"/>
                </a:solidFill>
                <a:latin typeface="Menlo"/>
              </a:rPr>
              <a:t>] &lt;&lt; </a:t>
            </a:r>
            <a:r>
              <a:rPr lang="en-US" sz="800" dirty="0">
                <a:solidFill>
                  <a:srgbClr val="0000FF"/>
                </a:solidFill>
                <a:latin typeface="Menlo"/>
              </a:rPr>
              <a:t>16</a:t>
            </a:r>
            <a:r>
              <a:rPr lang="en-US" sz="800" dirty="0">
                <a:solidFill>
                  <a:srgbClr val="000000"/>
                </a:solidFill>
                <a:latin typeface="Menlo"/>
              </a:rPr>
              <a:t>) &amp;</a:t>
            </a:r>
          </a:p>
          <a:p>
            <a:r>
              <a:rPr lang="en-US" sz="800" dirty="0">
                <a:latin typeface="Menlo"/>
              </a:rPr>
              <a:t>                       </a:t>
            </a:r>
            <a:r>
              <a:rPr lang="en-US" sz="800" dirty="0">
                <a:solidFill>
                  <a:srgbClr val="000000"/>
                </a:solidFill>
                <a:latin typeface="Menlo"/>
              </a:rPr>
              <a:t>(temp[</a:t>
            </a:r>
            <a:r>
              <a:rPr lang="en-US" sz="800" dirty="0">
                <a:solidFill>
                  <a:srgbClr val="0000FF"/>
                </a:solidFill>
                <a:latin typeface="Menlo"/>
              </a:rPr>
              <a:t>2</a:t>
            </a:r>
            <a:r>
              <a:rPr lang="en-US" sz="800" dirty="0">
                <a:solidFill>
                  <a:srgbClr val="000000"/>
                </a:solidFill>
                <a:latin typeface="Menlo"/>
              </a:rPr>
              <a:t>] &lt;&lt; </a:t>
            </a:r>
            <a:r>
              <a:rPr lang="en-US" sz="800" dirty="0">
                <a:solidFill>
                  <a:srgbClr val="0000FF"/>
                </a:solidFill>
                <a:latin typeface="Menlo"/>
              </a:rPr>
              <a:t>8</a:t>
            </a:r>
            <a:r>
              <a:rPr lang="en-US" sz="800" dirty="0">
                <a:solidFill>
                  <a:srgbClr val="000000"/>
                </a:solidFill>
                <a:latin typeface="Menlo"/>
              </a:rPr>
              <a:t>) &amp; temp[</a:t>
            </a:r>
            <a:r>
              <a:rPr lang="en-US" sz="800" dirty="0">
                <a:solidFill>
                  <a:srgbClr val="0000FF"/>
                </a:solidFill>
                <a:latin typeface="Menlo"/>
              </a:rPr>
              <a:t>3</a:t>
            </a:r>
            <a:r>
              <a:rPr lang="en-US" sz="800" dirty="0">
                <a:solidFill>
                  <a:srgbClr val="000000"/>
                </a:solidFill>
                <a:latin typeface="Menlo"/>
              </a:rPr>
              <a:t>];</a:t>
            </a:r>
          </a:p>
          <a:p>
            <a:r>
              <a:rPr lang="en-US" sz="800" dirty="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err="1">
                <a:solidFill>
                  <a:srgbClr val="000000"/>
                </a:solidFill>
                <a:latin typeface="Menlo"/>
              </a:rPr>
              <a:t>expectedId</a:t>
            </a:r>
            <a:r>
              <a:rPr lang="en-US" sz="800" dirty="0">
                <a:solidFill>
                  <a:srgbClr val="000000"/>
                </a:solidFill>
                <a:latin typeface="Menlo"/>
              </a:rPr>
              <a:t>, </a:t>
            </a:r>
            <a:r>
              <a:rPr lang="en-US" sz="800" dirty="0" err="1">
                <a:solidFill>
                  <a:srgbClr val="000000"/>
                </a:solidFill>
                <a:latin typeface="Menlo"/>
              </a:rPr>
              <a:t>actualId</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itemFieldLength</a:t>
            </a:r>
            <a:r>
              <a:rPr lang="en-US" sz="800" dirty="0">
                <a:solidFill>
                  <a:srgbClr val="000000"/>
                </a:solidFill>
                <a:latin typeface="Menlo"/>
              </a:rPr>
              <a:t> = </a:t>
            </a:r>
            <a:r>
              <a:rPr lang="en-US" sz="800" dirty="0">
                <a:solidFill>
                  <a:srgbClr val="0000FF"/>
                </a:solidFill>
                <a:latin typeface="Menlo"/>
              </a:rPr>
              <a:t>16</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itemFieldOffset</a:t>
            </a:r>
            <a:r>
              <a:rPr lang="en-US" sz="800" dirty="0">
                <a:solidFill>
                  <a:srgbClr val="000000"/>
                </a:solidFill>
                <a:latin typeface="Menlo"/>
              </a:rPr>
              <a:t> = </a:t>
            </a:r>
            <a:r>
              <a:rPr lang="en-US" sz="800" dirty="0">
                <a:solidFill>
                  <a:srgbClr val="0000FF"/>
                </a:solidFill>
                <a:latin typeface="Menlo"/>
              </a:rPr>
              <a:t>19</a:t>
            </a:r>
            <a:r>
              <a:rPr lang="en-US" sz="800" dirty="0">
                <a:solidFill>
                  <a:srgbClr val="000000"/>
                </a:solidFill>
                <a:latin typeface="Menlo"/>
              </a:rPr>
              <a:t>;</a:t>
            </a:r>
          </a:p>
          <a:p>
            <a:r>
              <a:rPr lang="da-DK" sz="800" dirty="0">
                <a:latin typeface="Menlo"/>
              </a:rPr>
              <a:t>        </a:t>
            </a:r>
            <a:r>
              <a:rPr lang="da-DK" sz="800" b="1" dirty="0">
                <a:solidFill>
                  <a:srgbClr val="000080"/>
                </a:solidFill>
                <a:latin typeface="Menlo"/>
              </a:rPr>
              <a:t>for</a:t>
            </a:r>
            <a:r>
              <a:rPr lang="da-DK" sz="800" dirty="0">
                <a:solidFill>
                  <a:srgbClr val="000080"/>
                </a:solidFill>
                <a:latin typeface="Menlo"/>
              </a:rPr>
              <a:t> </a:t>
            </a:r>
            <a:r>
              <a:rPr lang="da-DK" sz="800" dirty="0">
                <a:solidFill>
                  <a:srgbClr val="000000"/>
                </a:solidFill>
                <a:latin typeface="Menlo"/>
              </a:rPr>
              <a:t>(</a:t>
            </a:r>
            <a:r>
              <a:rPr lang="da-DK" sz="800" dirty="0" err="1">
                <a:solidFill>
                  <a:srgbClr val="4C73A6"/>
                </a:solidFill>
                <a:latin typeface="Menlo"/>
              </a:rPr>
              <a:t>int</a:t>
            </a:r>
            <a:r>
              <a:rPr lang="da-DK" sz="800" dirty="0">
                <a:solidFill>
                  <a:srgbClr val="4C73A6"/>
                </a:solidFill>
                <a:latin typeface="Menlo"/>
              </a:rPr>
              <a:t> </a:t>
            </a:r>
            <a:r>
              <a:rPr lang="da-DK" sz="800" dirty="0">
                <a:solidFill>
                  <a:srgbClr val="000000"/>
                </a:solidFill>
                <a:latin typeface="Menlo"/>
              </a:rPr>
              <a:t>i = </a:t>
            </a:r>
            <a:r>
              <a:rPr lang="da-DK" sz="800" dirty="0">
                <a:solidFill>
                  <a:srgbClr val="0000FF"/>
                </a:solidFill>
                <a:latin typeface="Menlo"/>
              </a:rPr>
              <a:t>0</a:t>
            </a:r>
            <a:r>
              <a:rPr lang="da-DK" sz="800" dirty="0">
                <a:solidFill>
                  <a:srgbClr val="000000"/>
                </a:solidFill>
                <a:latin typeface="Menlo"/>
              </a:rPr>
              <a:t>; i &lt; </a:t>
            </a:r>
            <a:r>
              <a:rPr lang="da-DK" sz="800" dirty="0">
                <a:solidFill>
                  <a:srgbClr val="0000FF"/>
                </a:solidFill>
                <a:latin typeface="Menlo"/>
              </a:rPr>
              <a:t>4</a:t>
            </a:r>
            <a:r>
              <a:rPr lang="da-DK" sz="800" dirty="0">
                <a:solidFill>
                  <a:srgbClr val="000000"/>
                </a:solidFill>
                <a:latin typeface="Menlo"/>
              </a:rPr>
              <a:t>; ++i) {</a:t>
            </a:r>
          </a:p>
          <a:p>
            <a:r>
              <a:rPr lang="en-US" sz="800" dirty="0">
                <a:latin typeface="Menlo"/>
              </a:rPr>
              <a:t>            </a:t>
            </a:r>
            <a:r>
              <a:rPr lang="en-US" sz="800" dirty="0">
                <a:solidFill>
                  <a:srgbClr val="0000B3"/>
                </a:solidFill>
                <a:latin typeface="Menlo"/>
              </a:rPr>
              <a:t>String </a:t>
            </a:r>
            <a:r>
              <a:rPr lang="en-US" sz="800" dirty="0" err="1">
                <a:solidFill>
                  <a:srgbClr val="000000"/>
                </a:solidFill>
                <a:latin typeface="Menlo"/>
              </a:rPr>
              <a:t>actualItemName</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B3"/>
                </a:solidFill>
                <a:latin typeface="Menlo"/>
              </a:rPr>
              <a:t>String</a:t>
            </a:r>
            <a:r>
              <a:rPr lang="en-US" sz="800" dirty="0">
                <a:solidFill>
                  <a:srgbClr val="000000"/>
                </a:solidFill>
                <a:latin typeface="Menlo"/>
              </a:rPr>
              <a:t>(record,</a:t>
            </a:r>
          </a:p>
          <a:p>
            <a:r>
              <a:rPr lang="en-US" sz="800" dirty="0" smtClean="0">
                <a:solidFill>
                  <a:srgbClr val="000000"/>
                </a:solidFill>
                <a:latin typeface="Menlo"/>
              </a:rPr>
              <a:t>                                               </a:t>
            </a:r>
            <a:r>
              <a:rPr lang="en-US" sz="800" dirty="0" err="1" smtClean="0">
                <a:solidFill>
                  <a:srgbClr val="000000"/>
                </a:solidFill>
                <a:latin typeface="Menlo"/>
              </a:rPr>
              <a:t>itemFieldOffset</a:t>
            </a:r>
            <a:r>
              <a:rPr lang="en-US" sz="800" dirty="0" smtClean="0">
                <a:solidFill>
                  <a:srgbClr val="000000"/>
                </a:solidFill>
                <a:latin typeface="Menlo"/>
              </a:rPr>
              <a:t> + </a:t>
            </a:r>
            <a:r>
              <a:rPr lang="en-US" sz="800" dirty="0" err="1" smtClean="0">
                <a:solidFill>
                  <a:srgbClr val="000000"/>
                </a:solidFill>
                <a:latin typeface="Menlo"/>
              </a:rPr>
              <a:t>itemFieldLength</a:t>
            </a:r>
            <a:r>
              <a:rPr lang="en-US" sz="800" dirty="0" smtClean="0">
                <a:solidFill>
                  <a:srgbClr val="000000"/>
                </a:solidFill>
                <a:latin typeface="Menlo"/>
              </a:rPr>
              <a:t> * </a:t>
            </a:r>
            <a:r>
              <a:rPr lang="en-US" sz="800" dirty="0" err="1" smtClean="0">
                <a:solidFill>
                  <a:srgbClr val="000000"/>
                </a:solidFill>
                <a:latin typeface="Menlo"/>
              </a:rPr>
              <a:t>i</a:t>
            </a:r>
            <a:r>
              <a:rPr lang="en-US" sz="800" dirty="0" smtClean="0">
                <a:solidFill>
                  <a:srgbClr val="000000"/>
                </a:solidFill>
                <a:latin typeface="Menlo"/>
              </a:rPr>
              <a:t>, </a:t>
            </a:r>
            <a:r>
              <a:rPr lang="en-US" sz="800" dirty="0" err="1" smtClean="0">
                <a:solidFill>
                  <a:srgbClr val="000000"/>
                </a:solidFill>
                <a:latin typeface="Menlo"/>
              </a:rPr>
              <a:t>itemFieldLength</a:t>
            </a:r>
            <a:r>
              <a:rPr lang="en-US" sz="800" dirty="0" smtClean="0">
                <a:solidFill>
                  <a:srgbClr val="000000"/>
                </a:solidFill>
                <a:latin typeface="Menlo"/>
              </a:rPr>
              <a:t>);</a:t>
            </a:r>
          </a:p>
          <a:p>
            <a:r>
              <a:rPr lang="en-US" sz="800" dirty="0" smtClean="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err="1">
                <a:solidFill>
                  <a:srgbClr val="000000"/>
                </a:solidFill>
                <a:latin typeface="Menlo"/>
              </a:rPr>
              <a:t>expectedItemNames</a:t>
            </a:r>
            <a:r>
              <a:rPr lang="en-US" sz="800" dirty="0">
                <a:solidFill>
                  <a:srgbClr val="000000"/>
                </a:solidFill>
                <a:latin typeface="Menlo"/>
              </a:rPr>
              <a:t>[</a:t>
            </a:r>
            <a:r>
              <a:rPr lang="en-US" sz="800" dirty="0" err="1">
                <a:solidFill>
                  <a:srgbClr val="000000"/>
                </a:solidFill>
                <a:latin typeface="Menlo"/>
              </a:rPr>
              <a:t>i</a:t>
            </a:r>
            <a:r>
              <a:rPr lang="en-US" sz="800" dirty="0">
                <a:solidFill>
                  <a:srgbClr val="000000"/>
                </a:solidFill>
                <a:latin typeface="Menlo"/>
              </a:rPr>
              <a:t>], </a:t>
            </a:r>
            <a:r>
              <a:rPr lang="en-US" sz="800" dirty="0" err="1">
                <a:solidFill>
                  <a:srgbClr val="000000"/>
                </a:solidFill>
                <a:latin typeface="Menlo"/>
              </a:rPr>
              <a:t>actualItemName.trim</a:t>
            </a:r>
            <a:r>
              <a:rPr lang="en-US" sz="800" dirty="0">
                <a:solidFill>
                  <a:srgbClr val="000000"/>
                </a:solidFill>
                <a:latin typeface="Menlo"/>
              </a:rPr>
              <a:t>());</a:t>
            </a:r>
          </a:p>
          <a:p>
            <a:r>
              <a:rPr lang="en-US" sz="800" dirty="0">
                <a:latin typeface="Menlo"/>
              </a:rPr>
              <a:t>        </a:t>
            </a:r>
            <a:r>
              <a:rPr lang="en-US" sz="800" dirty="0">
                <a:solidFill>
                  <a:srgbClr val="000000"/>
                </a:solidFill>
                <a:latin typeface="Menlo"/>
              </a:rPr>
              <a:t>}</a:t>
            </a:r>
          </a:p>
          <a:p>
            <a:r>
              <a:rPr lang="en-US" sz="800" dirty="0">
                <a:latin typeface="Menlo"/>
              </a:rPr>
              <a:t>    </a:t>
            </a:r>
            <a:r>
              <a:rPr lang="en-US" sz="800" dirty="0">
                <a:solidFill>
                  <a:srgbClr val="000000"/>
                </a:solidFill>
                <a:latin typeface="Menlo"/>
              </a:rPr>
              <a:t>}</a:t>
            </a:r>
          </a:p>
          <a:p>
            <a:r>
              <a:rPr lang="en-US" sz="800" dirty="0">
                <a:solidFill>
                  <a:srgbClr val="000000"/>
                </a:solidFill>
                <a:latin typeface="Menlo"/>
              </a:rPr>
              <a:t>}</a:t>
            </a:r>
          </a:p>
          <a:p>
            <a:endParaRPr lang="en-US" sz="800" dirty="0"/>
          </a:p>
        </p:txBody>
      </p:sp>
    </p:spTree>
    <p:extLst>
      <p:ext uri="{BB962C8B-B14F-4D97-AF65-F5344CB8AC3E}">
        <p14:creationId xmlns:p14="http://schemas.microsoft.com/office/powerpoint/2010/main" val="233530699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With No Name</a:t>
            </a:r>
          </a:p>
        </p:txBody>
      </p:sp>
      <p:grpSp>
        <p:nvGrpSpPr>
          <p:cNvPr id="6" name="Group 5"/>
          <p:cNvGrpSpPr/>
          <p:nvPr/>
        </p:nvGrpSpPr>
        <p:grpSpPr>
          <a:xfrm>
            <a:off x="2465805" y="2438400"/>
            <a:ext cx="4201695" cy="2110898"/>
            <a:chOff x="1932405" y="2959743"/>
            <a:chExt cx="4201695" cy="2110898"/>
          </a:xfrm>
        </p:grpSpPr>
        <p:sp>
          <p:nvSpPr>
            <p:cNvPr id="5" name="Rounded Rectangle 4"/>
            <p:cNvSpPr/>
            <p:nvPr/>
          </p:nvSpPr>
          <p:spPr>
            <a:xfrm>
              <a:off x="1943100" y="3775241"/>
              <a:ext cx="4191000" cy="1295400"/>
            </a:xfrm>
            <a:prstGeom prst="roundRect">
              <a:avLst>
                <a:gd name="adj" fmla="val 10475"/>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a:spLocks noChangeArrowheads="1"/>
            </p:cNvSpPr>
            <p:nvPr>
              <p:custDataLst>
                <p:tags r:id="rId1"/>
              </p:custDataLst>
            </p:nvPr>
          </p:nvSpPr>
          <p:spPr bwMode="auto">
            <a:xfrm>
              <a:off x="1932405" y="2959743"/>
              <a:ext cx="4191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Модульный тест без внятного имени</a:t>
              </a:r>
            </a:p>
          </p:txBody>
        </p:sp>
        <p:sp>
          <p:nvSpPr>
            <p:cNvPr id="3" name="Rectangle 2"/>
            <p:cNvSpPr/>
            <p:nvPr/>
          </p:nvSpPr>
          <p:spPr>
            <a:xfrm>
              <a:off x="2057400" y="3886200"/>
              <a:ext cx="3962400" cy="1077218"/>
            </a:xfrm>
            <a:prstGeom prst="rect">
              <a:avLst/>
            </a:prstGeom>
          </p:spPr>
          <p:txBody>
            <a:bodyPr wrap="square">
              <a:spAutoFit/>
            </a:bodyPr>
            <a:lstStyle/>
            <a:p>
              <a:r>
                <a:rPr lang="en-US" sz="1600" dirty="0">
                  <a:solidFill>
                    <a:srgbClr val="808000"/>
                  </a:solidFill>
                  <a:latin typeface="Menlo"/>
                </a:rPr>
                <a:t>@Test</a:t>
              </a:r>
            </a:p>
            <a:p>
              <a:r>
                <a:rPr lang="fi-FI" sz="1600" b="1" dirty="0" err="1">
                  <a:solidFill>
                    <a:srgbClr val="000080"/>
                  </a:solidFill>
                  <a:latin typeface="Menlo"/>
                </a:rPr>
                <a:t>public</a:t>
              </a:r>
              <a:r>
                <a:rPr lang="fi-FI" sz="1600" dirty="0">
                  <a:solidFill>
                    <a:srgbClr val="000080"/>
                  </a:solidFill>
                  <a:latin typeface="Menlo"/>
                </a:rPr>
                <a:t> </a:t>
              </a:r>
              <a:r>
                <a:rPr lang="fi-FI" sz="1600" dirty="0" err="1">
                  <a:solidFill>
                    <a:srgbClr val="4C73A6"/>
                  </a:solidFill>
                  <a:latin typeface="Menlo"/>
                </a:rPr>
                <a:t>void</a:t>
              </a:r>
              <a:r>
                <a:rPr lang="fi-FI" sz="1600" dirty="0">
                  <a:solidFill>
                    <a:srgbClr val="4C73A6"/>
                  </a:solidFill>
                  <a:latin typeface="Menlo"/>
                </a:rPr>
                <a:t> </a:t>
              </a:r>
              <a:r>
                <a:rPr lang="fi-FI" sz="1600" dirty="0">
                  <a:solidFill>
                    <a:srgbClr val="000000"/>
                  </a:solidFill>
                  <a:latin typeface="Menlo"/>
                </a:rPr>
                <a:t>testForBUG123() {</a:t>
              </a:r>
            </a:p>
            <a:p>
              <a:r>
                <a:rPr lang="en-US" sz="1600" dirty="0">
                  <a:latin typeface="Menlo"/>
                </a:rPr>
                <a:t>    </a:t>
              </a:r>
              <a:r>
                <a:rPr lang="en-US" sz="1600" i="1" dirty="0">
                  <a:solidFill>
                    <a:srgbClr val="BFBFBF"/>
                  </a:solidFill>
                  <a:latin typeface="Menlo"/>
                </a:rPr>
                <a:t>// some code</a:t>
              </a:r>
              <a:endParaRPr lang="en-US" sz="1600" dirty="0">
                <a:solidFill>
                  <a:srgbClr val="BFBFBF"/>
                </a:solidFill>
                <a:latin typeface="Menlo"/>
              </a:endParaRPr>
            </a:p>
            <a:p>
              <a:r>
                <a:rPr lang="en-US" sz="1600" dirty="0">
                  <a:solidFill>
                    <a:srgbClr val="000000"/>
                  </a:solidFill>
                  <a:latin typeface="Menlo"/>
                </a:rPr>
                <a:t>}</a:t>
              </a:r>
            </a:p>
          </p:txBody>
        </p:sp>
      </p:grpSp>
    </p:spTree>
    <p:extLst>
      <p:ext uri="{BB962C8B-B14F-4D97-AF65-F5344CB8AC3E}">
        <p14:creationId xmlns:p14="http://schemas.microsoft.com/office/powerpoint/2010/main" val="40346788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and </a:t>
            </a:r>
            <a:r>
              <a:rPr lang="en-US" dirty="0" smtClean="0"/>
              <a:t>See (</a:t>
            </a:r>
            <a:r>
              <a:rPr lang="ru-RU" dirty="0" smtClean="0"/>
              <a:t>Подождем </a:t>
            </a:r>
            <a:r>
              <a:rPr lang="en-US" dirty="0" smtClean="0"/>
              <a:t>–</a:t>
            </a:r>
            <a:r>
              <a:rPr lang="ru-RU" dirty="0" smtClean="0"/>
              <a:t> увидим)</a:t>
            </a:r>
            <a:endParaRPr lang="en-US" dirty="0"/>
          </a:p>
        </p:txBody>
      </p:sp>
      <p:sp>
        <p:nvSpPr>
          <p:cNvPr id="7" name="Rectangle 6"/>
          <p:cNvSpPr>
            <a:spLocks noChangeArrowheads="1"/>
          </p:cNvSpPr>
          <p:nvPr>
            <p:custDataLst>
              <p:tags r:id="rId1"/>
            </p:custDataLst>
          </p:nvPr>
        </p:nvSpPr>
        <p:spPr bwMode="auto">
          <a:xfrm>
            <a:off x="1809750" y="3032195"/>
            <a:ext cx="5524500" cy="793611"/>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тест использует </a:t>
            </a:r>
            <a:r>
              <a:rPr lang="en-US" dirty="0" err="1">
                <a:solidFill>
                  <a:schemeClr val="accent4"/>
                </a:solidFill>
              </a:rPr>
              <a:t>Thread.sleep</a:t>
            </a:r>
            <a:r>
              <a:rPr lang="en-US" dirty="0">
                <a:solidFill>
                  <a:schemeClr val="accent4"/>
                </a:solidFill>
              </a:rPr>
              <a:t>() </a:t>
            </a:r>
            <a:r>
              <a:rPr lang="ru-RU" dirty="0" smtClean="0">
                <a:solidFill>
                  <a:schemeClr val="accent4"/>
                </a:solidFill>
              </a:rPr>
              <a:t>что бы </a:t>
            </a:r>
            <a:r>
              <a:rPr lang="en-US" dirty="0" smtClean="0">
                <a:solidFill>
                  <a:schemeClr val="accent4"/>
                </a:solidFill>
              </a:rPr>
              <a:t>“</a:t>
            </a:r>
            <a:r>
              <a:rPr lang="ru-RU" dirty="0" smtClean="0">
                <a:solidFill>
                  <a:schemeClr val="accent4"/>
                </a:solidFill>
              </a:rPr>
              <a:t>дождаться</a:t>
            </a:r>
            <a:r>
              <a:rPr lang="en-US" dirty="0" smtClean="0">
                <a:solidFill>
                  <a:schemeClr val="accent4"/>
                </a:solidFill>
              </a:rPr>
              <a:t>”</a:t>
            </a:r>
            <a:r>
              <a:rPr lang="ru-RU" dirty="0" smtClean="0">
                <a:solidFill>
                  <a:schemeClr val="accent4"/>
                </a:solidFill>
              </a:rPr>
              <a:t> необходимого условия</a:t>
            </a:r>
          </a:p>
        </p:txBody>
      </p:sp>
    </p:spTree>
    <p:extLst>
      <p:ext uri="{BB962C8B-B14F-4D97-AF65-F5344CB8AC3E}">
        <p14:creationId xmlns:p14="http://schemas.microsoft.com/office/powerpoint/2010/main" val="72076072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p:transition xmlns:p14="http://schemas.microsoft.com/office/powerpoint/2010/mai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08526" y="2590800"/>
            <a:ext cx="7826375" cy="2209800"/>
          </a:xfrm>
          <a:prstGeom prst="roundRect">
            <a:avLst>
              <a:gd name="adj" fmla="val 7593"/>
            </a:avLst>
          </a:prstGeom>
          <a:solidFill>
            <a:schemeClr val="accent5">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Multiple </a:t>
            </a:r>
            <a:r>
              <a:rPr lang="en-US" dirty="0" smtClean="0"/>
              <a:t>Assertions</a:t>
            </a:r>
            <a:endParaRPr lang="ru-RU" dirty="0"/>
          </a:p>
        </p:txBody>
      </p:sp>
      <p:sp>
        <p:nvSpPr>
          <p:cNvPr id="5" name="Rectangle 4"/>
          <p:cNvSpPr>
            <a:spLocks noChangeArrowheads="1"/>
          </p:cNvSpPr>
          <p:nvPr>
            <p:custDataLst>
              <p:tags r:id="rId1"/>
            </p:custDataLst>
          </p:nvPr>
        </p:nvSpPr>
        <p:spPr bwMode="auto">
          <a:xfrm>
            <a:off x="685800" y="1447800"/>
            <a:ext cx="4114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Тест</a:t>
            </a:r>
            <a:r>
              <a:rPr lang="en-US" dirty="0">
                <a:solidFill>
                  <a:schemeClr val="accent4"/>
                </a:solidFill>
              </a:rPr>
              <a:t> </a:t>
            </a:r>
            <a:r>
              <a:rPr lang="ru-RU" dirty="0" smtClean="0">
                <a:solidFill>
                  <a:schemeClr val="accent4"/>
                </a:solidFill>
              </a:rPr>
              <a:t>содержит множество </a:t>
            </a:r>
            <a:r>
              <a:rPr lang="en-US" dirty="0" smtClean="0">
                <a:solidFill>
                  <a:schemeClr val="accent4"/>
                </a:solidFill>
              </a:rPr>
              <a:t>Asserts</a:t>
            </a:r>
            <a:endParaRPr lang="ru-RU" dirty="0">
              <a:solidFill>
                <a:schemeClr val="accent4"/>
              </a:solidFill>
            </a:endParaRPr>
          </a:p>
        </p:txBody>
      </p:sp>
      <p:sp>
        <p:nvSpPr>
          <p:cNvPr id="3" name="Rectangle 2"/>
          <p:cNvSpPr/>
          <p:nvPr/>
        </p:nvSpPr>
        <p:spPr>
          <a:xfrm>
            <a:off x="838200" y="2667000"/>
            <a:ext cx="7848600" cy="2062103"/>
          </a:xfrm>
          <a:prstGeom prst="rect">
            <a:avLst/>
          </a:prstGeom>
        </p:spPr>
        <p:txBody>
          <a:bodyPr wrap="square">
            <a:spAutoFit/>
          </a:bodyPr>
          <a:lstStyle/>
          <a:p>
            <a:r>
              <a:rPr lang="en-US" sz="1600" b="1" dirty="0">
                <a:solidFill>
                  <a:srgbClr val="000080"/>
                </a:solidFill>
                <a:latin typeface="Menlo"/>
              </a:rPr>
              <a:t>public class</a:t>
            </a:r>
            <a:r>
              <a:rPr lang="en-US" sz="1600" dirty="0">
                <a:solidFill>
                  <a:srgbClr val="000080"/>
                </a:solidFill>
                <a:latin typeface="Menlo"/>
              </a:rPr>
              <a:t> </a:t>
            </a:r>
            <a:r>
              <a:rPr lang="en-US" sz="1600" dirty="0" err="1">
                <a:solidFill>
                  <a:srgbClr val="000000"/>
                </a:solidFill>
                <a:latin typeface="Menlo"/>
              </a:rPr>
              <a:t>MyTestCase</a:t>
            </a:r>
            <a:r>
              <a:rPr lang="en-US" sz="1600" dirty="0">
                <a:solidFill>
                  <a:srgbClr val="000000"/>
                </a:solidFill>
                <a:latin typeface="Menlo"/>
              </a:rPr>
              <a:t> </a:t>
            </a:r>
            <a:r>
              <a:rPr lang="en-US" sz="1600" b="1" dirty="0">
                <a:solidFill>
                  <a:srgbClr val="000080"/>
                </a:solidFill>
                <a:latin typeface="Menlo"/>
              </a:rPr>
              <a:t>extends</a:t>
            </a:r>
            <a:r>
              <a:rPr lang="en-US" sz="1600" dirty="0">
                <a:solidFill>
                  <a:srgbClr val="000080"/>
                </a:solidFill>
                <a:latin typeface="Menlo"/>
              </a:rPr>
              <a:t> </a:t>
            </a:r>
            <a:r>
              <a:rPr lang="en-US" sz="1600" dirty="0" err="1">
                <a:solidFill>
                  <a:srgbClr val="000000"/>
                </a:solidFill>
                <a:latin typeface="Menlo"/>
              </a:rPr>
              <a:t>TestCase</a:t>
            </a:r>
            <a:r>
              <a:rPr lang="en-US" sz="1600" dirty="0">
                <a:solidFill>
                  <a:srgbClr val="000000"/>
                </a:solidFill>
                <a:latin typeface="Menlo"/>
              </a:rPr>
              <a:t> {</a:t>
            </a:r>
          </a:p>
          <a:p>
            <a:r>
              <a:rPr lang="en-US" sz="1600" dirty="0">
                <a:latin typeface="Menlo"/>
              </a:rPr>
              <a:t>    </a:t>
            </a:r>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testSomething</a:t>
            </a:r>
            <a:r>
              <a:rPr lang="en-US" sz="1600" dirty="0">
                <a:solidFill>
                  <a:srgbClr val="000000"/>
                </a:solidFill>
                <a:latin typeface="Menlo"/>
              </a:rPr>
              <a:t>() {</a:t>
            </a:r>
          </a:p>
          <a:p>
            <a:r>
              <a:rPr lang="en-US" sz="1600" dirty="0">
                <a:latin typeface="Menlo"/>
              </a:rPr>
              <a:t>        </a:t>
            </a:r>
            <a:r>
              <a:rPr lang="en-US" sz="1600" i="1" dirty="0">
                <a:solidFill>
                  <a:schemeClr val="accent2">
                    <a:lumMod val="50000"/>
                  </a:schemeClr>
                </a:solidFill>
                <a:latin typeface="Menlo"/>
              </a:rPr>
              <a:t>// Set up for the test, manipulating local variables</a:t>
            </a:r>
            <a:endParaRPr lang="en-US" sz="1600" dirty="0">
              <a:solidFill>
                <a:schemeClr val="accent2">
                  <a:lumMod val="50000"/>
                </a:schemeClr>
              </a:solidFill>
              <a:latin typeface="Menlo"/>
            </a:endParaRPr>
          </a:p>
          <a:p>
            <a:r>
              <a:rPr lang="nb-NO" sz="1600" dirty="0">
                <a:latin typeface="Menlo"/>
              </a:rPr>
              <a:t>        </a:t>
            </a:r>
            <a:r>
              <a:rPr lang="nb-NO" sz="1600" dirty="0" err="1">
                <a:solidFill>
                  <a:srgbClr val="000000"/>
                </a:solidFill>
                <a:latin typeface="Menlo"/>
              </a:rPr>
              <a:t>assertTrue</a:t>
            </a:r>
            <a:r>
              <a:rPr lang="nb-NO" sz="1600" dirty="0">
                <a:solidFill>
                  <a:srgbClr val="000000"/>
                </a:solidFill>
                <a:latin typeface="Menlo"/>
              </a:rPr>
              <a:t>(condition1);</a:t>
            </a:r>
          </a:p>
          <a:p>
            <a:r>
              <a:rPr lang="nb-NO" sz="1600" dirty="0">
                <a:latin typeface="Menlo"/>
              </a:rPr>
              <a:t>        </a:t>
            </a:r>
            <a:r>
              <a:rPr lang="nb-NO" sz="1600" dirty="0" err="1">
                <a:solidFill>
                  <a:srgbClr val="000000"/>
                </a:solidFill>
                <a:latin typeface="Menlo"/>
              </a:rPr>
              <a:t>assertTrue</a:t>
            </a:r>
            <a:r>
              <a:rPr lang="nb-NO" sz="1600" dirty="0">
                <a:solidFill>
                  <a:srgbClr val="000000"/>
                </a:solidFill>
                <a:latin typeface="Menlo"/>
              </a:rPr>
              <a:t>(condition2);</a:t>
            </a:r>
          </a:p>
          <a:p>
            <a:r>
              <a:rPr lang="nb-NO" sz="1600" dirty="0">
                <a:latin typeface="Menlo"/>
              </a:rPr>
              <a:t>        </a:t>
            </a:r>
            <a:r>
              <a:rPr lang="nb-NO" sz="1600" dirty="0" err="1">
                <a:solidFill>
                  <a:srgbClr val="000000"/>
                </a:solidFill>
                <a:latin typeface="Menlo"/>
              </a:rPr>
              <a:t>assertTrue</a:t>
            </a:r>
            <a:r>
              <a:rPr lang="nb-NO" sz="1600" dirty="0">
                <a:solidFill>
                  <a:srgbClr val="000000"/>
                </a:solidFill>
                <a:latin typeface="Menlo"/>
              </a:rPr>
              <a:t>(condition3);</a:t>
            </a:r>
          </a:p>
          <a:p>
            <a:r>
              <a:rPr lang="en-US" sz="1600" dirty="0">
                <a:latin typeface="Menlo"/>
              </a:rPr>
              <a:t>    </a:t>
            </a:r>
            <a:r>
              <a:rPr lang="en-US" sz="1600" dirty="0">
                <a:solidFill>
                  <a:srgbClr val="000000"/>
                </a:solidFill>
                <a:latin typeface="Menlo"/>
              </a:rPr>
              <a:t>}</a:t>
            </a:r>
          </a:p>
          <a:p>
            <a:r>
              <a:rPr lang="en-US" sz="1600" dirty="0">
                <a:solidFill>
                  <a:srgbClr val="000000"/>
                </a:solidFill>
                <a:latin typeface="Menlo"/>
              </a:rPr>
              <a:t>}</a:t>
            </a:r>
          </a:p>
        </p:txBody>
      </p:sp>
    </p:spTree>
    <p:extLst>
      <p:ext uri="{BB962C8B-B14F-4D97-AF65-F5344CB8AC3E}">
        <p14:creationId xmlns:p14="http://schemas.microsoft.com/office/powerpoint/2010/main" val="1162558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9527" y="1905000"/>
            <a:ext cx="7063874" cy="4495800"/>
          </a:xfrm>
          <a:prstGeom prst="roundRect">
            <a:avLst>
              <a:gd name="adj" fmla="val 3359"/>
            </a:avLst>
          </a:prstGeom>
          <a:solidFill>
            <a:srgbClr val="3366FF">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Multiple </a:t>
            </a:r>
            <a:r>
              <a:rPr lang="en-US" dirty="0" smtClean="0"/>
              <a:t>Assertions</a:t>
            </a:r>
            <a:endParaRPr lang="ru-RU" dirty="0"/>
          </a:p>
        </p:txBody>
      </p:sp>
      <p:sp>
        <p:nvSpPr>
          <p:cNvPr id="5" name="Rectangle 4"/>
          <p:cNvSpPr>
            <a:spLocks noChangeArrowheads="1"/>
          </p:cNvSpPr>
          <p:nvPr>
            <p:custDataLst>
              <p:tags r:id="rId1"/>
            </p:custDataLst>
          </p:nvPr>
        </p:nvSpPr>
        <p:spPr bwMode="auto">
          <a:xfrm>
            <a:off x="1066800" y="1189494"/>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Решение </a:t>
            </a:r>
            <a:r>
              <a:rPr lang="en-US" dirty="0" smtClean="0">
                <a:solidFill>
                  <a:schemeClr val="accent4"/>
                </a:solidFill>
              </a:rPr>
              <a:t>–</a:t>
            </a:r>
            <a:r>
              <a:rPr lang="ru-RU" dirty="0" smtClean="0">
                <a:solidFill>
                  <a:schemeClr val="accent4"/>
                </a:solidFill>
              </a:rPr>
              <a:t> разбить тесть на три отдельных теста</a:t>
            </a:r>
            <a:endParaRPr lang="ru-RU" dirty="0">
              <a:solidFill>
                <a:schemeClr val="accent4"/>
              </a:solidFill>
            </a:endParaRPr>
          </a:p>
        </p:txBody>
      </p:sp>
      <p:sp>
        <p:nvSpPr>
          <p:cNvPr id="6" name="Rectangle 5"/>
          <p:cNvSpPr/>
          <p:nvPr/>
        </p:nvSpPr>
        <p:spPr>
          <a:xfrm>
            <a:off x="1196474" y="2133600"/>
            <a:ext cx="8153400" cy="4185761"/>
          </a:xfrm>
          <a:prstGeom prst="rect">
            <a:avLst/>
          </a:prstGeom>
        </p:spPr>
        <p:txBody>
          <a:bodyPr wrap="square">
            <a:spAutoFit/>
          </a:bodyPr>
          <a:lstStyle/>
          <a:p>
            <a:r>
              <a:rPr lang="en-US" sz="1400" b="1" dirty="0">
                <a:solidFill>
                  <a:srgbClr val="000080"/>
                </a:solidFill>
                <a:latin typeface="Menlo"/>
              </a:rPr>
              <a:t>public class</a:t>
            </a:r>
            <a:r>
              <a:rPr lang="en-US" sz="1400" dirty="0">
                <a:solidFill>
                  <a:srgbClr val="000080"/>
                </a:solidFill>
                <a:latin typeface="Menlo"/>
              </a:rPr>
              <a:t> </a:t>
            </a:r>
            <a:r>
              <a:rPr lang="en-US" sz="1400" dirty="0" err="1">
                <a:solidFill>
                  <a:srgbClr val="000000"/>
                </a:solidFill>
                <a:latin typeface="Menlo"/>
              </a:rPr>
              <a:t>MyTestCase</a:t>
            </a:r>
            <a:r>
              <a:rPr lang="en-US" sz="1400" dirty="0">
                <a:solidFill>
                  <a:srgbClr val="000000"/>
                </a:solidFill>
                <a:latin typeface="Menlo"/>
              </a:rPr>
              <a:t> </a:t>
            </a:r>
            <a:r>
              <a:rPr lang="en-US" sz="1400" b="1" dirty="0">
                <a:solidFill>
                  <a:srgbClr val="000080"/>
                </a:solidFill>
                <a:latin typeface="Menlo"/>
              </a:rPr>
              <a:t>extends</a:t>
            </a:r>
            <a:r>
              <a:rPr lang="en-US" sz="1400" dirty="0">
                <a:solidFill>
                  <a:srgbClr val="000080"/>
                </a:solidFill>
                <a:latin typeface="Menlo"/>
              </a:rPr>
              <a:t> </a:t>
            </a:r>
            <a:r>
              <a:rPr lang="en-US" sz="1400" dirty="0" err="1">
                <a:solidFill>
                  <a:srgbClr val="000000"/>
                </a:solidFill>
                <a:latin typeface="Menlo"/>
              </a:rPr>
              <a:t>TestCase</a:t>
            </a:r>
            <a:r>
              <a:rPr lang="en-US" sz="1400" dirty="0">
                <a:solidFill>
                  <a:srgbClr val="000000"/>
                </a:solidFill>
                <a:latin typeface="Menlo"/>
              </a:rPr>
              <a:t> {</a:t>
            </a:r>
          </a:p>
          <a:p>
            <a:r>
              <a:rPr lang="en-US" sz="1400" dirty="0">
                <a:latin typeface="Menlo"/>
              </a:rPr>
              <a:t>    </a:t>
            </a:r>
            <a:r>
              <a:rPr lang="en-US" sz="1400" i="1" dirty="0">
                <a:solidFill>
                  <a:srgbClr val="797979"/>
                </a:solidFill>
                <a:latin typeface="Menlo"/>
              </a:rPr>
              <a:t>// Local variables become instance variables</a:t>
            </a:r>
            <a:endParaRPr lang="en-US" sz="1400" dirty="0">
              <a:solidFill>
                <a:srgbClr val="797979"/>
              </a:solidFill>
              <a:latin typeface="Menlo"/>
            </a:endParaRPr>
          </a:p>
          <a:p>
            <a:endParaRPr lang="en-US" sz="1400" dirty="0">
              <a:latin typeface="Menlo"/>
            </a:endParaRPr>
          </a:p>
          <a:p>
            <a:r>
              <a:rPr lang="en-US" sz="1400" dirty="0">
                <a:latin typeface="Menlo"/>
              </a:rPr>
              <a:t>    </a:t>
            </a:r>
            <a:r>
              <a:rPr lang="en-US" sz="1400" b="1" dirty="0">
                <a:solidFill>
                  <a:srgbClr val="000080"/>
                </a:solidFill>
                <a:latin typeface="Menlo"/>
              </a:rPr>
              <a:t>protected</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setUp</a:t>
            </a:r>
            <a:r>
              <a:rPr lang="en-US" sz="1400" dirty="0">
                <a:solidFill>
                  <a:srgbClr val="000000"/>
                </a:solidFill>
                <a:latin typeface="Menlo"/>
              </a:rPr>
              <a:t>() {</a:t>
            </a:r>
          </a:p>
          <a:p>
            <a:r>
              <a:rPr lang="en-US" sz="1400" dirty="0">
                <a:latin typeface="Menlo"/>
              </a:rPr>
              <a:t>        </a:t>
            </a:r>
            <a:r>
              <a:rPr lang="en-US" sz="1400" i="1" dirty="0">
                <a:solidFill>
                  <a:srgbClr val="797979"/>
                </a:solidFill>
                <a:latin typeface="Menlo"/>
              </a:rPr>
              <a:t>// Set up for the test, manipulating instance variables</a:t>
            </a:r>
            <a:endParaRPr lang="en-US" sz="1400" dirty="0">
              <a:solidFill>
                <a:srgbClr val="797979"/>
              </a:solidFill>
              <a:latin typeface="Menlo"/>
            </a:endParaRPr>
          </a:p>
          <a:p>
            <a:r>
              <a:rPr lang="en-US" sz="1400" dirty="0">
                <a:latin typeface="Menlo"/>
              </a:rPr>
              <a:t>    </a:t>
            </a:r>
            <a:r>
              <a:rPr lang="en-US" sz="1400" dirty="0">
                <a:solidFill>
                  <a:srgbClr val="000000"/>
                </a:solidFill>
                <a:latin typeface="Menlo"/>
              </a:rPr>
              <a:t>}</a:t>
            </a:r>
          </a:p>
          <a:p>
            <a:endParaRPr lang="en-US" sz="1400" dirty="0">
              <a:latin typeface="Menlo"/>
            </a:endParaRPr>
          </a:p>
          <a:p>
            <a:r>
              <a:rPr lang="fi-FI" sz="1400" dirty="0">
                <a:latin typeface="Menlo"/>
              </a:rPr>
              <a:t>    </a:t>
            </a:r>
            <a:r>
              <a:rPr lang="fi-FI" sz="1400" b="1" dirty="0" err="1">
                <a:solidFill>
                  <a:srgbClr val="000080"/>
                </a:solidFill>
                <a:latin typeface="Menlo"/>
              </a:rPr>
              <a:t>public</a:t>
            </a:r>
            <a:r>
              <a:rPr lang="fi-FI" sz="1400" dirty="0">
                <a:solidFill>
                  <a:srgbClr val="000080"/>
                </a:solidFill>
                <a:latin typeface="Menlo"/>
              </a:rPr>
              <a:t> </a:t>
            </a:r>
            <a:r>
              <a:rPr lang="fi-FI" sz="1400" dirty="0" err="1">
                <a:solidFill>
                  <a:srgbClr val="4C73A6"/>
                </a:solidFill>
                <a:latin typeface="Menlo"/>
              </a:rPr>
              <a:t>void</a:t>
            </a:r>
            <a:r>
              <a:rPr lang="fi-FI" sz="1400" dirty="0">
                <a:solidFill>
                  <a:srgbClr val="4C73A6"/>
                </a:solidFill>
                <a:latin typeface="Menlo"/>
              </a:rPr>
              <a:t> </a:t>
            </a:r>
            <a:r>
              <a:rPr lang="fi-FI" sz="1400" dirty="0">
                <a:solidFill>
                  <a:srgbClr val="000000"/>
                </a:solidFill>
                <a:latin typeface="Menlo"/>
              </a:rPr>
              <a:t>testCondition1() {</a:t>
            </a:r>
          </a:p>
          <a:p>
            <a:r>
              <a:rPr lang="nb-NO" sz="1400" dirty="0">
                <a:latin typeface="Menlo"/>
              </a:rPr>
              <a:t>        </a:t>
            </a:r>
            <a:r>
              <a:rPr lang="nb-NO" sz="1400" dirty="0" err="1">
                <a:solidFill>
                  <a:srgbClr val="000000"/>
                </a:solidFill>
                <a:latin typeface="Menlo"/>
              </a:rPr>
              <a:t>assertTrue</a:t>
            </a:r>
            <a:r>
              <a:rPr lang="nb-NO" sz="1400" dirty="0">
                <a:solidFill>
                  <a:srgbClr val="000000"/>
                </a:solidFill>
                <a:latin typeface="Menlo"/>
              </a:rPr>
              <a:t>(condition1);</a:t>
            </a:r>
          </a:p>
          <a:p>
            <a:r>
              <a:rPr lang="en-US" sz="1400" dirty="0">
                <a:latin typeface="Menlo"/>
              </a:rPr>
              <a:t>    </a:t>
            </a:r>
            <a:r>
              <a:rPr lang="en-US" sz="1400" dirty="0">
                <a:solidFill>
                  <a:srgbClr val="000000"/>
                </a:solidFill>
                <a:latin typeface="Menlo"/>
              </a:rPr>
              <a:t>}</a:t>
            </a:r>
          </a:p>
          <a:p>
            <a:endParaRPr lang="en-US" sz="1400" dirty="0">
              <a:latin typeface="Menlo"/>
            </a:endParaRPr>
          </a:p>
          <a:p>
            <a:r>
              <a:rPr lang="fi-FI" sz="1400" dirty="0">
                <a:latin typeface="Menlo"/>
              </a:rPr>
              <a:t>    </a:t>
            </a:r>
            <a:r>
              <a:rPr lang="fi-FI" sz="1400" b="1" dirty="0" err="1">
                <a:solidFill>
                  <a:srgbClr val="000080"/>
                </a:solidFill>
                <a:latin typeface="Menlo"/>
              </a:rPr>
              <a:t>public</a:t>
            </a:r>
            <a:r>
              <a:rPr lang="fi-FI" sz="1400" dirty="0">
                <a:solidFill>
                  <a:srgbClr val="000080"/>
                </a:solidFill>
                <a:latin typeface="Menlo"/>
              </a:rPr>
              <a:t> </a:t>
            </a:r>
            <a:r>
              <a:rPr lang="fi-FI" sz="1400" dirty="0" err="1">
                <a:solidFill>
                  <a:srgbClr val="4C73A6"/>
                </a:solidFill>
                <a:latin typeface="Menlo"/>
              </a:rPr>
              <a:t>void</a:t>
            </a:r>
            <a:r>
              <a:rPr lang="fi-FI" sz="1400" dirty="0">
                <a:solidFill>
                  <a:srgbClr val="4C73A6"/>
                </a:solidFill>
                <a:latin typeface="Menlo"/>
              </a:rPr>
              <a:t> </a:t>
            </a:r>
            <a:r>
              <a:rPr lang="fi-FI" sz="1400" dirty="0">
                <a:solidFill>
                  <a:srgbClr val="000000"/>
                </a:solidFill>
                <a:latin typeface="Menlo"/>
              </a:rPr>
              <a:t>testCondition2() {</a:t>
            </a:r>
          </a:p>
          <a:p>
            <a:r>
              <a:rPr lang="nb-NO" sz="1400" dirty="0">
                <a:latin typeface="Menlo"/>
              </a:rPr>
              <a:t>        </a:t>
            </a:r>
            <a:r>
              <a:rPr lang="nb-NO" sz="1400" dirty="0" err="1">
                <a:solidFill>
                  <a:srgbClr val="000000"/>
                </a:solidFill>
                <a:latin typeface="Menlo"/>
              </a:rPr>
              <a:t>assertTrue</a:t>
            </a:r>
            <a:r>
              <a:rPr lang="nb-NO" sz="1400" dirty="0">
                <a:solidFill>
                  <a:srgbClr val="000000"/>
                </a:solidFill>
                <a:latin typeface="Menlo"/>
              </a:rPr>
              <a:t>(condition2);</a:t>
            </a:r>
          </a:p>
          <a:p>
            <a:r>
              <a:rPr lang="en-US" sz="1400" dirty="0">
                <a:latin typeface="Menlo"/>
              </a:rPr>
              <a:t>    </a:t>
            </a:r>
            <a:r>
              <a:rPr lang="en-US" sz="1400" dirty="0">
                <a:solidFill>
                  <a:srgbClr val="000000"/>
                </a:solidFill>
                <a:latin typeface="Menlo"/>
              </a:rPr>
              <a:t>}</a:t>
            </a:r>
          </a:p>
          <a:p>
            <a:endParaRPr lang="en-US" sz="1400" dirty="0">
              <a:latin typeface="Menlo"/>
            </a:endParaRPr>
          </a:p>
          <a:p>
            <a:r>
              <a:rPr lang="fi-FI" sz="1400" dirty="0">
                <a:latin typeface="Menlo"/>
              </a:rPr>
              <a:t>    </a:t>
            </a:r>
            <a:r>
              <a:rPr lang="fi-FI" sz="1400" b="1" dirty="0" err="1">
                <a:solidFill>
                  <a:srgbClr val="000080"/>
                </a:solidFill>
                <a:latin typeface="Menlo"/>
              </a:rPr>
              <a:t>public</a:t>
            </a:r>
            <a:r>
              <a:rPr lang="fi-FI" sz="1400" dirty="0">
                <a:solidFill>
                  <a:srgbClr val="000080"/>
                </a:solidFill>
                <a:latin typeface="Menlo"/>
              </a:rPr>
              <a:t> </a:t>
            </a:r>
            <a:r>
              <a:rPr lang="fi-FI" sz="1400" dirty="0" err="1">
                <a:solidFill>
                  <a:srgbClr val="4C73A6"/>
                </a:solidFill>
                <a:latin typeface="Menlo"/>
              </a:rPr>
              <a:t>void</a:t>
            </a:r>
            <a:r>
              <a:rPr lang="fi-FI" sz="1400" dirty="0">
                <a:solidFill>
                  <a:srgbClr val="4C73A6"/>
                </a:solidFill>
                <a:latin typeface="Menlo"/>
              </a:rPr>
              <a:t> </a:t>
            </a:r>
            <a:r>
              <a:rPr lang="fi-FI" sz="1400" dirty="0">
                <a:solidFill>
                  <a:srgbClr val="000000"/>
                </a:solidFill>
                <a:latin typeface="Menlo"/>
              </a:rPr>
              <a:t>testCondition3() {</a:t>
            </a:r>
          </a:p>
          <a:p>
            <a:r>
              <a:rPr lang="nb-NO" sz="1400" dirty="0">
                <a:latin typeface="Menlo"/>
              </a:rPr>
              <a:t>        </a:t>
            </a:r>
            <a:r>
              <a:rPr lang="nb-NO" sz="1400" dirty="0" err="1">
                <a:solidFill>
                  <a:srgbClr val="000000"/>
                </a:solidFill>
                <a:latin typeface="Menlo"/>
              </a:rPr>
              <a:t>assertTrue</a:t>
            </a:r>
            <a:r>
              <a:rPr lang="nb-NO" sz="1400" dirty="0">
                <a:solidFill>
                  <a:srgbClr val="000000"/>
                </a:solidFill>
                <a:latin typeface="Menlo"/>
              </a:rPr>
              <a:t>(condition3);</a:t>
            </a:r>
          </a:p>
          <a:p>
            <a:r>
              <a:rPr lang="en-US" sz="1400" dirty="0">
                <a:latin typeface="Menlo"/>
              </a:rPr>
              <a:t>    </a:t>
            </a:r>
            <a:r>
              <a:rPr lang="en-US" sz="1400" dirty="0">
                <a:solidFill>
                  <a:srgbClr val="000000"/>
                </a:solidFill>
                <a:latin typeface="Menlo"/>
              </a:rPr>
              <a:t>}</a:t>
            </a:r>
          </a:p>
          <a:p>
            <a:r>
              <a:rPr lang="en-US" sz="1400" dirty="0">
                <a:solidFill>
                  <a:srgbClr val="000000"/>
                </a:solidFill>
                <a:latin typeface="Menlo"/>
              </a:rPr>
              <a:t>}</a:t>
            </a:r>
          </a:p>
        </p:txBody>
      </p:sp>
    </p:spTree>
    <p:extLst>
      <p:ext uri="{BB962C8B-B14F-4D97-AF65-F5344CB8AC3E}">
        <p14:creationId xmlns:p14="http://schemas.microsoft.com/office/powerpoint/2010/main" val="38049788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13327" y="1894601"/>
            <a:ext cx="7063874" cy="1447800"/>
          </a:xfrm>
          <a:prstGeom prst="roundRect">
            <a:avLst>
              <a:gd name="adj" fmla="val 10377"/>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Using the Wrong Assert</a:t>
            </a:r>
            <a:endParaRPr lang="ru-RU" dirty="0"/>
          </a:p>
        </p:txBody>
      </p:sp>
      <p:sp>
        <p:nvSpPr>
          <p:cNvPr id="5" name="Rectangle 4"/>
          <p:cNvSpPr>
            <a:spLocks noChangeArrowheads="1"/>
          </p:cNvSpPr>
          <p:nvPr>
            <p:custDataLst>
              <p:tags r:id="rId1"/>
            </p:custDataLst>
          </p:nvPr>
        </p:nvSpPr>
        <p:spPr bwMode="auto">
          <a:xfrm>
            <a:off x="990600" y="1179095"/>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Использование не подходящих </a:t>
            </a:r>
            <a:r>
              <a:rPr lang="en-US" dirty="0" smtClean="0">
                <a:solidFill>
                  <a:schemeClr val="accent4"/>
                </a:solidFill>
              </a:rPr>
              <a:t>assert-</a:t>
            </a:r>
            <a:r>
              <a:rPr lang="ru-RU" dirty="0" err="1" smtClean="0">
                <a:solidFill>
                  <a:schemeClr val="accent4"/>
                </a:solidFill>
              </a:rPr>
              <a:t>ов</a:t>
            </a:r>
            <a:endParaRPr lang="ru-RU" dirty="0">
              <a:solidFill>
                <a:schemeClr val="accent4"/>
              </a:solidFill>
            </a:endParaRPr>
          </a:p>
        </p:txBody>
      </p:sp>
      <p:sp>
        <p:nvSpPr>
          <p:cNvPr id="6" name="Rectangle 5"/>
          <p:cNvSpPr/>
          <p:nvPr/>
        </p:nvSpPr>
        <p:spPr>
          <a:xfrm>
            <a:off x="1120274" y="2123201"/>
            <a:ext cx="8153400" cy="954107"/>
          </a:xfrm>
          <a:prstGeom prst="rect">
            <a:avLst/>
          </a:prstGeom>
        </p:spPr>
        <p:txBody>
          <a:bodyPr wrap="square">
            <a:spAutoFit/>
          </a:bodyPr>
          <a:lstStyle/>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"Objects must be the same"</a:t>
            </a:r>
            <a:r>
              <a:rPr lang="en-US" sz="1400" dirty="0">
                <a:solidFill>
                  <a:srgbClr val="000000"/>
                </a:solidFill>
                <a:latin typeface="Menlo"/>
              </a:rPr>
              <a:t>, expected == actual);</a:t>
            </a:r>
          </a:p>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"Objects must be equal"</a:t>
            </a:r>
            <a:r>
              <a:rPr lang="en-US" sz="1400" dirty="0">
                <a:solidFill>
                  <a:srgbClr val="000000"/>
                </a:solidFill>
                <a:latin typeface="Menlo"/>
              </a:rPr>
              <a:t>, </a:t>
            </a:r>
            <a:r>
              <a:rPr lang="en-US" sz="1400" dirty="0" err="1">
                <a:solidFill>
                  <a:srgbClr val="000000"/>
                </a:solidFill>
                <a:latin typeface="Menlo"/>
              </a:rPr>
              <a:t>expected.equals</a:t>
            </a:r>
            <a:r>
              <a:rPr lang="en-US" sz="1400" dirty="0">
                <a:solidFill>
                  <a:srgbClr val="000000"/>
                </a:solidFill>
                <a:latin typeface="Menlo"/>
              </a:rPr>
              <a:t>(actual));</a:t>
            </a:r>
          </a:p>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 must be null"</a:t>
            </a:r>
            <a:r>
              <a:rPr lang="en-US" sz="1400" dirty="0">
                <a:solidFill>
                  <a:srgbClr val="000000"/>
                </a:solidFill>
                <a:latin typeface="Menlo"/>
              </a:rPr>
              <a:t>, actual == null);</a:t>
            </a:r>
          </a:p>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 must not be null"</a:t>
            </a:r>
            <a:r>
              <a:rPr lang="en-US" sz="1400" dirty="0">
                <a:solidFill>
                  <a:srgbClr val="000000"/>
                </a:solidFill>
                <a:latin typeface="Menlo"/>
              </a:rPr>
              <a:t>, actual != null);</a:t>
            </a:r>
          </a:p>
        </p:txBody>
      </p:sp>
      <p:sp>
        <p:nvSpPr>
          <p:cNvPr id="7" name="Rectangle 6"/>
          <p:cNvSpPr>
            <a:spLocks noChangeArrowheads="1"/>
          </p:cNvSpPr>
          <p:nvPr>
            <p:custDataLst>
              <p:tags r:id="rId2"/>
            </p:custDataLst>
          </p:nvPr>
        </p:nvSpPr>
        <p:spPr bwMode="auto">
          <a:xfrm>
            <a:off x="1013327" y="3733800"/>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Решение </a:t>
            </a:r>
            <a:r>
              <a:rPr lang="en-US" dirty="0" smtClean="0">
                <a:solidFill>
                  <a:schemeClr val="accent4"/>
                </a:solidFill>
              </a:rPr>
              <a:t>–</a:t>
            </a:r>
            <a:r>
              <a:rPr lang="ru-RU" dirty="0" smtClean="0">
                <a:solidFill>
                  <a:schemeClr val="accent4"/>
                </a:solidFill>
              </a:rPr>
              <a:t> использовать специализированные </a:t>
            </a:r>
            <a:r>
              <a:rPr lang="en-US" dirty="0" smtClean="0">
                <a:solidFill>
                  <a:schemeClr val="accent4"/>
                </a:solidFill>
              </a:rPr>
              <a:t>asserts</a:t>
            </a:r>
            <a:endParaRPr lang="ru-RU" dirty="0">
              <a:solidFill>
                <a:schemeClr val="accent4"/>
              </a:solidFill>
            </a:endParaRPr>
          </a:p>
        </p:txBody>
      </p:sp>
      <p:sp>
        <p:nvSpPr>
          <p:cNvPr id="8" name="Rounded Rectangle 7"/>
          <p:cNvSpPr/>
          <p:nvPr/>
        </p:nvSpPr>
        <p:spPr>
          <a:xfrm>
            <a:off x="1020011" y="4419600"/>
            <a:ext cx="7063874" cy="1447800"/>
          </a:xfrm>
          <a:prstGeom prst="roundRect">
            <a:avLst>
              <a:gd name="adj" fmla="val 10377"/>
            </a:avLst>
          </a:prstGeom>
          <a:solidFill>
            <a:srgbClr val="3366FF">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126958" y="4648200"/>
            <a:ext cx="8153400" cy="954107"/>
          </a:xfrm>
          <a:prstGeom prst="rect">
            <a:avLst/>
          </a:prstGeom>
        </p:spPr>
        <p:txBody>
          <a:bodyPr wrap="square">
            <a:spAutoFit/>
          </a:bodyPr>
          <a:lstStyle/>
          <a:p>
            <a:r>
              <a:rPr lang="en-US" sz="1400" dirty="0" err="1">
                <a:solidFill>
                  <a:srgbClr val="000000"/>
                </a:solidFill>
                <a:latin typeface="Menlo"/>
              </a:rPr>
              <a:t>assertSame</a:t>
            </a:r>
            <a:r>
              <a:rPr lang="en-US" sz="1400" dirty="0">
                <a:solidFill>
                  <a:srgbClr val="000000"/>
                </a:solidFill>
                <a:latin typeface="Menlo"/>
              </a:rPr>
              <a:t>(</a:t>
            </a:r>
            <a:r>
              <a:rPr lang="en-US" sz="1400" b="1" dirty="0">
                <a:solidFill>
                  <a:srgbClr val="009900"/>
                </a:solidFill>
                <a:latin typeface="Menlo"/>
              </a:rPr>
              <a:t>"Objects must be the same"</a:t>
            </a:r>
            <a:r>
              <a:rPr lang="en-US" sz="1400" dirty="0">
                <a:solidFill>
                  <a:srgbClr val="000000"/>
                </a:solidFill>
                <a:latin typeface="Menlo"/>
              </a:rPr>
              <a:t>, expected, actual);</a:t>
            </a:r>
          </a:p>
          <a:p>
            <a:r>
              <a:rPr lang="en-US" sz="1400" dirty="0" err="1">
                <a:solidFill>
                  <a:srgbClr val="000000"/>
                </a:solidFill>
                <a:latin typeface="Menlo"/>
              </a:rPr>
              <a:t>assertEquals</a:t>
            </a:r>
            <a:r>
              <a:rPr lang="en-US" sz="1400" dirty="0">
                <a:solidFill>
                  <a:srgbClr val="000000"/>
                </a:solidFill>
                <a:latin typeface="Menlo"/>
              </a:rPr>
              <a:t>(</a:t>
            </a:r>
            <a:r>
              <a:rPr lang="en-US" sz="1400" b="1" dirty="0">
                <a:solidFill>
                  <a:srgbClr val="009900"/>
                </a:solidFill>
                <a:latin typeface="Menlo"/>
              </a:rPr>
              <a:t>"Objects must be equal"</a:t>
            </a:r>
            <a:r>
              <a:rPr lang="en-US" sz="1400" dirty="0">
                <a:solidFill>
                  <a:srgbClr val="000000"/>
                </a:solidFill>
                <a:latin typeface="Menlo"/>
              </a:rPr>
              <a:t>, expected, actual);</a:t>
            </a:r>
          </a:p>
          <a:p>
            <a:r>
              <a:rPr lang="en-US" sz="1400" dirty="0" err="1">
                <a:solidFill>
                  <a:srgbClr val="000000"/>
                </a:solidFill>
                <a:latin typeface="Menlo"/>
              </a:rPr>
              <a:t>assertNull</a:t>
            </a:r>
            <a:r>
              <a:rPr lang="en-US" sz="1400" dirty="0">
                <a:solidFill>
                  <a:srgbClr val="000000"/>
                </a:solidFill>
                <a:latin typeface="Menlo"/>
              </a:rPr>
              <a:t>(</a:t>
            </a:r>
            <a:r>
              <a:rPr lang="en-US" sz="1400" b="1" dirty="0">
                <a:solidFill>
                  <a:srgbClr val="009900"/>
                </a:solidFill>
                <a:latin typeface="Menlo"/>
              </a:rPr>
              <a:t>"Object must be null"</a:t>
            </a:r>
            <a:r>
              <a:rPr lang="en-US" sz="1400" dirty="0">
                <a:solidFill>
                  <a:srgbClr val="000000"/>
                </a:solidFill>
                <a:latin typeface="Menlo"/>
              </a:rPr>
              <a:t>, actual);</a:t>
            </a:r>
          </a:p>
          <a:p>
            <a:r>
              <a:rPr lang="en-US" sz="1400" dirty="0" err="1">
                <a:solidFill>
                  <a:srgbClr val="000000"/>
                </a:solidFill>
                <a:latin typeface="Menlo"/>
              </a:rPr>
              <a:t>assertNotNull</a:t>
            </a:r>
            <a:r>
              <a:rPr lang="en-US" sz="1400" dirty="0">
                <a:solidFill>
                  <a:srgbClr val="000000"/>
                </a:solidFill>
                <a:latin typeface="Menlo"/>
              </a:rPr>
              <a:t>(</a:t>
            </a:r>
            <a:r>
              <a:rPr lang="en-US" sz="1400" b="1" dirty="0">
                <a:solidFill>
                  <a:srgbClr val="009900"/>
                </a:solidFill>
                <a:latin typeface="Menlo"/>
              </a:rPr>
              <a:t>"Object must not be null"</a:t>
            </a:r>
            <a:r>
              <a:rPr lang="en-US" sz="1400" dirty="0">
                <a:solidFill>
                  <a:srgbClr val="000000"/>
                </a:solidFill>
                <a:latin typeface="Menlo"/>
              </a:rPr>
              <a:t>, actual);</a:t>
            </a:r>
          </a:p>
        </p:txBody>
      </p:sp>
    </p:spTree>
    <p:extLst>
      <p:ext uri="{BB962C8B-B14F-4D97-AF65-F5344CB8AC3E}">
        <p14:creationId xmlns:p14="http://schemas.microsoft.com/office/powerpoint/2010/main" val="5845811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08526" y="1828800"/>
            <a:ext cx="7902073" cy="2286000"/>
          </a:xfrm>
          <a:prstGeom prst="roundRect">
            <a:avLst>
              <a:gd name="adj" fmla="val 7470"/>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Catching Unexpected Exceptions</a:t>
            </a:r>
            <a:endParaRPr lang="ru-RU" dirty="0"/>
          </a:p>
        </p:txBody>
      </p:sp>
      <p:sp>
        <p:nvSpPr>
          <p:cNvPr id="5" name="Rectangle 4"/>
          <p:cNvSpPr>
            <a:spLocks noChangeArrowheads="1"/>
          </p:cNvSpPr>
          <p:nvPr>
            <p:custDataLst>
              <p:tags r:id="rId1"/>
            </p:custDataLst>
          </p:nvPr>
        </p:nvSpPr>
        <p:spPr bwMode="auto">
          <a:xfrm>
            <a:off x="685800" y="1179095"/>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Попытка обработать </a:t>
            </a:r>
            <a:r>
              <a:rPr lang="en-US" dirty="0">
                <a:solidFill>
                  <a:schemeClr val="accent4"/>
                </a:solidFill>
              </a:rPr>
              <a:t>Unexpected </a:t>
            </a:r>
            <a:r>
              <a:rPr lang="en-US" dirty="0" smtClean="0">
                <a:solidFill>
                  <a:schemeClr val="accent4"/>
                </a:solidFill>
              </a:rPr>
              <a:t>Exceptions</a:t>
            </a:r>
            <a:r>
              <a:rPr lang="ru-RU" dirty="0" smtClean="0">
                <a:solidFill>
                  <a:schemeClr val="accent4"/>
                </a:solidFill>
              </a:rPr>
              <a:t> </a:t>
            </a:r>
            <a:endParaRPr lang="ru-RU" dirty="0">
              <a:solidFill>
                <a:schemeClr val="accent4"/>
              </a:solidFill>
            </a:endParaRPr>
          </a:p>
        </p:txBody>
      </p:sp>
      <p:sp>
        <p:nvSpPr>
          <p:cNvPr id="6" name="Rectangle 5"/>
          <p:cNvSpPr/>
          <p:nvPr/>
        </p:nvSpPr>
        <p:spPr>
          <a:xfrm>
            <a:off x="815474" y="1981200"/>
            <a:ext cx="8153400" cy="1815882"/>
          </a:xfrm>
          <a:prstGeom prst="rect">
            <a:avLst/>
          </a:prstGeom>
        </p:spPr>
        <p:txBody>
          <a:bodyPr wrap="square">
            <a:spAutoFit/>
          </a:bodyPr>
          <a:lstStyle/>
          <a:p>
            <a:r>
              <a:rPr lang="en-US" sz="1400" b="1" dirty="0">
                <a:solidFill>
                  <a:srgbClr val="000080"/>
                </a:solidFill>
                <a:latin typeface="Menlo"/>
              </a:rPr>
              <a:t>public</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testCalculation</a:t>
            </a:r>
            <a:r>
              <a:rPr lang="en-US" sz="1400" dirty="0">
                <a:solidFill>
                  <a:srgbClr val="000000"/>
                </a:solidFill>
                <a:latin typeface="Menlo"/>
              </a:rPr>
              <a:t>() {</a:t>
            </a:r>
          </a:p>
          <a:p>
            <a:r>
              <a:rPr lang="en-US" sz="1400" dirty="0">
                <a:latin typeface="Menlo"/>
              </a:rPr>
              <a:t>    </a:t>
            </a:r>
            <a:r>
              <a:rPr lang="en-US" sz="1400" b="1" dirty="0">
                <a:solidFill>
                  <a:srgbClr val="000080"/>
                </a:solidFill>
                <a:latin typeface="Menlo"/>
              </a:rPr>
              <a:t>try</a:t>
            </a:r>
            <a:r>
              <a:rPr lang="en-US" sz="1400" dirty="0">
                <a:solidFill>
                  <a:srgbClr val="000080"/>
                </a:solidFill>
                <a:latin typeface="Menlo"/>
              </a:rPr>
              <a:t> </a:t>
            </a:r>
            <a:r>
              <a:rPr lang="en-US" sz="1400" dirty="0">
                <a:solidFill>
                  <a:srgbClr val="000000"/>
                </a:solidFill>
                <a:latin typeface="Menlo"/>
              </a:rPr>
              <a:t>{</a:t>
            </a:r>
          </a:p>
          <a:p>
            <a:r>
              <a:rPr lang="en-US" sz="1400" dirty="0">
                <a:solidFill>
                  <a:srgbClr val="000000"/>
                </a:solidFill>
                <a:latin typeface="Menlo"/>
              </a:rPr>
              <a:t>        </a:t>
            </a:r>
            <a:r>
              <a:rPr lang="en-US" sz="1400" dirty="0" err="1">
                <a:solidFill>
                  <a:srgbClr val="000000"/>
                </a:solidFill>
                <a:latin typeface="Menlo"/>
              </a:rPr>
              <a:t>deepThought.calculate</a:t>
            </a:r>
            <a:r>
              <a:rPr lang="en-US" sz="1400" dirty="0">
                <a:solidFill>
                  <a:srgbClr val="000000"/>
                </a:solidFill>
                <a:latin typeface="Menlo"/>
              </a:rPr>
              <a:t>();</a:t>
            </a:r>
          </a:p>
          <a:p>
            <a:r>
              <a:rPr lang="en-US" sz="1400" dirty="0">
                <a:latin typeface="Menlo"/>
              </a:rPr>
              <a:t>        </a:t>
            </a:r>
            <a:r>
              <a:rPr lang="en-US" sz="1400" dirty="0" err="1">
                <a:solidFill>
                  <a:srgbClr val="000000"/>
                </a:solidFill>
                <a:latin typeface="Menlo"/>
              </a:rPr>
              <a:t>assertEquals</a:t>
            </a:r>
            <a:r>
              <a:rPr lang="en-US" sz="1400" dirty="0">
                <a:solidFill>
                  <a:srgbClr val="000000"/>
                </a:solidFill>
                <a:latin typeface="Menlo"/>
              </a:rPr>
              <a:t>(</a:t>
            </a:r>
            <a:r>
              <a:rPr lang="en-US" sz="1400" b="1" dirty="0">
                <a:solidFill>
                  <a:srgbClr val="009900"/>
                </a:solidFill>
                <a:latin typeface="Menlo"/>
              </a:rPr>
              <a:t>"Calculation wrong"</a:t>
            </a:r>
            <a:r>
              <a:rPr lang="en-US" sz="1400" dirty="0">
                <a:solidFill>
                  <a:srgbClr val="000000"/>
                </a:solidFill>
                <a:latin typeface="Menlo"/>
              </a:rPr>
              <a:t>, </a:t>
            </a:r>
            <a:r>
              <a:rPr lang="en-US" sz="1400" dirty="0">
                <a:solidFill>
                  <a:srgbClr val="0000FF"/>
                </a:solidFill>
                <a:latin typeface="Menlo"/>
              </a:rPr>
              <a:t>42</a:t>
            </a:r>
            <a:r>
              <a:rPr lang="en-US" sz="1400" dirty="0">
                <a:solidFill>
                  <a:srgbClr val="000000"/>
                </a:solidFill>
                <a:latin typeface="Menlo"/>
              </a:rPr>
              <a:t>, </a:t>
            </a:r>
            <a:r>
              <a:rPr lang="en-US" sz="1400" dirty="0" err="1">
                <a:solidFill>
                  <a:srgbClr val="000000"/>
                </a:solidFill>
                <a:latin typeface="Menlo"/>
              </a:rPr>
              <a:t>deepThought.getResult</a:t>
            </a:r>
            <a:r>
              <a:rPr lang="en-US" sz="1400" dirty="0">
                <a:solidFill>
                  <a:srgbClr val="000000"/>
                </a:solidFill>
                <a:latin typeface="Menlo"/>
              </a:rPr>
              <a:t>());</a:t>
            </a:r>
          </a:p>
          <a:p>
            <a:r>
              <a:rPr lang="fr-FR" sz="1400" dirty="0">
                <a:latin typeface="Menlo"/>
              </a:rPr>
              <a:t>    </a:t>
            </a:r>
            <a:r>
              <a:rPr lang="fr-FR" sz="1400" dirty="0">
                <a:solidFill>
                  <a:srgbClr val="000000"/>
                </a:solidFill>
                <a:latin typeface="Menlo"/>
              </a:rPr>
              <a:t>} </a:t>
            </a:r>
            <a:r>
              <a:rPr lang="fr-FR" sz="1400" b="1" dirty="0">
                <a:solidFill>
                  <a:srgbClr val="000080"/>
                </a:solidFill>
                <a:latin typeface="Menlo"/>
              </a:rPr>
              <a:t>catch</a:t>
            </a:r>
            <a:r>
              <a:rPr lang="fr-FR" sz="1400" dirty="0">
                <a:solidFill>
                  <a:srgbClr val="000080"/>
                </a:solidFill>
                <a:latin typeface="Menlo"/>
              </a:rPr>
              <a:t> </a:t>
            </a:r>
            <a:r>
              <a:rPr lang="fr-FR" sz="1400" dirty="0">
                <a:solidFill>
                  <a:srgbClr val="000000"/>
                </a:solidFill>
                <a:latin typeface="Menlo"/>
              </a:rPr>
              <a:t>(</a:t>
            </a:r>
            <a:r>
              <a:rPr lang="fr-FR" sz="1400" dirty="0" err="1">
                <a:solidFill>
                  <a:srgbClr val="000000"/>
                </a:solidFill>
                <a:latin typeface="Menlo"/>
              </a:rPr>
              <a:t>CalculationException</a:t>
            </a:r>
            <a:r>
              <a:rPr lang="fr-FR" sz="1400" dirty="0">
                <a:solidFill>
                  <a:srgbClr val="000000"/>
                </a:solidFill>
                <a:latin typeface="Menlo"/>
              </a:rPr>
              <a:t> ex) {</a:t>
            </a:r>
          </a:p>
          <a:p>
            <a:r>
              <a:rPr lang="en-US" sz="1400" dirty="0">
                <a:solidFill>
                  <a:srgbClr val="000000"/>
                </a:solidFill>
                <a:latin typeface="Menlo"/>
              </a:rPr>
              <a:t>        </a:t>
            </a:r>
            <a:r>
              <a:rPr lang="en-US" sz="1400" dirty="0" err="1">
                <a:solidFill>
                  <a:srgbClr val="000000"/>
                </a:solidFill>
                <a:latin typeface="Menlo"/>
              </a:rPr>
              <a:t>Log.error</a:t>
            </a:r>
            <a:r>
              <a:rPr lang="en-US" sz="1400" dirty="0">
                <a:solidFill>
                  <a:srgbClr val="000000"/>
                </a:solidFill>
                <a:latin typeface="Menlo"/>
              </a:rPr>
              <a:t>(</a:t>
            </a:r>
            <a:r>
              <a:rPr lang="en-US" sz="1400" b="1" dirty="0">
                <a:solidFill>
                  <a:srgbClr val="009900"/>
                </a:solidFill>
                <a:latin typeface="Menlo"/>
              </a:rPr>
              <a:t>"Calculation caused exception"</a:t>
            </a:r>
            <a:r>
              <a:rPr lang="en-US" sz="1400" dirty="0">
                <a:solidFill>
                  <a:srgbClr val="000000"/>
                </a:solidFill>
                <a:latin typeface="Menlo"/>
              </a:rPr>
              <a:t>, ex);</a:t>
            </a:r>
          </a:p>
          <a:p>
            <a:r>
              <a:rPr lang="en-US" sz="1400" dirty="0">
                <a:latin typeface="Menlo"/>
              </a:rPr>
              <a:t>    </a:t>
            </a:r>
            <a:r>
              <a:rPr lang="en-US" sz="1400" dirty="0">
                <a:solidFill>
                  <a:srgbClr val="000000"/>
                </a:solidFill>
                <a:latin typeface="Menlo"/>
              </a:rPr>
              <a:t>}</a:t>
            </a:r>
          </a:p>
          <a:p>
            <a:r>
              <a:rPr lang="en-US" sz="1400" dirty="0">
                <a:solidFill>
                  <a:srgbClr val="000000"/>
                </a:solidFill>
                <a:latin typeface="Menlo"/>
              </a:rPr>
              <a:t>}</a:t>
            </a:r>
          </a:p>
        </p:txBody>
      </p:sp>
      <p:sp>
        <p:nvSpPr>
          <p:cNvPr id="7" name="Rectangle 6"/>
          <p:cNvSpPr>
            <a:spLocks noChangeArrowheads="1"/>
          </p:cNvSpPr>
          <p:nvPr>
            <p:custDataLst>
              <p:tags r:id="rId2"/>
            </p:custDataLst>
          </p:nvPr>
        </p:nvSpPr>
        <p:spPr bwMode="auto">
          <a:xfrm>
            <a:off x="708527" y="4419600"/>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Решение </a:t>
            </a:r>
            <a:r>
              <a:rPr lang="en-US" dirty="0" smtClean="0">
                <a:solidFill>
                  <a:schemeClr val="accent4"/>
                </a:solidFill>
              </a:rPr>
              <a:t>–</a:t>
            </a:r>
            <a:r>
              <a:rPr lang="ru-RU" dirty="0" smtClean="0">
                <a:solidFill>
                  <a:schemeClr val="accent4"/>
                </a:solidFill>
              </a:rPr>
              <a:t> не делать этого</a:t>
            </a:r>
            <a:endParaRPr lang="ru-RU" dirty="0">
              <a:solidFill>
                <a:schemeClr val="accent4"/>
              </a:solidFill>
            </a:endParaRPr>
          </a:p>
        </p:txBody>
      </p:sp>
      <p:sp>
        <p:nvSpPr>
          <p:cNvPr id="8" name="Rounded Rectangle 7"/>
          <p:cNvSpPr/>
          <p:nvPr/>
        </p:nvSpPr>
        <p:spPr>
          <a:xfrm>
            <a:off x="715211" y="5105400"/>
            <a:ext cx="7895388" cy="1219200"/>
          </a:xfrm>
          <a:prstGeom prst="roundRect">
            <a:avLst>
              <a:gd name="adj" fmla="val 10377"/>
            </a:avLst>
          </a:prstGeom>
          <a:solidFill>
            <a:srgbClr val="3366FF">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822158" y="5181600"/>
            <a:ext cx="8153400" cy="954107"/>
          </a:xfrm>
          <a:prstGeom prst="rect">
            <a:avLst/>
          </a:prstGeom>
        </p:spPr>
        <p:txBody>
          <a:bodyPr wrap="square">
            <a:spAutoFit/>
          </a:bodyPr>
          <a:lstStyle/>
          <a:p>
            <a:r>
              <a:rPr lang="en-US" sz="1400" b="1" dirty="0">
                <a:solidFill>
                  <a:srgbClr val="000080"/>
                </a:solidFill>
                <a:latin typeface="Menlo"/>
              </a:rPr>
              <a:t>public</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testCalculation</a:t>
            </a:r>
            <a:r>
              <a:rPr lang="en-US" sz="1400" dirty="0">
                <a:solidFill>
                  <a:srgbClr val="000000"/>
                </a:solidFill>
                <a:latin typeface="Menlo"/>
              </a:rPr>
              <a:t>() </a:t>
            </a:r>
            <a:r>
              <a:rPr lang="en-US" sz="1400" b="1" dirty="0">
                <a:solidFill>
                  <a:srgbClr val="000080"/>
                </a:solidFill>
                <a:latin typeface="Menlo"/>
              </a:rPr>
              <a:t>throw</a:t>
            </a:r>
            <a:r>
              <a:rPr lang="en-US" sz="1400" dirty="0">
                <a:solidFill>
                  <a:srgbClr val="000080"/>
                </a:solidFill>
                <a:latin typeface="Menlo"/>
              </a:rPr>
              <a:t> </a:t>
            </a:r>
            <a:r>
              <a:rPr lang="en-US" sz="1400" dirty="0" err="1">
                <a:solidFill>
                  <a:srgbClr val="000000"/>
                </a:solidFill>
                <a:latin typeface="Menlo"/>
              </a:rPr>
              <a:t>CalculationException</a:t>
            </a:r>
            <a:r>
              <a:rPr lang="en-US" sz="1400" dirty="0">
                <a:solidFill>
                  <a:srgbClr val="000000"/>
                </a:solidFill>
                <a:latin typeface="Menlo"/>
              </a:rPr>
              <a:t> {</a:t>
            </a:r>
          </a:p>
          <a:p>
            <a:r>
              <a:rPr lang="en-US" sz="1400" dirty="0">
                <a:solidFill>
                  <a:srgbClr val="000000"/>
                </a:solidFill>
                <a:latin typeface="Menlo"/>
              </a:rPr>
              <a:t>    </a:t>
            </a:r>
            <a:r>
              <a:rPr lang="en-US" sz="1400" dirty="0" err="1">
                <a:solidFill>
                  <a:srgbClr val="000000"/>
                </a:solidFill>
                <a:latin typeface="Menlo"/>
              </a:rPr>
              <a:t>deepThought.calculate</a:t>
            </a:r>
            <a:r>
              <a:rPr lang="en-US" sz="1400" dirty="0">
                <a:solidFill>
                  <a:srgbClr val="000000"/>
                </a:solidFill>
                <a:latin typeface="Menlo"/>
              </a:rPr>
              <a:t>();</a:t>
            </a:r>
          </a:p>
          <a:p>
            <a:r>
              <a:rPr lang="en-US" sz="1400" dirty="0">
                <a:latin typeface="Menlo"/>
              </a:rPr>
              <a:t>    </a:t>
            </a:r>
            <a:r>
              <a:rPr lang="en-US" sz="1400" dirty="0" err="1">
                <a:solidFill>
                  <a:srgbClr val="000000"/>
                </a:solidFill>
                <a:latin typeface="Menlo"/>
              </a:rPr>
              <a:t>assertEquals</a:t>
            </a:r>
            <a:r>
              <a:rPr lang="en-US" sz="1400" dirty="0">
                <a:solidFill>
                  <a:srgbClr val="000000"/>
                </a:solidFill>
                <a:latin typeface="Menlo"/>
              </a:rPr>
              <a:t>(</a:t>
            </a:r>
            <a:r>
              <a:rPr lang="en-US" sz="1400" b="1" dirty="0">
                <a:solidFill>
                  <a:srgbClr val="009900"/>
                </a:solidFill>
                <a:latin typeface="Menlo"/>
              </a:rPr>
              <a:t>"Calculation wrong"</a:t>
            </a:r>
            <a:r>
              <a:rPr lang="en-US" sz="1400" dirty="0">
                <a:solidFill>
                  <a:srgbClr val="000000"/>
                </a:solidFill>
                <a:latin typeface="Menlo"/>
              </a:rPr>
              <a:t>, </a:t>
            </a:r>
            <a:r>
              <a:rPr lang="en-US" sz="1400" dirty="0">
                <a:solidFill>
                  <a:srgbClr val="0000FF"/>
                </a:solidFill>
                <a:latin typeface="Menlo"/>
              </a:rPr>
              <a:t>42</a:t>
            </a:r>
            <a:r>
              <a:rPr lang="en-US" sz="1400" dirty="0">
                <a:solidFill>
                  <a:srgbClr val="000000"/>
                </a:solidFill>
                <a:latin typeface="Menlo"/>
              </a:rPr>
              <a:t>, </a:t>
            </a:r>
            <a:r>
              <a:rPr lang="en-US" sz="1400" dirty="0" err="1">
                <a:solidFill>
                  <a:srgbClr val="000000"/>
                </a:solidFill>
                <a:latin typeface="Menlo"/>
              </a:rPr>
              <a:t>deepThought.getResult</a:t>
            </a:r>
            <a:r>
              <a:rPr lang="en-US" sz="1400" dirty="0">
                <a:solidFill>
                  <a:srgbClr val="000000"/>
                </a:solidFill>
                <a:latin typeface="Menlo"/>
              </a:rPr>
              <a:t>());</a:t>
            </a:r>
          </a:p>
          <a:p>
            <a:r>
              <a:rPr lang="en-US" sz="1400" dirty="0">
                <a:solidFill>
                  <a:srgbClr val="000000"/>
                </a:solidFill>
                <a:latin typeface="Menlo"/>
              </a:rPr>
              <a:t>}</a:t>
            </a:r>
          </a:p>
        </p:txBody>
      </p:sp>
    </p:spTree>
    <p:extLst>
      <p:ext uri="{BB962C8B-B14F-4D97-AF65-F5344CB8AC3E}">
        <p14:creationId xmlns:p14="http://schemas.microsoft.com/office/powerpoint/2010/main" val="11797933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Liar (</a:t>
            </a:r>
            <a:r>
              <a:rPr lang="ru-RU" dirty="0"/>
              <a:t>Лжец)</a:t>
            </a:r>
          </a:p>
        </p:txBody>
      </p:sp>
      <p:sp>
        <p:nvSpPr>
          <p:cNvPr id="5" name="Rectangle 4"/>
          <p:cNvSpPr>
            <a:spLocks noChangeArrowheads="1"/>
          </p:cNvSpPr>
          <p:nvPr>
            <p:custDataLst>
              <p:tags r:id="rId1"/>
            </p:custDataLst>
          </p:nvPr>
        </p:nvSpPr>
        <p:spPr bwMode="auto">
          <a:xfrm>
            <a:off x="1143000" y="2616696"/>
            <a:ext cx="68580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Тест, который успешно выполняет все кейсы и выглядит работающим </a:t>
            </a:r>
            <a:r>
              <a:rPr lang="ru-RU" dirty="0" smtClean="0">
                <a:solidFill>
                  <a:schemeClr val="accent4"/>
                </a:solidFill>
              </a:rPr>
              <a:t>правильно</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При детальном рассмотрении оказыается, что он тестирует не то, что нужно, либо вообще ничего не тестирует</a:t>
            </a:r>
          </a:p>
        </p:txBody>
      </p:sp>
    </p:spTree>
    <p:extLst>
      <p:ext uri="{BB962C8B-B14F-4D97-AF65-F5344CB8AC3E}">
        <p14:creationId xmlns:p14="http://schemas.microsoft.com/office/powerpoint/2010/main" val="237592083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6527</TotalTime>
  <Words>5165</Words>
  <Application>Microsoft Macintosh PowerPoint</Application>
  <PresentationFormat>On-screen Show (4:3)</PresentationFormat>
  <Paragraphs>520</Paragraphs>
  <Slides>44</Slides>
  <Notes>41</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Office Theme</vt:lpstr>
      <vt:lpstr>Lux_new</vt:lpstr>
      <vt:lpstr>_LuxTraining2012_v4</vt:lpstr>
      <vt:lpstr>Разработка через тестирование Anti-Patterns</vt:lpstr>
      <vt:lpstr>Анти-паттерны (anti-patterns)</vt:lpstr>
      <vt:lpstr>Анти-паттерны (anti-patterns)</vt:lpstr>
      <vt:lpstr>Определение антишаблонов</vt:lpstr>
      <vt:lpstr>Multiple Assertions</vt:lpstr>
      <vt:lpstr>Multiple Assertions</vt:lpstr>
      <vt:lpstr>Using the Wrong Assert</vt:lpstr>
      <vt:lpstr>Catching Unexpected Exceptions</vt:lpstr>
      <vt:lpstr>The Liar (Лжец)</vt:lpstr>
      <vt:lpstr>Excessive setup (Попробуй запусти!)</vt:lpstr>
      <vt:lpstr>The Giant (Гигант)</vt:lpstr>
      <vt:lpstr>The Mockery (Подделка)</vt:lpstr>
      <vt:lpstr>The Inspector (Инспектор)</vt:lpstr>
      <vt:lpstr>Generous Leftovers (Щедрые Остатки)</vt:lpstr>
      <vt:lpstr>The Local Hero (Местный герой)</vt:lpstr>
      <vt:lpstr>The Nitpicker (Крохобор)</vt:lpstr>
      <vt:lpstr>The Secret Catcher (Тайнос Агентос)</vt:lpstr>
      <vt:lpstr>The Dodger (Лентяй)</vt:lpstr>
      <vt:lpstr>The Loudmouth (Болтун)</vt:lpstr>
      <vt:lpstr>The Greedy Catcher (Жадный Ловец)</vt:lpstr>
      <vt:lpstr>The Sequencer (Любитель Порядка)</vt:lpstr>
      <vt:lpstr>Hidden Dependency  (Скрытая зависимость)</vt:lpstr>
      <vt:lpstr>The Enumerator (Счетчик)</vt:lpstr>
      <vt:lpstr>The Stranger (Чужак)</vt:lpstr>
      <vt:lpstr>OS Evangelist (ОС Евангелист)</vt:lpstr>
      <vt:lpstr>Success Against All Odds  (Успех Любой Ценой )</vt:lpstr>
      <vt:lpstr>The Free Ride («Заяц»)</vt:lpstr>
      <vt:lpstr>The One (Избранный)</vt:lpstr>
      <vt:lpstr>The Piping Tom (Любопытная Варвара)</vt:lpstr>
      <vt:lpstr>The Slow Poke (Тормоз)</vt:lpstr>
      <vt:lpstr>The Cuckoo (Кукушонок)</vt:lpstr>
      <vt:lpstr>The Bounty Hunter (Наемник)</vt:lpstr>
      <vt:lpstr>Roll The Dice (Русская рулетка)</vt:lpstr>
      <vt:lpstr>The Mother Hen (Наседка)</vt:lpstr>
      <vt:lpstr>The Wild Goose (Дикий гусь)</vt:lpstr>
      <vt:lpstr>The Homing Pigeon (Почтовый голубь)</vt:lpstr>
      <vt:lpstr>The Dodo </vt:lpstr>
      <vt:lpstr>Happy Path (Счастливый путь)</vt:lpstr>
      <vt:lpstr>Easy tests (Простые тесты)</vt:lpstr>
      <vt:lpstr>Overly complex tests</vt:lpstr>
      <vt:lpstr>The Test With No Name</vt:lpstr>
      <vt:lpstr>Wait and See (Подождем – увидим)</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170</cp:revision>
  <dcterms:created xsi:type="dcterms:W3CDTF">2012-04-24T17:52:52Z</dcterms:created>
  <dcterms:modified xsi:type="dcterms:W3CDTF">2012-12-21T15:50:28Z</dcterms:modified>
  <cp:category/>
</cp:coreProperties>
</file>