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94" r:id="rId2"/>
  </p:sldMasterIdLst>
  <p:notesMasterIdLst>
    <p:notesMasterId r:id="rId32"/>
  </p:notesMasterIdLst>
  <p:sldIdLst>
    <p:sldId id="355" r:id="rId3"/>
    <p:sldId id="375" r:id="rId4"/>
    <p:sldId id="376" r:id="rId5"/>
    <p:sldId id="378" r:id="rId6"/>
    <p:sldId id="382" r:id="rId7"/>
    <p:sldId id="384" r:id="rId8"/>
    <p:sldId id="377" r:id="rId9"/>
    <p:sldId id="380" r:id="rId10"/>
    <p:sldId id="381" r:id="rId11"/>
    <p:sldId id="383" r:id="rId12"/>
    <p:sldId id="386" r:id="rId13"/>
    <p:sldId id="385" r:id="rId14"/>
    <p:sldId id="393" r:id="rId15"/>
    <p:sldId id="387" r:id="rId16"/>
    <p:sldId id="388" r:id="rId17"/>
    <p:sldId id="389" r:id="rId18"/>
    <p:sldId id="391" r:id="rId19"/>
    <p:sldId id="390" r:id="rId20"/>
    <p:sldId id="399" r:id="rId21"/>
    <p:sldId id="392" r:id="rId22"/>
    <p:sldId id="400" r:id="rId23"/>
    <p:sldId id="401" r:id="rId24"/>
    <p:sldId id="402" r:id="rId25"/>
    <p:sldId id="395" r:id="rId26"/>
    <p:sldId id="396" r:id="rId27"/>
    <p:sldId id="397" r:id="rId28"/>
    <p:sldId id="398" r:id="rId29"/>
    <p:sldId id="357" r:id="rId30"/>
    <p:sldId id="356"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EC14"/>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115" autoAdjust="0"/>
  </p:normalViewPr>
  <p:slideViewPr>
    <p:cSldViewPr snapToObjects="1">
      <p:cViewPr>
        <p:scale>
          <a:sx n="110" d="100"/>
          <a:sy n="110" d="100"/>
        </p:scale>
        <p:origin x="-952" y="-504"/>
      </p:cViewPr>
      <p:guideLst>
        <p:guide orient="horz"/>
        <p:guide pos="240"/>
      </p:guideLst>
    </p:cSldViewPr>
  </p:slideViewPr>
  <p:notesTextViewPr>
    <p:cViewPr>
      <p:scale>
        <a:sx n="100" d="100"/>
        <a:sy n="100" d="100"/>
      </p:scale>
      <p:origin x="0" y="0"/>
    </p:cViewPr>
  </p:notesTextViewPr>
  <p:sorterViewPr>
    <p:cViewPr>
      <p:scale>
        <a:sx n="66" d="100"/>
        <a:sy n="66" d="100"/>
      </p:scale>
      <p:origin x="0" y="768"/>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notesMaster" Target="notesMasters/notesMaster1.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46ECE3-FD69-FE4C-B5B3-E9526994F809}" type="datetimeFigureOut">
              <a:rPr lang="en-US" smtClean="0"/>
              <a:t>12/16/12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3568CC-110C-4346-A0AE-B1FBECAA9176}" type="slidenum">
              <a:rPr lang="en-US" smtClean="0"/>
              <a:t>‹#›</a:t>
            </a:fld>
            <a:endParaRPr lang="en-US"/>
          </a:p>
        </p:txBody>
      </p:sp>
    </p:spTree>
    <p:extLst>
      <p:ext uri="{BB962C8B-B14F-4D97-AF65-F5344CB8AC3E}">
        <p14:creationId xmlns:p14="http://schemas.microsoft.com/office/powerpoint/2010/main" val="321684552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1</a:t>
            </a:fld>
            <a:endParaRPr lang="en-US"/>
          </a:p>
        </p:txBody>
      </p:sp>
    </p:spTree>
    <p:extLst>
      <p:ext uri="{BB962C8B-B14F-4D97-AF65-F5344CB8AC3E}">
        <p14:creationId xmlns:p14="http://schemas.microsoft.com/office/powerpoint/2010/main" val="2302554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(it's it ugly enough?)</a:t>
            </a:r>
          </a:p>
          <a:p>
            <a:r>
              <a:rPr lang="en-US" sz="1200" b="0" i="0" kern="1200" dirty="0" smtClean="0">
                <a:solidFill>
                  <a:schemeClr val="tx1"/>
                </a:solidFill>
                <a:effectLst/>
                <a:latin typeface="+mn-lt"/>
                <a:ea typeface="+mn-ea"/>
                <a:cs typeface="+mn-cs"/>
              </a:rPr>
              <a:t>It has a cycles, nested if-else case and all nice features of legacy code. We need to change it, but in the same time guarantee it would not be broken.</a:t>
            </a:r>
          </a:p>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12</a:t>
            </a:fld>
            <a:endParaRPr lang="en-US"/>
          </a:p>
        </p:txBody>
      </p:sp>
    </p:spTree>
    <p:extLst>
      <p:ext uri="{BB962C8B-B14F-4D97-AF65-F5344CB8AC3E}">
        <p14:creationId xmlns:p14="http://schemas.microsoft.com/office/powerpoint/2010/main" val="2205010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13</a:t>
            </a:fld>
            <a:endParaRPr lang="en-US"/>
          </a:p>
        </p:txBody>
      </p:sp>
    </p:spTree>
    <p:extLst>
      <p:ext uri="{BB962C8B-B14F-4D97-AF65-F5344CB8AC3E}">
        <p14:creationId xmlns:p14="http://schemas.microsoft.com/office/powerpoint/2010/main" val="2205010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В</a:t>
            </a:r>
            <a:r>
              <a:rPr lang="ru-RU" baseline="0" dirty="0" smtClean="0"/>
              <a:t> результате запуска тестов будет вызван </a:t>
            </a:r>
            <a:r>
              <a:rPr lang="en-US" baseline="0" dirty="0" smtClean="0"/>
              <a:t>Diff Tools</a:t>
            </a:r>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14</a:t>
            </a:fld>
            <a:endParaRPr lang="en-US"/>
          </a:p>
        </p:txBody>
      </p:sp>
    </p:spTree>
    <p:extLst>
      <p:ext uri="{BB962C8B-B14F-4D97-AF65-F5344CB8AC3E}">
        <p14:creationId xmlns:p14="http://schemas.microsoft.com/office/powerpoint/2010/main" val="2205010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15</a:t>
            </a:fld>
            <a:endParaRPr lang="en-US"/>
          </a:p>
        </p:txBody>
      </p:sp>
    </p:spTree>
    <p:extLst>
      <p:ext uri="{BB962C8B-B14F-4D97-AF65-F5344CB8AC3E}">
        <p14:creationId xmlns:p14="http://schemas.microsoft.com/office/powerpoint/2010/main" val="2205010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16</a:t>
            </a:fld>
            <a:endParaRPr lang="en-US"/>
          </a:p>
        </p:txBody>
      </p:sp>
    </p:spTree>
    <p:extLst>
      <p:ext uri="{BB962C8B-B14F-4D97-AF65-F5344CB8AC3E}">
        <p14:creationId xmlns:p14="http://schemas.microsoft.com/office/powerpoint/2010/main" val="2205010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17</a:t>
            </a:fld>
            <a:endParaRPr lang="en-US"/>
          </a:p>
        </p:txBody>
      </p:sp>
    </p:spTree>
    <p:extLst>
      <p:ext uri="{BB962C8B-B14F-4D97-AF65-F5344CB8AC3E}">
        <p14:creationId xmlns:p14="http://schemas.microsoft.com/office/powerpoint/2010/main" val="2205010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18</a:t>
            </a:fld>
            <a:endParaRPr lang="en-US"/>
          </a:p>
        </p:txBody>
      </p:sp>
    </p:spTree>
    <p:extLst>
      <p:ext uri="{BB962C8B-B14F-4D97-AF65-F5344CB8AC3E}">
        <p14:creationId xmlns:p14="http://schemas.microsoft.com/office/powerpoint/2010/main" val="2205010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19</a:t>
            </a:fld>
            <a:endParaRPr lang="en-US"/>
          </a:p>
        </p:txBody>
      </p:sp>
    </p:spTree>
    <p:extLst>
      <p:ext uri="{BB962C8B-B14F-4D97-AF65-F5344CB8AC3E}">
        <p14:creationId xmlns:p14="http://schemas.microsoft.com/office/powerpoint/2010/main" val="2205010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process of controlling the legacy code in that way is called "Locking down". After the code is locked down, you have high confidence (read low risk) of breaking changes you introduce. Please note how low effort it was to create all that 1560 tests and how much value gained in that.</a:t>
            </a:r>
          </a:p>
          <a:p>
            <a:r>
              <a:rPr lang="en-US" sz="1200" b="0" i="0" kern="1200" dirty="0" smtClean="0">
                <a:solidFill>
                  <a:schemeClr val="tx1"/>
                </a:solidFill>
                <a:effectLst/>
                <a:latin typeface="+mn-lt"/>
                <a:ea typeface="+mn-ea"/>
                <a:cs typeface="+mn-cs"/>
              </a:rPr>
              <a:t>Notice, that test like </a:t>
            </a:r>
            <a:r>
              <a:rPr lang="en-US" sz="1200" b="0" i="0" kern="1200" dirty="0" err="1" smtClean="0">
                <a:solidFill>
                  <a:schemeClr val="tx1"/>
                </a:solidFill>
                <a:effectLst/>
                <a:latin typeface="+mn-lt"/>
                <a:ea typeface="+mn-ea"/>
                <a:cs typeface="+mn-cs"/>
              </a:rPr>
              <a:t>should_try_to_cover_it</a:t>
            </a:r>
            <a:r>
              <a:rPr lang="en-US" sz="1200" b="0" i="0" kern="1200" dirty="0" smtClean="0">
                <a:solidFill>
                  <a:schemeClr val="tx1"/>
                </a:solidFill>
                <a:effectLst/>
                <a:latin typeface="+mn-lt"/>
                <a:ea typeface="+mn-ea"/>
                <a:cs typeface="+mn-cs"/>
              </a:rPr>
              <a:t> is not supposed to "live forever". You probably even don't need to check it in to source control. You just do your job, either refactoring or changing that functionality and use Approvals to notify you as fast as possible of something goes wrong.</a:t>
            </a:r>
          </a:p>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20</a:t>
            </a:fld>
            <a:endParaRPr lang="en-US"/>
          </a:p>
        </p:txBody>
      </p:sp>
    </p:spTree>
    <p:extLst>
      <p:ext uri="{BB962C8B-B14F-4D97-AF65-F5344CB8AC3E}">
        <p14:creationId xmlns:p14="http://schemas.microsoft.com/office/powerpoint/2010/main" val="22050101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Let's take a look on a very simple case. Say, I have a class </a:t>
            </a:r>
            <a:r>
              <a:rPr lang="en-US" dirty="0" err="1" smtClean="0"/>
              <a:t>ShoppingCart</a:t>
            </a:r>
            <a:r>
              <a:rPr lang="en-US" sz="1200" b="0" i="0" kern="1200" dirty="0" smtClean="0">
                <a:solidFill>
                  <a:schemeClr val="tx1"/>
                </a:solidFill>
                <a:effectLst/>
                <a:latin typeface="+mn-lt"/>
                <a:ea typeface="+mn-ea"/>
                <a:cs typeface="+mn-cs"/>
              </a:rPr>
              <a:t>. I can add some products inside the shopping cart, confirm my purchase. I expect that total price is calculated for me. </a:t>
            </a:r>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21</a:t>
            </a:fld>
            <a:endParaRPr lang="en-US"/>
          </a:p>
        </p:txBody>
      </p:sp>
    </p:spTree>
    <p:extLst>
      <p:ext uri="{BB962C8B-B14F-4D97-AF65-F5344CB8AC3E}">
        <p14:creationId xmlns:p14="http://schemas.microsoft.com/office/powerpoint/2010/main" val="2205010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2</a:t>
            </a:fld>
            <a:endParaRPr lang="en-US" dirty="0"/>
          </a:p>
        </p:txBody>
      </p:sp>
    </p:spTree>
    <p:extLst>
      <p:ext uri="{BB962C8B-B14F-4D97-AF65-F5344CB8AC3E}">
        <p14:creationId xmlns:p14="http://schemas.microsoft.com/office/powerpoint/2010/main" val="29058579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Let's take a look on a very simple case. Say, I have a class </a:t>
            </a:r>
            <a:r>
              <a:rPr lang="en-US" dirty="0" err="1" smtClean="0"/>
              <a:t>ShoppingCart</a:t>
            </a:r>
            <a:r>
              <a:rPr lang="en-US" sz="1200" b="0" i="0" kern="1200" dirty="0" smtClean="0">
                <a:solidFill>
                  <a:schemeClr val="tx1"/>
                </a:solidFill>
                <a:effectLst/>
                <a:latin typeface="+mn-lt"/>
                <a:ea typeface="+mn-ea"/>
                <a:cs typeface="+mn-cs"/>
              </a:rPr>
              <a:t>. I can add some products inside the shopping cart, confirm my purchase. I expect that total price is calculated for me. </a:t>
            </a:r>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22</a:t>
            </a:fld>
            <a:endParaRPr lang="en-US"/>
          </a:p>
        </p:txBody>
      </p:sp>
    </p:spTree>
    <p:extLst>
      <p:ext uri="{BB962C8B-B14F-4D97-AF65-F5344CB8AC3E}">
        <p14:creationId xmlns:p14="http://schemas.microsoft.com/office/powerpoint/2010/main" val="22050101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Let's take a look on a very simple case. Say, I have a class </a:t>
            </a:r>
            <a:r>
              <a:rPr lang="en-US" dirty="0" err="1" smtClean="0"/>
              <a:t>ShoppingCart</a:t>
            </a:r>
            <a:r>
              <a:rPr lang="en-US" sz="1200" b="0" i="0" kern="1200" dirty="0" smtClean="0">
                <a:solidFill>
                  <a:schemeClr val="tx1"/>
                </a:solidFill>
                <a:effectLst/>
                <a:latin typeface="+mn-lt"/>
                <a:ea typeface="+mn-ea"/>
                <a:cs typeface="+mn-cs"/>
              </a:rPr>
              <a:t>. I can add some products inside the shopping cart, confirm my purchase. I expect that total price is calculated for me. </a:t>
            </a:r>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23</a:t>
            </a:fld>
            <a:endParaRPr lang="en-US"/>
          </a:p>
        </p:txBody>
      </p:sp>
    </p:spTree>
    <p:extLst>
      <p:ext uri="{BB962C8B-B14F-4D97-AF65-F5344CB8AC3E}">
        <p14:creationId xmlns:p14="http://schemas.microsoft.com/office/powerpoint/2010/main" val="22050101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24</a:t>
            </a:fld>
            <a:endParaRPr lang="en-US"/>
          </a:p>
        </p:txBody>
      </p:sp>
    </p:spTree>
    <p:extLst>
      <p:ext uri="{BB962C8B-B14F-4D97-AF65-F5344CB8AC3E}">
        <p14:creationId xmlns:p14="http://schemas.microsoft.com/office/powerpoint/2010/main" val="22050101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Testing of UI is always a difficult part. But what you typically need is: make sure that UI is not changed and if changed, where exactly is happening. </a:t>
            </a:r>
            <a:r>
              <a:rPr lang="en-US" sz="1200" b="0" i="0" kern="1200" dirty="0" err="1" smtClean="0">
                <a:solidFill>
                  <a:schemeClr val="tx1"/>
                </a:solidFill>
                <a:effectLst/>
                <a:latin typeface="+mn-lt"/>
                <a:ea typeface="+mn-ea"/>
                <a:cs typeface="+mn-cs"/>
              </a:rPr>
              <a:t>Apporvals</a:t>
            </a:r>
            <a:r>
              <a:rPr lang="en-US" sz="1200" b="0" i="0" kern="1200" dirty="0" smtClean="0">
                <a:solidFill>
                  <a:schemeClr val="tx1"/>
                </a:solidFill>
                <a:effectLst/>
                <a:latin typeface="+mn-lt"/>
                <a:ea typeface="+mn-ea"/>
                <a:cs typeface="+mn-cs"/>
              </a:rPr>
              <a:t> solves that nicely. It is only one line of code test, to test ASP.NET page for instance.</a:t>
            </a:r>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25</a:t>
            </a:fld>
            <a:endParaRPr lang="en-US"/>
          </a:p>
        </p:txBody>
      </p:sp>
    </p:spTree>
    <p:extLst>
      <p:ext uri="{BB962C8B-B14F-4D97-AF65-F5344CB8AC3E}">
        <p14:creationId xmlns:p14="http://schemas.microsoft.com/office/powerpoint/2010/main" val="22050101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Legacy is another story: you have no tests there at all, but you have to change code to implement new feature or refactor. The interesting thing about legacy code - It works! It works for years, no matter how it written (remember, virtual box). And this is a very great advantage of that code. With approvals, with only one test you can get all possible outputs (HTML, XLM, JSON, SQL or whatever output it could be) and approve, because you know - it works! After you have such test and approved result you are really much safe with a refactoring, since now you "locked down" all existing behavior.</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Approvals are not something you need to run all the time, like units or integration tests. It more like handy tool. You create approval tests, you do your job and at the end of the day it might happen - you no longer needed, so you can just throw it away.</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3568CC-110C-4346-A0AE-B1FBECAA9176}" type="slidenum">
              <a:rPr lang="en-US" smtClean="0"/>
              <a:t>26</a:t>
            </a:fld>
            <a:endParaRPr lang="en-US"/>
          </a:p>
        </p:txBody>
      </p:sp>
    </p:spTree>
    <p:extLst>
      <p:ext uri="{BB962C8B-B14F-4D97-AF65-F5344CB8AC3E}">
        <p14:creationId xmlns:p14="http://schemas.microsoft.com/office/powerpoint/2010/main" val="22050101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Legacy is another story: you have no tests there at all, but you have to change code to implement new feature or refactor. The interesting thing about legacy code - It works! It works for years, no matter how it written (remember, virtual box). And this is a very great advantage of that code. With approvals, with only one test you can get all possible outputs (HTML, XLM, JSON, SQL or whatever output it could be) and approve, because you know - it works! After you have such test and approved result you are really much safe with a refactoring, since now you "locked down" all existing behavior.</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Approvals are not something you need to run all the time, like units or integration tests. It more like handy tool. You create approval tests, you do your job and at the end of the day it might happen - you no longer needed, so you can just throw it away.</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3568CC-110C-4346-A0AE-B1FBECAA9176}" type="slidenum">
              <a:rPr lang="en-US" smtClean="0"/>
              <a:t>27</a:t>
            </a:fld>
            <a:endParaRPr lang="en-US"/>
          </a:p>
        </p:txBody>
      </p:sp>
    </p:spTree>
    <p:extLst>
      <p:ext uri="{BB962C8B-B14F-4D97-AF65-F5344CB8AC3E}">
        <p14:creationId xmlns:p14="http://schemas.microsoft.com/office/powerpoint/2010/main" val="2205010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Тестирование кода – одна из самых обговариваемых проблем в области разработки програмного обеспечения. За последние 10 лет мы значительно продвинулись в вопросах дизайна, методологии и инструментов, направленных на лучшую тестируемость кода. Несмотря на это, все еще наблюдаются “белые пятна” в автоматизации тестирования – те области, где применение тестов невозможно или крайне затруднено. Такими областями, в частности, являются проектирование UI и legacy code. Approval Testing Library – это фреймворк с альтенативным взгядом на тестирование. Его автор, Ливелин Фалко, известный в Java и .NET open-source community, предлагает комбинировать сильные свойства компьтеров и человека, для достижения выского качества тестирования. Доклад будет интересен разработчикам с интересом в TDD, а также тестировщикам.</a:t>
            </a:r>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3</a:t>
            </a:fld>
            <a:endParaRPr lang="en-US"/>
          </a:p>
        </p:txBody>
      </p:sp>
    </p:spTree>
    <p:extLst>
      <p:ext uri="{BB962C8B-B14F-4D97-AF65-F5344CB8AC3E}">
        <p14:creationId xmlns:p14="http://schemas.microsoft.com/office/powerpoint/2010/main" val="2205010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Тестирование кода – одна из самых обговариваемых проблем в области разработки програмного обеспечения. За последние 10 лет мы значительно продвинулись в вопросах дизайна, методологии и инструментов, направленных на лучшую тестируемость кода. Несмотря на это, все еще наблюдаются “белые пятна” в автоматизации тестирования – те области, где применение тестов невозможно или крайне затруднено. Такими областями, в частности, являются проектирование UI и legacy code. Approval Testing Library – это фреймворк с альтенативным взгядом на тестирование. Его автор, Ливелин Фалко, известный в Java и .NET open-source community, предлагает комбинировать сильные свойства компьтеров и человека, для достижения выского качества тестирования. Доклад будет интересен разработчикам с интересом в TDD, а также тестировщикам.</a:t>
            </a:r>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4</a:t>
            </a:fld>
            <a:endParaRPr lang="en-US"/>
          </a:p>
        </p:txBody>
      </p:sp>
    </p:spTree>
    <p:extLst>
      <p:ext uri="{BB962C8B-B14F-4D97-AF65-F5344CB8AC3E}">
        <p14:creationId xmlns:p14="http://schemas.microsoft.com/office/powerpoint/2010/main" val="2205010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Тестирование кода – одна из самых обговариваемых проблем в области разработки програмного обеспечения. За последние 10 лет мы значительно продвинулись в вопросах дизайна, методологии и инструментов, направленных на лучшую тестируемость кода. Несмотря на это, все еще наблюдаются “белые пятна” в автоматизации тестирования – те области, где применение тестов невозможно или крайне затруднено. Такими областями, в частности, являются проектирование UI и legacy code. Approval Testing Library – это фреймворк с альтенативным взгядом на тестирование. Его автор, Ливелин Фалко, известный в Java и .NET open-source community, предлагает комбинировать сильные свойства компьтеров и человека, для достижения выского качества тестирования. Доклад будет интересен разработчикам с интересом в TDD, а также тестировщикам.</a:t>
            </a:r>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5</a:t>
            </a:fld>
            <a:endParaRPr lang="en-US"/>
          </a:p>
        </p:txBody>
      </p:sp>
    </p:spTree>
    <p:extLst>
      <p:ext uri="{BB962C8B-B14F-4D97-AF65-F5344CB8AC3E}">
        <p14:creationId xmlns:p14="http://schemas.microsoft.com/office/powerpoint/2010/main" val="2205010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Works! Right, it is ugly, un-supportable, nothing you can easy change there. But the most wonderful feature of that code - it works for years. And first thing is to get advantage of that fact!</a:t>
            </a:r>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6</a:t>
            </a:fld>
            <a:endParaRPr lang="en-US"/>
          </a:p>
        </p:txBody>
      </p:sp>
    </p:spTree>
    <p:extLst>
      <p:ext uri="{BB962C8B-B14F-4D97-AF65-F5344CB8AC3E}">
        <p14:creationId xmlns:p14="http://schemas.microsoft.com/office/powerpoint/2010/main" val="2205010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7</a:t>
            </a:fld>
            <a:endParaRPr lang="en-US"/>
          </a:p>
        </p:txBody>
      </p:sp>
    </p:spTree>
    <p:extLst>
      <p:ext uri="{BB962C8B-B14F-4D97-AF65-F5344CB8AC3E}">
        <p14:creationId xmlns:p14="http://schemas.microsoft.com/office/powerpoint/2010/main" val="2205010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Suppose, you working on project with a lot of legacy code inside. I know it makes you sick, but as brave developer you want to improve things. You met that ugliest method in your life and only one thing you want to do - refactor it. But refactoring is dangerous procedure. For safe refactoring you need to have good test coverage. But wait, it is legacy code. You simply have no tests. What to do? Approvals have answer</a:t>
            </a:r>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10</a:t>
            </a:fld>
            <a:endParaRPr lang="en-US"/>
          </a:p>
        </p:txBody>
      </p:sp>
    </p:spTree>
    <p:extLst>
      <p:ext uri="{BB962C8B-B14F-4D97-AF65-F5344CB8AC3E}">
        <p14:creationId xmlns:p14="http://schemas.microsoft.com/office/powerpoint/2010/main" val="2205010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11</a:t>
            </a:fld>
            <a:endParaRPr lang="en-US"/>
          </a:p>
        </p:txBody>
      </p:sp>
    </p:spTree>
    <p:extLst>
      <p:ext uri="{BB962C8B-B14F-4D97-AF65-F5344CB8AC3E}">
        <p14:creationId xmlns:p14="http://schemas.microsoft.com/office/powerpoint/2010/main" val="2205010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5.jpe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5.jpe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0.png"/><Relationship Id="rId1" Type="http://schemas.openxmlformats.org/officeDocument/2006/relationships/slideMaster" Target="../slideMasters/slideMaster2.xml"/><Relationship Id="rId2" Type="http://schemas.openxmlformats.org/officeDocument/2006/relationships/image" Target="../media/image5.jpe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pic>
        <p:nvPicPr>
          <p:cNvPr id="4" name="Picture 9" descr="Untitled-4.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84888" y="1038225"/>
            <a:ext cx="219710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4"/>
          <p:cNvSpPr>
            <a:spLocks noGrp="1" noChangeArrowheads="1"/>
          </p:cNvSpPr>
          <p:nvPr>
            <p:ph type="ctrTitle"/>
          </p:nvPr>
        </p:nvSpPr>
        <p:spPr>
          <a:xfrm>
            <a:off x="685800" y="2532063"/>
            <a:ext cx="7772400" cy="1190625"/>
          </a:xfrm>
        </p:spPr>
        <p:txBody>
          <a:bodyPr/>
          <a:lstStyle>
            <a:lvl1pPr>
              <a:defRPr sz="3600">
                <a:solidFill>
                  <a:schemeClr val="bg1"/>
                </a:solidFill>
              </a:defRPr>
            </a:lvl1pPr>
          </a:lstStyle>
          <a:p>
            <a:r>
              <a:rPr lang="ru-RU" dirty="0"/>
              <a:t>Click to edit Master title style</a:t>
            </a:r>
          </a:p>
        </p:txBody>
      </p:sp>
      <p:sp>
        <p:nvSpPr>
          <p:cNvPr id="4101" name="Rectangle 5"/>
          <p:cNvSpPr>
            <a:spLocks noGrp="1" noChangeArrowheads="1"/>
          </p:cNvSpPr>
          <p:nvPr>
            <p:ph type="subTitle" idx="1"/>
          </p:nvPr>
        </p:nvSpPr>
        <p:spPr>
          <a:xfrm>
            <a:off x="703263" y="4554538"/>
            <a:ext cx="7764462" cy="1752600"/>
          </a:xfrm>
        </p:spPr>
        <p:txBody>
          <a:bodyPr/>
          <a:lstStyle>
            <a:lvl1pPr marL="0" indent="0" algn="r">
              <a:buFont typeface="Wingdings" pitchFamily="2" charset="2"/>
              <a:buNone/>
              <a:defRPr>
                <a:solidFill>
                  <a:schemeClr val="accent4"/>
                </a:solidFill>
              </a:defRPr>
            </a:lvl1pPr>
          </a:lstStyle>
          <a:p>
            <a:r>
              <a:rPr lang="ru-RU" dirty="0"/>
              <a:t>Click to edit Master subtitle style</a:t>
            </a:r>
          </a:p>
        </p:txBody>
      </p:sp>
    </p:spTree>
    <p:extLst>
      <p:ext uri="{BB962C8B-B14F-4D97-AF65-F5344CB8AC3E}">
        <p14:creationId xmlns:p14="http://schemas.microsoft.com/office/powerpoint/2010/main" val="2451594014"/>
      </p:ext>
    </p:extLst>
  </p:cSld>
  <p:clrMapOvr>
    <a:masterClrMapping/>
  </p:clrMapOvr>
  <p:transition xmlns:p14="http://schemas.microsoft.com/office/powerpoint/2010/mai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1+3 boxes)">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8" name="Content Placeholder 3"/>
          <p:cNvSpPr>
            <a:spLocks noGrp="1"/>
          </p:cNvSpPr>
          <p:nvPr>
            <p:ph sz="half" idx="2"/>
          </p:nvPr>
        </p:nvSpPr>
        <p:spPr>
          <a:xfrm>
            <a:off x="4619625" y="1250951"/>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5"/>
          <p:cNvSpPr>
            <a:spLocks noGrp="1"/>
          </p:cNvSpPr>
          <p:nvPr>
            <p:ph sz="quarter" idx="4"/>
          </p:nvPr>
        </p:nvSpPr>
        <p:spPr>
          <a:xfrm>
            <a:off x="434975" y="1250949"/>
            <a:ext cx="4041775" cy="5130801"/>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3"/>
          <p:cNvSpPr>
            <a:spLocks noGrp="1"/>
          </p:cNvSpPr>
          <p:nvPr>
            <p:ph sz="half" idx="10"/>
          </p:nvPr>
        </p:nvSpPr>
        <p:spPr>
          <a:xfrm>
            <a:off x="4619625" y="3003551"/>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p:cNvSpPr>
            <a:spLocks noGrp="1"/>
          </p:cNvSpPr>
          <p:nvPr>
            <p:ph sz="half" idx="11"/>
          </p:nvPr>
        </p:nvSpPr>
        <p:spPr>
          <a:xfrm>
            <a:off x="4619625" y="4756150"/>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06093919"/>
      </p:ext>
    </p:extLst>
  </p:cSld>
  <p:clrMapOvr>
    <a:masterClrMapping/>
  </p:clrMapOvr>
  <p:transition xmlns:p14="http://schemas.microsoft.com/office/powerpoint/2010/mai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2+1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1"/>
          </p:nvPr>
        </p:nvSpPr>
        <p:spPr>
          <a:xfrm>
            <a:off x="461962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half" idx="12"/>
          </p:nvPr>
        </p:nvSpPr>
        <p:spPr>
          <a:xfrm>
            <a:off x="46672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2543175" y="39274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0203088"/>
      </p:ext>
    </p:extLst>
  </p:cSld>
  <p:clrMapOvr>
    <a:masterClrMapping/>
  </p:clrMapOvr>
  <p:transition xmlns:p14="http://schemas.microsoft.com/office/powerpoint/2010/mai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1+2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1"/>
          </p:nvPr>
        </p:nvSpPr>
        <p:spPr>
          <a:xfrm>
            <a:off x="4619625" y="39274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half" idx="12"/>
          </p:nvPr>
        </p:nvSpPr>
        <p:spPr>
          <a:xfrm>
            <a:off x="254317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66725" y="39274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64531202"/>
      </p:ext>
    </p:extLst>
  </p:cSld>
  <p:clrMapOvr>
    <a:masterClrMapping/>
  </p:clrMapOvr>
  <p:transition xmlns:p14="http://schemas.microsoft.com/office/powerpoint/2010/mai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1+3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Content Placeholder 3"/>
          <p:cNvSpPr>
            <a:spLocks noGrp="1"/>
          </p:cNvSpPr>
          <p:nvPr>
            <p:ph sz="half" idx="12"/>
          </p:nvPr>
        </p:nvSpPr>
        <p:spPr>
          <a:xfrm>
            <a:off x="468313" y="1336675"/>
            <a:ext cx="8189912"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66726" y="39274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p:cNvSpPr>
            <a:spLocks noGrp="1"/>
          </p:cNvSpPr>
          <p:nvPr>
            <p:ph sz="half" idx="14"/>
          </p:nvPr>
        </p:nvSpPr>
        <p:spPr>
          <a:xfrm>
            <a:off x="3267076" y="39274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3"/>
          <p:cNvSpPr>
            <a:spLocks noGrp="1"/>
          </p:cNvSpPr>
          <p:nvPr>
            <p:ph sz="half" idx="15"/>
          </p:nvPr>
        </p:nvSpPr>
        <p:spPr>
          <a:xfrm>
            <a:off x="6067425" y="39274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07030525"/>
      </p:ext>
    </p:extLst>
  </p:cSld>
  <p:clrMapOvr>
    <a:masterClrMapping/>
  </p:clrMapOvr>
  <p:transition xmlns:p14="http://schemas.microsoft.com/office/powerpoint/2010/mai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3+1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Content Placeholder 3"/>
          <p:cNvSpPr>
            <a:spLocks noGrp="1"/>
          </p:cNvSpPr>
          <p:nvPr>
            <p:ph sz="half" idx="12"/>
          </p:nvPr>
        </p:nvSpPr>
        <p:spPr>
          <a:xfrm>
            <a:off x="468313" y="3965575"/>
            <a:ext cx="8189912"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66726" y="13366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p:cNvSpPr>
            <a:spLocks noGrp="1"/>
          </p:cNvSpPr>
          <p:nvPr>
            <p:ph sz="half" idx="14"/>
          </p:nvPr>
        </p:nvSpPr>
        <p:spPr>
          <a:xfrm>
            <a:off x="3267076" y="13366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3"/>
          <p:cNvSpPr>
            <a:spLocks noGrp="1"/>
          </p:cNvSpPr>
          <p:nvPr>
            <p:ph sz="half" idx="15"/>
          </p:nvPr>
        </p:nvSpPr>
        <p:spPr>
          <a:xfrm>
            <a:off x="6067425" y="13366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20538778"/>
      </p:ext>
    </p:extLst>
  </p:cSld>
  <p:clrMapOvr>
    <a:masterClrMapping/>
  </p:clrMapOvr>
  <p:transition xmlns:p14="http://schemas.microsoft.com/office/powerpoint/2010/mai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495425"/>
            <a:ext cx="5486400" cy="32321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46258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64373294"/>
      </p:ext>
    </p:extLst>
  </p:cSld>
  <p:clrMapOvr>
    <a:masterClrMapping/>
  </p:clrMapOvr>
  <p:transition xmlns:p14="http://schemas.microsoft.com/office/powerpoint/2010/mai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Chart">
    <p:spTree>
      <p:nvGrpSpPr>
        <p:cNvPr id="1" name=""/>
        <p:cNvGrpSpPr/>
        <p:nvPr/>
      </p:nvGrpSpPr>
      <p:grpSpPr>
        <a:xfrm>
          <a:off x="0" y="0"/>
          <a:ext cx="0" cy="0"/>
          <a:chOff x="0" y="0"/>
          <a:chExt cx="0" cy="0"/>
        </a:xfrm>
      </p:grpSpPr>
      <p:sp>
        <p:nvSpPr>
          <p:cNvPr id="2" name="Title 1"/>
          <p:cNvSpPr>
            <a:spLocks noGrp="1"/>
          </p:cNvSpPr>
          <p:nvPr>
            <p:ph type="title"/>
          </p:nvPr>
        </p:nvSpPr>
        <p:spPr>
          <a:xfrm>
            <a:off x="361950" y="385763"/>
            <a:ext cx="6297613" cy="585787"/>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361950" y="1600200"/>
            <a:ext cx="8308975" cy="4916488"/>
          </a:xfrm>
        </p:spPr>
        <p:txBody>
          <a:bodyPr/>
          <a:lstStyle/>
          <a:p>
            <a:pPr lvl="0"/>
            <a:endParaRPr lang="en-US" noProof="0" smtClean="0"/>
          </a:p>
        </p:txBody>
      </p:sp>
    </p:spTree>
    <p:extLst>
      <p:ext uri="{BB962C8B-B14F-4D97-AF65-F5344CB8AC3E}">
        <p14:creationId xmlns:p14="http://schemas.microsoft.com/office/powerpoint/2010/main" val="3274171447"/>
      </p:ext>
    </p:extLst>
  </p:cSld>
  <p:clrMapOvr>
    <a:masterClrMapping/>
  </p:clrMapOvr>
  <p:transition xmlns:p14="http://schemas.microsoft.com/office/powerpoint/2010/mai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defTabSz="914400" fontAlgn="base">
              <a:spcBef>
                <a:spcPct val="0"/>
              </a:spcBef>
              <a:spcAft>
                <a:spcPct val="0"/>
              </a:spcAft>
            </a:pPr>
            <a:fld id="{C7D37F41-EDC7-484B-BB3F-2BF3F48B2064}" type="datetimeFigureOut">
              <a:rPr lang="ru-RU">
                <a:solidFill>
                  <a:srgbClr val="161645"/>
                </a:solidFill>
                <a:latin typeface="Arial" charset="0"/>
                <a:ea typeface="ＭＳ Ｐゴシック" charset="0"/>
                <a:cs typeface="Arial" charset="0"/>
              </a:rPr>
              <a:pPr defTabSz="914400" fontAlgn="base">
                <a:spcBef>
                  <a:spcPct val="0"/>
                </a:spcBef>
                <a:spcAft>
                  <a:spcPct val="0"/>
                </a:spcAft>
              </a:pPr>
              <a:t>12/16/12</a:t>
            </a:fld>
            <a:endParaRPr lang="ru-RU">
              <a:solidFill>
                <a:srgbClr val="161645"/>
              </a:solidFill>
              <a:latin typeface="Arial" charset="0"/>
              <a:ea typeface="ＭＳ Ｐゴシック" charset="0"/>
              <a:cs typeface="Arial" charset="0"/>
            </a:endParaRPr>
          </a:p>
        </p:txBody>
      </p:sp>
      <p:sp>
        <p:nvSpPr>
          <p:cNvPr id="5" name="Нижний колонтитул 4"/>
          <p:cNvSpPr>
            <a:spLocks noGrp="1"/>
          </p:cNvSpPr>
          <p:nvPr>
            <p:ph type="ftr" sz="quarter" idx="11"/>
          </p:nvPr>
        </p:nvSpPr>
        <p:spPr>
          <a:xfrm>
            <a:off x="3124200" y="6356350"/>
            <a:ext cx="2895600" cy="365125"/>
          </a:xfrm>
          <a:prstGeom prst="rect">
            <a:avLst/>
          </a:prstGeom>
        </p:spPr>
        <p:txBody>
          <a:bodyPr/>
          <a:lstStyle>
            <a:lvl1pPr>
              <a:defRPr>
                <a:latin typeface="Arial" pitchFamily="34" charset="0"/>
                <a:ea typeface="+mn-ea"/>
                <a:cs typeface="Arial" pitchFamily="34" charset="0"/>
              </a:defRPr>
            </a:lvl1pPr>
          </a:lstStyle>
          <a:p>
            <a:pPr defTabSz="914400" fontAlgn="base">
              <a:spcBef>
                <a:spcPct val="0"/>
              </a:spcBef>
              <a:spcAft>
                <a:spcPct val="0"/>
              </a:spcAft>
              <a:defRPr/>
            </a:pPr>
            <a:endParaRPr lang="ru-RU">
              <a:solidFill>
                <a:srgbClr val="161645"/>
              </a:solidFill>
            </a:endParaRPr>
          </a:p>
        </p:txBody>
      </p:sp>
      <p:sp>
        <p:nvSpPr>
          <p:cNvPr id="6" name="Номер слайда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defTabSz="914400" fontAlgn="base">
              <a:spcBef>
                <a:spcPct val="0"/>
              </a:spcBef>
              <a:spcAft>
                <a:spcPct val="0"/>
              </a:spcAft>
            </a:pPr>
            <a:fld id="{73E402D1-871A-4F49-988F-991EA69C6ED8}" type="slidenum">
              <a:rPr lang="ru-RU">
                <a:solidFill>
                  <a:srgbClr val="161645"/>
                </a:solidFill>
                <a:latin typeface="Arial" charset="0"/>
                <a:ea typeface="ＭＳ Ｐゴシック" charset="0"/>
                <a:cs typeface="Arial" charset="0"/>
              </a:rPr>
              <a:pPr defTabSz="914400" fontAlgn="base">
                <a:spcBef>
                  <a:spcPct val="0"/>
                </a:spcBef>
                <a:spcAft>
                  <a:spcPct val="0"/>
                </a:spcAft>
              </a:pPr>
              <a:t>‹#›</a:t>
            </a:fld>
            <a:endParaRPr lang="ru-RU">
              <a:solidFill>
                <a:srgbClr val="161645"/>
              </a:solidFill>
              <a:latin typeface="Arial" charset="0"/>
              <a:ea typeface="ＭＳ Ｐゴシック" charset="0"/>
              <a:cs typeface="Arial" charset="0"/>
            </a:endParaRPr>
          </a:p>
        </p:txBody>
      </p:sp>
    </p:spTree>
    <p:extLst>
      <p:ext uri="{BB962C8B-B14F-4D97-AF65-F5344CB8AC3E}">
        <p14:creationId xmlns:p14="http://schemas.microsoft.com/office/powerpoint/2010/main" val="32100952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883340"/>
      </p:ext>
    </p:extLst>
  </p:cSld>
  <p:clrMapOvr>
    <a:masterClrMapping/>
  </p:clrMapOvr>
  <p:transition xmlns:p14="http://schemas.microsoft.com/office/powerpoint/2010/mai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oc id"/>
          <p:cNvSpPr>
            <a:spLocks noGrp="1" noChangeArrowheads="1"/>
          </p:cNvSpPr>
          <p:nvPr>
            <p:ph type="ftr" sz="quarter" idx="10"/>
          </p:nvPr>
        </p:nvSpPr>
        <p:spPr>
          <a:xfrm>
            <a:off x="8613775" y="36513"/>
            <a:ext cx="301625" cy="125412"/>
          </a:xfrm>
          <a:prstGeom prst="rect">
            <a:avLst/>
          </a:prstGeom>
        </p:spPr>
        <p:txBody>
          <a:bodyPr lIns="93296" tIns="46648" rIns="93296" bIns="46648"/>
          <a:lstStyle>
            <a:lvl1pPr>
              <a:defRPr>
                <a:latin typeface="Arial" pitchFamily="34" charset="0"/>
                <a:ea typeface="+mn-ea"/>
                <a:cs typeface="Arial" pitchFamily="34" charset="0"/>
              </a:defRPr>
            </a:lvl1pPr>
          </a:lstStyle>
          <a:p>
            <a:pPr>
              <a:defRPr/>
            </a:pPr>
            <a:endParaRPr lang="ru-RU"/>
          </a:p>
        </p:txBody>
      </p:sp>
      <p:sp>
        <p:nvSpPr>
          <p:cNvPr id="4" name="Rectangle 6"/>
          <p:cNvSpPr>
            <a:spLocks noGrp="1" noChangeArrowheads="1"/>
          </p:cNvSpPr>
          <p:nvPr>
            <p:ph type="sldNum" sz="quarter" idx="11"/>
          </p:nvPr>
        </p:nvSpPr>
        <p:spPr>
          <a:xfrm>
            <a:off x="7597775" y="6551613"/>
            <a:ext cx="1511300" cy="333375"/>
          </a:xfrm>
          <a:prstGeom prst="rect">
            <a:avLst/>
          </a:prstGeom>
        </p:spPr>
        <p:txBody>
          <a:bodyPr vert="horz" wrap="square" lIns="91440" tIns="45720" rIns="91440" bIns="45720" numCol="1" anchor="t" anchorCtr="0" compatLnSpc="1">
            <a:prstTxWarp prst="textNoShape">
              <a:avLst/>
            </a:prstTxWarp>
          </a:bodyPr>
          <a:lstStyle>
            <a:lvl1pPr>
              <a:defRPr/>
            </a:lvl1pPr>
          </a:lstStyle>
          <a:p>
            <a:fld id="{E3313FD0-C96E-C740-ABC8-745704B6E7B1}" type="slidenum">
              <a:rPr lang="en-US"/>
              <a:pPr/>
              <a:t>‹#›</a:t>
            </a:fld>
            <a:endParaRPr lang="en-US"/>
          </a:p>
        </p:txBody>
      </p:sp>
    </p:spTree>
    <p:extLst>
      <p:ext uri="{BB962C8B-B14F-4D97-AF65-F5344CB8AC3E}">
        <p14:creationId xmlns:p14="http://schemas.microsoft.com/office/powerpoint/2010/main" val="423176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1 box)">
    <p:spTree>
      <p:nvGrpSpPr>
        <p:cNvPr id="1" name=""/>
        <p:cNvGrpSpPr/>
        <p:nvPr/>
      </p:nvGrpSpPr>
      <p:grpSpPr>
        <a:xfrm>
          <a:off x="0" y="0"/>
          <a:ext cx="0" cy="0"/>
          <a:chOff x="0" y="0"/>
          <a:chExt cx="0" cy="0"/>
        </a:xfrm>
      </p:grpSpPr>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Rectangle 7"/>
          <p:cNvSpPr>
            <a:spLocks noGrp="1" noChangeArrowheads="1"/>
          </p:cNvSpPr>
          <p:nvPr>
            <p:ph idx="1"/>
          </p:nvPr>
        </p:nvSpPr>
        <p:spPr bwMode="auto">
          <a:xfrm>
            <a:off x="361950" y="1381125"/>
            <a:ext cx="8308975" cy="4916488"/>
          </a:xfrm>
          <a:prstGeom prst="rect">
            <a:avLst/>
          </a:prstGeom>
          <a:noFill/>
          <a:ln w="9525">
            <a:noFill/>
            <a:miter lim="800000"/>
            <a:headEnd/>
            <a:tailEnd/>
          </a:ln>
        </p:spPr>
        <p:txBody>
          <a:bodyPr/>
          <a:lstStyle>
            <a:lvl1pPr>
              <a:defRPr sz="1800"/>
            </a:lvl1pPr>
            <a:lvl2pPr>
              <a:defRPr sz="1800"/>
            </a:lvl2pPr>
            <a:lvl3pPr>
              <a:defRPr sz="1800"/>
            </a:lvl3pPr>
            <a:lvl4pPr>
              <a:defRPr sz="1800"/>
            </a:lvl4pPr>
            <a:lvl5pPr>
              <a:defRPr sz="1800"/>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ru-RU" dirty="0" smtClean="0"/>
          </a:p>
        </p:txBody>
      </p:sp>
    </p:spTree>
    <p:extLst>
      <p:ext uri="{BB962C8B-B14F-4D97-AF65-F5344CB8AC3E}">
        <p14:creationId xmlns:p14="http://schemas.microsoft.com/office/powerpoint/2010/main" val="1618823285"/>
      </p:ext>
    </p:extLst>
  </p:cSld>
  <p:clrMapOvr>
    <a:masterClrMapping/>
  </p:clrMapOvr>
  <p:transition xmlns:p14="http://schemas.microsoft.com/office/powerpoint/2010/mai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6"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blip>
          <a:stretch>
            <a:fillRect/>
          </a:stretch>
        </p:blipFill>
        <p:spPr>
          <a:xfrm>
            <a:off x="618007" y="1776609"/>
            <a:ext cx="3161905" cy="3161905"/>
          </a:xfrm>
          <a:prstGeom prst="ellipse">
            <a:avLst/>
          </a:prstGeom>
          <a:ln w="19050">
            <a:solidFill>
              <a:schemeClr val="tx2"/>
            </a:solidFill>
          </a:ln>
          <a:effectLst/>
        </p:spPr>
      </p:pic>
      <p:sp>
        <p:nvSpPr>
          <p:cNvPr id="8" name="Prostokąt 24"/>
          <p:cNvSpPr/>
          <p:nvPr/>
        </p:nvSpPr>
        <p:spPr>
          <a:xfrm flipH="1">
            <a:off x="8748713" y="2427288"/>
            <a:ext cx="395287" cy="22987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cs typeface="Arial" pitchFamily="34" charset="0"/>
            </a:endParaRPr>
          </a:p>
        </p:txBody>
      </p:sp>
      <p:pic>
        <p:nvPicPr>
          <p:cNvPr id="9" name="Picture 20"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Luxoft_Logo_whit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850" y="190500"/>
            <a:ext cx="21971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4168239" y="4221226"/>
            <a:ext cx="4580473" cy="486823"/>
          </a:xfrm>
        </p:spPr>
        <p:txBody>
          <a:bodyPr>
            <a:normAutofit/>
          </a:bodyPr>
          <a:lstStyle>
            <a:lvl1pPr marL="0" indent="0" algn="r">
              <a:buNone/>
              <a:defRPr sz="2000" baseline="0">
                <a:solidFill>
                  <a:schemeClr val="bg1"/>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a:p>
        </p:txBody>
      </p:sp>
      <p:sp>
        <p:nvSpPr>
          <p:cNvPr id="18" name="Tytuł 10"/>
          <p:cNvSpPr>
            <a:spLocks noGrp="1"/>
          </p:cNvSpPr>
          <p:nvPr>
            <p:ph type="title"/>
          </p:nvPr>
        </p:nvSpPr>
        <p:spPr>
          <a:xfrm>
            <a:off x="4180114" y="2427157"/>
            <a:ext cx="4568350" cy="1752957"/>
          </a:xfrm>
          <a:prstGeom prst="rect">
            <a:avLst/>
          </a:prstGeom>
        </p:spPr>
        <p:txBody>
          <a:bodyPr>
            <a:normAutofit/>
          </a:bodyPr>
          <a:lstStyle>
            <a:lvl1pPr algn="r">
              <a:defRPr sz="2800" b="1" baseline="0">
                <a:solidFill>
                  <a:schemeClr val="bg1"/>
                </a:solidFill>
                <a:latin typeface="+mj-lt"/>
                <a:cs typeface="Arial" pitchFamily="34" charset="0"/>
              </a:defRPr>
            </a:lvl1pPr>
          </a:lstStyle>
          <a:p>
            <a:r>
              <a:rPr lang="en-US" smtClean="0"/>
              <a:t>Click to edit Master title style</a:t>
            </a:r>
            <a:endParaRPr lang="pl-PL" dirty="0"/>
          </a:p>
        </p:txBody>
      </p:sp>
      <p:sp>
        <p:nvSpPr>
          <p:cNvPr id="19" name="Symbol zastępczy tekstu 5"/>
          <p:cNvSpPr>
            <a:spLocks noGrp="1"/>
          </p:cNvSpPr>
          <p:nvPr>
            <p:ph type="body" sz="quarter" idx="11"/>
          </p:nvPr>
        </p:nvSpPr>
        <p:spPr>
          <a:xfrm>
            <a:off x="4168239" y="5762184"/>
            <a:ext cx="4580473" cy="360040"/>
          </a:xfrm>
        </p:spPr>
        <p:txBody>
          <a:bodyPr anchor="ctr">
            <a:normAutofit/>
          </a:bodyPr>
          <a:lstStyle>
            <a:lvl1pPr marL="0" indent="0" algn="r">
              <a:buNone/>
              <a:defRPr sz="1200" baseline="0">
                <a:solidFill>
                  <a:schemeClr val="bg1"/>
                </a:solidFill>
                <a:latin typeface="+mj-lt"/>
                <a:cs typeface="Arial" pitchFamily="34" charset="0"/>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168239" y="4930855"/>
            <a:ext cx="4568037" cy="384820"/>
          </a:xfrm>
        </p:spPr>
        <p:txBody>
          <a:bodyPr anchor="ctr">
            <a:normAutofit/>
          </a:bodyPr>
          <a:lstStyle>
            <a:lvl1pPr marL="0" indent="0" algn="r">
              <a:buNone/>
              <a:defRPr sz="1200" b="0" baseline="0">
                <a:solidFill>
                  <a:srgbClr val="F36E2B"/>
                </a:solidFill>
                <a:latin typeface="+mj-lt"/>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81869399"/>
      </p:ext>
    </p:extLst>
  </p:cSld>
  <p:clrMapOvr>
    <a:masterClrMapping/>
  </p:clrMapOvr>
  <p:transition xmlns:p14="http://schemas.microsoft.com/office/powerpoint/2010/mai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ext (1 box)">
    <p:spTree>
      <p:nvGrpSpPr>
        <p:cNvPr id="1" name=""/>
        <p:cNvGrpSpPr/>
        <p:nvPr/>
      </p:nvGrpSpPr>
      <p:grpSpPr>
        <a:xfrm>
          <a:off x="0" y="0"/>
          <a:ext cx="0" cy="0"/>
          <a:chOff x="0" y="0"/>
          <a:chExt cx="0" cy="0"/>
        </a:xfrm>
      </p:grpSpPr>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Rectangle 7"/>
          <p:cNvSpPr>
            <a:spLocks noGrp="1" noChangeArrowheads="1"/>
          </p:cNvSpPr>
          <p:nvPr>
            <p:ph idx="1"/>
          </p:nvPr>
        </p:nvSpPr>
        <p:spPr bwMode="auto">
          <a:xfrm>
            <a:off x="361950" y="1381125"/>
            <a:ext cx="8308975" cy="4916488"/>
          </a:xfrm>
          <a:prstGeom prst="rect">
            <a:avLst/>
          </a:prstGeom>
          <a:noFill/>
          <a:ln w="9525">
            <a:noFill/>
            <a:miter lim="800000"/>
            <a:headEnd/>
            <a:tailEnd/>
          </a:ln>
        </p:spPr>
        <p:txBody>
          <a:bodyPr/>
          <a:lstStyle>
            <a:lvl1pPr>
              <a:defRPr sz="1800"/>
            </a:lvl1pPr>
            <a:lvl2pPr>
              <a:defRPr sz="1800"/>
            </a:lvl2pPr>
            <a:lvl3pPr>
              <a:defRPr sz="1800"/>
            </a:lvl3pPr>
            <a:lvl4pPr>
              <a:defRPr sz="1800"/>
            </a:lvl4pPr>
            <a:lvl5pPr>
              <a:defRPr sz="1800"/>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ru-RU" dirty="0" smtClean="0"/>
          </a:p>
        </p:txBody>
      </p:sp>
    </p:spTree>
    <p:extLst>
      <p:ext uri="{BB962C8B-B14F-4D97-AF65-F5344CB8AC3E}">
        <p14:creationId xmlns:p14="http://schemas.microsoft.com/office/powerpoint/2010/main" val="1618823285"/>
      </p:ext>
    </p:extLst>
  </p:cSld>
  <p:clrMapOvr>
    <a:masterClrMapping/>
  </p:clrMapOvr>
  <p:transition xmlns:p14="http://schemas.microsoft.com/office/powerpoint/2010/mai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blip>
          <a:stretch>
            <a:fillRect/>
          </a:stretch>
        </p:blipFill>
        <p:spPr>
          <a:xfrm>
            <a:off x="618007" y="1776609"/>
            <a:ext cx="3161905" cy="3161905"/>
          </a:xfrm>
          <a:prstGeom prst="ellipse">
            <a:avLst/>
          </a:prstGeom>
          <a:ln w="19050">
            <a:solidFill>
              <a:schemeClr val="tx2"/>
            </a:solidFill>
          </a:ln>
          <a:effectLst/>
        </p:spPr>
      </p:pic>
      <p:sp>
        <p:nvSpPr>
          <p:cNvPr id="8" name="Prostokąt 24"/>
          <p:cNvSpPr/>
          <p:nvPr/>
        </p:nvSpPr>
        <p:spPr>
          <a:xfrm flipH="1">
            <a:off x="8748713" y="2427288"/>
            <a:ext cx="395287" cy="22987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cs typeface="Arial" pitchFamily="34" charset="0"/>
            </a:endParaRPr>
          </a:p>
        </p:txBody>
      </p:sp>
      <p:pic>
        <p:nvPicPr>
          <p:cNvPr id="9" name="Picture 20"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Luxoft_Logo_whit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850" y="190500"/>
            <a:ext cx="21971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4168239" y="4221226"/>
            <a:ext cx="4580473" cy="486823"/>
          </a:xfrm>
        </p:spPr>
        <p:txBody>
          <a:bodyPr>
            <a:normAutofit/>
          </a:bodyPr>
          <a:lstStyle>
            <a:lvl1pPr marL="0" indent="0" algn="r">
              <a:buNone/>
              <a:defRPr sz="2000" baseline="0">
                <a:solidFill>
                  <a:schemeClr val="bg1"/>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a:p>
        </p:txBody>
      </p:sp>
      <p:sp>
        <p:nvSpPr>
          <p:cNvPr id="18" name="Tytuł 10"/>
          <p:cNvSpPr>
            <a:spLocks noGrp="1"/>
          </p:cNvSpPr>
          <p:nvPr>
            <p:ph type="title"/>
          </p:nvPr>
        </p:nvSpPr>
        <p:spPr>
          <a:xfrm>
            <a:off x="4180114" y="2427157"/>
            <a:ext cx="4568350" cy="1752957"/>
          </a:xfrm>
          <a:prstGeom prst="rect">
            <a:avLst/>
          </a:prstGeom>
        </p:spPr>
        <p:txBody>
          <a:bodyPr>
            <a:normAutofit/>
          </a:bodyPr>
          <a:lstStyle>
            <a:lvl1pPr algn="r">
              <a:defRPr sz="2800" b="1" baseline="0">
                <a:solidFill>
                  <a:schemeClr val="bg1"/>
                </a:solidFill>
                <a:latin typeface="+mj-lt"/>
                <a:cs typeface="Arial" pitchFamily="34" charset="0"/>
              </a:defRPr>
            </a:lvl1pPr>
          </a:lstStyle>
          <a:p>
            <a:r>
              <a:rPr lang="en-US" smtClean="0"/>
              <a:t>Click to edit Master title style</a:t>
            </a:r>
            <a:endParaRPr lang="pl-PL" dirty="0"/>
          </a:p>
        </p:txBody>
      </p:sp>
      <p:sp>
        <p:nvSpPr>
          <p:cNvPr id="19" name="Symbol zastępczy tekstu 5"/>
          <p:cNvSpPr>
            <a:spLocks noGrp="1"/>
          </p:cNvSpPr>
          <p:nvPr>
            <p:ph type="body" sz="quarter" idx="11"/>
          </p:nvPr>
        </p:nvSpPr>
        <p:spPr>
          <a:xfrm>
            <a:off x="4168239" y="5762184"/>
            <a:ext cx="4580473" cy="360040"/>
          </a:xfrm>
        </p:spPr>
        <p:txBody>
          <a:bodyPr anchor="ctr">
            <a:normAutofit/>
          </a:bodyPr>
          <a:lstStyle>
            <a:lvl1pPr marL="0" indent="0" algn="r">
              <a:buNone/>
              <a:defRPr sz="1200" baseline="0">
                <a:solidFill>
                  <a:schemeClr val="bg1"/>
                </a:solidFill>
                <a:latin typeface="+mj-lt"/>
                <a:cs typeface="Arial" pitchFamily="34" charset="0"/>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168239" y="4930855"/>
            <a:ext cx="4568037" cy="384820"/>
          </a:xfrm>
        </p:spPr>
        <p:txBody>
          <a:bodyPr anchor="ctr">
            <a:normAutofit/>
          </a:bodyPr>
          <a:lstStyle>
            <a:lvl1pPr marL="0" indent="0" algn="r">
              <a:buNone/>
              <a:defRPr sz="1200" b="0" baseline="0">
                <a:solidFill>
                  <a:srgbClr val="F36E2B"/>
                </a:solidFill>
                <a:latin typeface="+mj-lt"/>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733812002"/>
      </p:ext>
    </p:extLst>
  </p:cSld>
  <p:clrMapOvr>
    <a:masterClrMapping/>
  </p:clrMapOvr>
  <p:transition xmlns:p14="http://schemas.microsoft.com/office/powerpoint/2010/mai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Page">
    <p:spTree>
      <p:nvGrpSpPr>
        <p:cNvPr id="1" name=""/>
        <p:cNvGrpSpPr/>
        <p:nvPr/>
      </p:nvGrpSpPr>
      <p:grpSpPr>
        <a:xfrm>
          <a:off x="0" y="0"/>
          <a:ext cx="0" cy="0"/>
          <a:chOff x="0" y="0"/>
          <a:chExt cx="0" cy="0"/>
        </a:xfrm>
      </p:grpSpPr>
      <p:pic>
        <p:nvPicPr>
          <p:cNvPr id="6"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blip>
          <a:stretch>
            <a:fillRect/>
          </a:stretch>
        </p:blipFill>
        <p:spPr>
          <a:xfrm>
            <a:off x="618007" y="1776609"/>
            <a:ext cx="3161905" cy="3161905"/>
          </a:xfrm>
          <a:prstGeom prst="ellipse">
            <a:avLst/>
          </a:prstGeom>
          <a:ln w="19050">
            <a:solidFill>
              <a:schemeClr val="tx2"/>
            </a:solidFill>
          </a:ln>
          <a:effectLst/>
        </p:spPr>
      </p:pic>
      <p:sp>
        <p:nvSpPr>
          <p:cNvPr id="8" name="Prostokąt 24"/>
          <p:cNvSpPr/>
          <p:nvPr/>
        </p:nvSpPr>
        <p:spPr>
          <a:xfrm flipH="1">
            <a:off x="8748713" y="2427288"/>
            <a:ext cx="395287" cy="22987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cs typeface="Arial" pitchFamily="34" charset="0"/>
            </a:endParaRPr>
          </a:p>
        </p:txBody>
      </p:sp>
      <p:pic>
        <p:nvPicPr>
          <p:cNvPr id="9" name="Picture 20"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Luxoft_Logo_whit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850" y="190500"/>
            <a:ext cx="21971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4168239" y="4221226"/>
            <a:ext cx="4580473" cy="486823"/>
          </a:xfrm>
        </p:spPr>
        <p:txBody>
          <a:bodyPr>
            <a:normAutofit/>
          </a:bodyPr>
          <a:lstStyle>
            <a:lvl1pPr marL="0" indent="0" algn="r">
              <a:buNone/>
              <a:defRPr sz="2000" baseline="0">
                <a:solidFill>
                  <a:schemeClr val="bg1"/>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a:p>
        </p:txBody>
      </p:sp>
      <p:sp>
        <p:nvSpPr>
          <p:cNvPr id="18" name="Tytuł 10"/>
          <p:cNvSpPr>
            <a:spLocks noGrp="1"/>
          </p:cNvSpPr>
          <p:nvPr>
            <p:ph type="title"/>
          </p:nvPr>
        </p:nvSpPr>
        <p:spPr>
          <a:xfrm>
            <a:off x="4180114" y="2427157"/>
            <a:ext cx="4568350" cy="1752957"/>
          </a:xfrm>
          <a:prstGeom prst="rect">
            <a:avLst/>
          </a:prstGeom>
        </p:spPr>
        <p:txBody>
          <a:bodyPr>
            <a:normAutofit/>
          </a:bodyPr>
          <a:lstStyle>
            <a:lvl1pPr algn="r">
              <a:defRPr sz="2800" b="1" baseline="0">
                <a:solidFill>
                  <a:schemeClr val="bg1"/>
                </a:solidFill>
                <a:latin typeface="+mj-lt"/>
                <a:cs typeface="Arial" pitchFamily="34" charset="0"/>
              </a:defRPr>
            </a:lvl1pPr>
          </a:lstStyle>
          <a:p>
            <a:r>
              <a:rPr lang="en-US" smtClean="0"/>
              <a:t>Click to edit Master title style</a:t>
            </a:r>
            <a:endParaRPr lang="pl-PL" dirty="0"/>
          </a:p>
        </p:txBody>
      </p:sp>
      <p:sp>
        <p:nvSpPr>
          <p:cNvPr id="19" name="Symbol zastępczy tekstu 5"/>
          <p:cNvSpPr>
            <a:spLocks noGrp="1"/>
          </p:cNvSpPr>
          <p:nvPr>
            <p:ph type="body" sz="quarter" idx="11"/>
          </p:nvPr>
        </p:nvSpPr>
        <p:spPr>
          <a:xfrm>
            <a:off x="4168239" y="5762184"/>
            <a:ext cx="4580473" cy="360040"/>
          </a:xfrm>
        </p:spPr>
        <p:txBody>
          <a:bodyPr anchor="ctr">
            <a:normAutofit/>
          </a:bodyPr>
          <a:lstStyle>
            <a:lvl1pPr marL="0" indent="0" algn="r">
              <a:buNone/>
              <a:defRPr sz="1200" baseline="0">
                <a:solidFill>
                  <a:schemeClr val="bg1"/>
                </a:solidFill>
                <a:latin typeface="+mj-lt"/>
                <a:cs typeface="Arial" pitchFamily="34" charset="0"/>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168239" y="4930855"/>
            <a:ext cx="4568037" cy="384820"/>
          </a:xfrm>
        </p:spPr>
        <p:txBody>
          <a:bodyPr anchor="ctr">
            <a:normAutofit/>
          </a:bodyPr>
          <a:lstStyle>
            <a:lvl1pPr marL="0" indent="0" algn="r">
              <a:buNone/>
              <a:defRPr sz="1200" b="0" baseline="0">
                <a:solidFill>
                  <a:srgbClr val="F36E2B"/>
                </a:solidFill>
                <a:latin typeface="+mj-lt"/>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763163749"/>
      </p:ext>
    </p:extLst>
  </p:cSld>
  <p:clrMapOvr>
    <a:masterClrMapping/>
  </p:clrMapOvr>
  <p:transition xmlns:p14="http://schemas.microsoft.com/office/powerpoint/2010/main">
    <p:zoom/>
  </p:transition>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sp>
        <p:nvSpPr>
          <p:cNvPr id="3" name="Prostokąt 10"/>
          <p:cNvSpPr/>
          <p:nvPr/>
        </p:nvSpPr>
        <p:spPr>
          <a:xfrm>
            <a:off x="0" y="0"/>
            <a:ext cx="214313"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p>
        </p:txBody>
      </p:sp>
      <p:pic>
        <p:nvPicPr>
          <p:cNvPr id="4" name="Picture 2" descr="F:\prezentacjav3\szblonu\kwadra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3813" y="285750"/>
            <a:ext cx="10001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Obraz 16" descr="prezentacja 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313" y="0"/>
            <a:ext cx="892968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rostokąt 24"/>
          <p:cNvSpPr/>
          <p:nvPr/>
        </p:nvSpPr>
        <p:spPr>
          <a:xfrm flipH="1">
            <a:off x="8724900" y="2427288"/>
            <a:ext cx="246063" cy="19208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Arial" pitchFamily="34" charset="0"/>
              <a:cs typeface="Arial" pitchFamily="34" charset="0"/>
            </a:endParaRPr>
          </a:p>
        </p:txBody>
      </p:sp>
      <p:pic>
        <p:nvPicPr>
          <p:cNvPr id="7" name="Picture 23"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Placeholder 13"/>
          <p:cNvSpPr>
            <a:spLocks noGrp="1"/>
          </p:cNvSpPr>
          <p:nvPr>
            <p:ph type="body" sz="quarter" idx="20"/>
          </p:nvPr>
        </p:nvSpPr>
        <p:spPr>
          <a:xfrm>
            <a:off x="2127250" y="2432649"/>
            <a:ext cx="6467476" cy="1917101"/>
          </a:xfrm>
        </p:spPr>
        <p:txBody>
          <a:bodyPr/>
          <a:lstStyle>
            <a:lvl1pPr marL="0" indent="0" algn="r">
              <a:spcAft>
                <a:spcPts val="0"/>
              </a:spcAft>
              <a:buFontTx/>
              <a:buNone/>
              <a:defRPr sz="2800" b="1">
                <a:solidFill>
                  <a:schemeClr val="bg1"/>
                </a:solidFill>
              </a:defRPr>
            </a:lvl1pPr>
            <a:lvl2pPr marL="0" indent="0">
              <a:spcAft>
                <a:spcPts val="0"/>
              </a:spcAft>
              <a:buFontTx/>
              <a:buNone/>
              <a:defRPr b="1">
                <a:solidFill>
                  <a:schemeClr val="bg1"/>
                </a:solidFill>
              </a:defRPr>
            </a:lvl2pPr>
            <a:lvl3pPr marL="0" indent="0">
              <a:spcAft>
                <a:spcPts val="0"/>
              </a:spcAft>
              <a:buFontTx/>
              <a:buNone/>
              <a:defRPr b="1">
                <a:solidFill>
                  <a:schemeClr val="bg1"/>
                </a:solidFill>
              </a:defRPr>
            </a:lvl3pPr>
            <a:lvl4pPr marL="0" indent="0">
              <a:spcAft>
                <a:spcPts val="0"/>
              </a:spcAft>
              <a:buFontTx/>
              <a:buNone/>
              <a:defRPr b="1">
                <a:solidFill>
                  <a:schemeClr val="bg1"/>
                </a:solidFill>
              </a:defRPr>
            </a:lvl4pPr>
            <a:lvl5pPr marL="0" indent="0">
              <a:spcAft>
                <a:spcPts val="0"/>
              </a:spcAft>
              <a:buFontTx/>
              <a:buNone/>
              <a:defRPr b="1">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170598011"/>
      </p:ext>
    </p:extLst>
  </p:cSld>
  <p:clrMapOvr>
    <a:masterClrMapping/>
  </p:clrMapOvr>
  <p:transition xmlns:p14="http://schemas.microsoft.com/office/powerpoint/2010/main">
    <p:zoom/>
  </p:transition>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tandar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1625" y="1158876"/>
            <a:ext cx="8651875" cy="254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28091979"/>
      </p:ext>
    </p:extLst>
  </p:cSld>
  <p:clrMapOvr>
    <a:masterClrMapping/>
  </p:clrMapOvr>
  <p:transition xmlns:p14="http://schemas.microsoft.com/office/powerpoint/2010/main">
    <p:zoom/>
  </p:transition>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Table">
    <p:spTree>
      <p:nvGrpSpPr>
        <p:cNvPr id="1" name=""/>
        <p:cNvGrpSpPr/>
        <p:nvPr/>
      </p:nvGrpSpPr>
      <p:grpSpPr>
        <a:xfrm>
          <a:off x="0" y="0"/>
          <a:ext cx="0" cy="0"/>
          <a:chOff x="0" y="0"/>
          <a:chExt cx="0" cy="0"/>
        </a:xfrm>
      </p:grpSpPr>
      <p:sp>
        <p:nvSpPr>
          <p:cNvPr id="13" name="Prostokąt 1"/>
          <p:cNvSpPr/>
          <p:nvPr/>
        </p:nvSpPr>
        <p:spPr>
          <a:xfrm>
            <a:off x="257175" y="374650"/>
            <a:ext cx="885825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solidFill>
                <a:schemeClr val="tx1">
                  <a:lumMod val="65000"/>
                  <a:lumOff val="35000"/>
                </a:schemeClr>
              </a:solidFill>
              <a:latin typeface="+mj-lt"/>
            </a:endParaRPr>
          </a:p>
        </p:txBody>
      </p:sp>
      <p:sp>
        <p:nvSpPr>
          <p:cNvPr id="14" name="Prostokąt 32"/>
          <p:cNvSpPr/>
          <p:nvPr/>
        </p:nvSpPr>
        <p:spPr>
          <a:xfrm flipH="1">
            <a:off x="508000" y="1392238"/>
            <a:ext cx="177800" cy="7921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5" name="Prostokąt 33"/>
          <p:cNvSpPr/>
          <p:nvPr/>
        </p:nvSpPr>
        <p:spPr>
          <a:xfrm flipH="1">
            <a:off x="504825" y="2257425"/>
            <a:ext cx="184150" cy="7985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6" name="Prostokąt 34"/>
          <p:cNvSpPr/>
          <p:nvPr/>
        </p:nvSpPr>
        <p:spPr>
          <a:xfrm flipH="1">
            <a:off x="501650" y="3121025"/>
            <a:ext cx="184150" cy="7905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7" name="Prostokąt 46"/>
          <p:cNvSpPr/>
          <p:nvPr/>
        </p:nvSpPr>
        <p:spPr>
          <a:xfrm flipH="1">
            <a:off x="501650" y="3986213"/>
            <a:ext cx="184150" cy="7858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8" name="Prostokąt 47"/>
          <p:cNvSpPr/>
          <p:nvPr/>
        </p:nvSpPr>
        <p:spPr>
          <a:xfrm flipH="1">
            <a:off x="508000" y="4841875"/>
            <a:ext cx="177800" cy="800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39" name="Symbol zastępczy tekstu 41"/>
          <p:cNvSpPr>
            <a:spLocks noGrp="1"/>
          </p:cNvSpPr>
          <p:nvPr>
            <p:ph type="body" sz="quarter" idx="27"/>
          </p:nvPr>
        </p:nvSpPr>
        <p:spPr>
          <a:xfrm>
            <a:off x="736526" y="1392585"/>
            <a:ext cx="3388936" cy="792162"/>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baseline="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40" name="Symbol zastępczy tekstu 43"/>
          <p:cNvSpPr>
            <a:spLocks noGrp="1"/>
          </p:cNvSpPr>
          <p:nvPr>
            <p:ph type="body" sz="quarter" idx="28"/>
          </p:nvPr>
        </p:nvSpPr>
        <p:spPr>
          <a:xfrm>
            <a:off x="4268338" y="1623630"/>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41" name="Symbol zastępczy tekstu 41"/>
          <p:cNvSpPr>
            <a:spLocks noGrp="1"/>
          </p:cNvSpPr>
          <p:nvPr>
            <p:ph type="body" sz="quarter" idx="29"/>
          </p:nvPr>
        </p:nvSpPr>
        <p:spPr>
          <a:xfrm>
            <a:off x="736526" y="2257028"/>
            <a:ext cx="3388936" cy="799480"/>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42" name="Symbol zastępczy tekstu 41"/>
          <p:cNvSpPr>
            <a:spLocks noGrp="1"/>
          </p:cNvSpPr>
          <p:nvPr>
            <p:ph type="body" sz="quarter" idx="30"/>
          </p:nvPr>
        </p:nvSpPr>
        <p:spPr>
          <a:xfrm>
            <a:off x="736526" y="3120455"/>
            <a:ext cx="3388936" cy="784026"/>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43" name="Symbol zastępczy tekstu 41"/>
          <p:cNvSpPr>
            <a:spLocks noGrp="1"/>
          </p:cNvSpPr>
          <p:nvPr>
            <p:ph type="body" sz="quarter" idx="31"/>
          </p:nvPr>
        </p:nvSpPr>
        <p:spPr>
          <a:xfrm>
            <a:off x="736526" y="3982907"/>
            <a:ext cx="3388936" cy="779063"/>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30" name="Symbol zastępczy tekstu 41"/>
          <p:cNvSpPr>
            <a:spLocks noGrp="1"/>
          </p:cNvSpPr>
          <p:nvPr>
            <p:ph type="body" sz="quarter" idx="35"/>
          </p:nvPr>
        </p:nvSpPr>
        <p:spPr>
          <a:xfrm>
            <a:off x="736526" y="4841508"/>
            <a:ext cx="3388936" cy="799895"/>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23" name="Symbol zastępczy tekstu 43"/>
          <p:cNvSpPr>
            <a:spLocks noGrp="1"/>
          </p:cNvSpPr>
          <p:nvPr>
            <p:ph type="body" sz="quarter" idx="41"/>
          </p:nvPr>
        </p:nvSpPr>
        <p:spPr>
          <a:xfrm>
            <a:off x="4268338" y="2491732"/>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7" name="Symbol zastępczy tekstu 43"/>
          <p:cNvSpPr>
            <a:spLocks noGrp="1"/>
          </p:cNvSpPr>
          <p:nvPr>
            <p:ph type="body" sz="quarter" idx="42"/>
          </p:nvPr>
        </p:nvSpPr>
        <p:spPr>
          <a:xfrm>
            <a:off x="4268338" y="3347432"/>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8" name="Symbol zastępczy tekstu 43"/>
          <p:cNvSpPr>
            <a:spLocks noGrp="1"/>
          </p:cNvSpPr>
          <p:nvPr>
            <p:ph type="body" sz="quarter" idx="43"/>
          </p:nvPr>
        </p:nvSpPr>
        <p:spPr>
          <a:xfrm>
            <a:off x="4268338" y="4207402"/>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9" name="Symbol zastępczy tekstu 43"/>
          <p:cNvSpPr>
            <a:spLocks noGrp="1"/>
          </p:cNvSpPr>
          <p:nvPr>
            <p:ph type="body" sz="quarter" idx="44"/>
          </p:nvPr>
        </p:nvSpPr>
        <p:spPr>
          <a:xfrm>
            <a:off x="4268338" y="5076419"/>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78261689"/>
      </p:ext>
    </p:extLst>
  </p:cSld>
  <p:clrMapOvr>
    <a:masterClrMapping/>
  </p:clrMapOvr>
  <p:transition xmlns:p14="http://schemas.microsoft.com/office/powerpoint/2010/main">
    <p:zoom/>
  </p:transition>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ext in columns">
    <p:spTree>
      <p:nvGrpSpPr>
        <p:cNvPr id="1" name=""/>
        <p:cNvGrpSpPr/>
        <p:nvPr/>
      </p:nvGrpSpPr>
      <p:grpSpPr>
        <a:xfrm>
          <a:off x="0" y="0"/>
          <a:ext cx="0" cy="0"/>
          <a:chOff x="0" y="0"/>
          <a:chExt cx="0" cy="0"/>
        </a:xfrm>
      </p:grpSpPr>
      <p:sp>
        <p:nvSpPr>
          <p:cNvPr id="9" name="Prostokąt 10"/>
          <p:cNvSpPr/>
          <p:nvPr/>
        </p:nvSpPr>
        <p:spPr>
          <a:xfrm>
            <a:off x="0" y="142875"/>
            <a:ext cx="214313" cy="6000750"/>
          </a:xfrm>
          <a:prstGeom prst="rect">
            <a:avLst/>
          </a:prstGeom>
          <a:solidFill>
            <a:srgbClr val="0042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p>
        </p:txBody>
      </p:sp>
      <p:sp>
        <p:nvSpPr>
          <p:cNvPr id="10" name="Prostokąt 13"/>
          <p:cNvSpPr/>
          <p:nvPr/>
        </p:nvSpPr>
        <p:spPr>
          <a:xfrm>
            <a:off x="501650" y="1268413"/>
            <a:ext cx="2728913" cy="755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sp>
        <p:nvSpPr>
          <p:cNvPr id="11" name="Prostokąt 14"/>
          <p:cNvSpPr/>
          <p:nvPr/>
        </p:nvSpPr>
        <p:spPr>
          <a:xfrm>
            <a:off x="6191250" y="1268413"/>
            <a:ext cx="2662238" cy="755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sp>
        <p:nvSpPr>
          <p:cNvPr id="12" name="Prostokąt 15"/>
          <p:cNvSpPr/>
          <p:nvPr/>
        </p:nvSpPr>
        <p:spPr>
          <a:xfrm>
            <a:off x="3354388" y="1268413"/>
            <a:ext cx="2728912" cy="755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sp>
        <p:nvSpPr>
          <p:cNvPr id="17" name="Symbol zastępczy tekstu 29"/>
          <p:cNvSpPr>
            <a:spLocks noGrp="1"/>
          </p:cNvSpPr>
          <p:nvPr>
            <p:ph type="body" sz="quarter" idx="23"/>
          </p:nvPr>
        </p:nvSpPr>
        <p:spPr>
          <a:xfrm>
            <a:off x="501650" y="1296312"/>
            <a:ext cx="2728903" cy="699404"/>
          </a:xfrm>
          <a:prstGeom prst="rect">
            <a:avLst/>
          </a:prstGeom>
        </p:spPr>
        <p:txBody>
          <a:bodyPr anchor="ctr"/>
          <a:lstStyle>
            <a:lvl1pPr marL="0" marR="0" indent="0" algn="ctr" defTabSz="914400" eaLnBrk="1" fontAlgn="auto" latinLnBrk="0" hangingPunct="1">
              <a:lnSpc>
                <a:spcPct val="100000"/>
              </a:lnSpc>
              <a:spcBef>
                <a:spcPts val="0"/>
              </a:spcBef>
              <a:spcAft>
                <a:spcPts val="0"/>
              </a:spcAft>
              <a:buClrTx/>
              <a:buSzTx/>
              <a:buFontTx/>
              <a:buNone/>
              <a:tabLst/>
              <a:defRPr sz="1800" b="1">
                <a:solidFill>
                  <a:schemeClr val="bg1"/>
                </a:solidFill>
                <a:latin typeface="+mj-lt"/>
              </a:defRPr>
            </a:lvl1pPr>
            <a:lvl2pPr>
              <a:defRPr sz="1200">
                <a:solidFill>
                  <a:schemeClr val="bg1"/>
                </a:solidFill>
                <a:latin typeface="Myriad Pro" pitchFamily="34" charset="0"/>
              </a:defRPr>
            </a:lvl2pPr>
            <a:lvl3pPr>
              <a:defRPr sz="1200">
                <a:solidFill>
                  <a:schemeClr val="bg1"/>
                </a:solidFill>
                <a:latin typeface="Myriad Pro" pitchFamily="34" charset="0"/>
              </a:defRPr>
            </a:lvl3pPr>
            <a:lvl4pPr>
              <a:defRPr sz="1200">
                <a:solidFill>
                  <a:schemeClr val="bg1"/>
                </a:solidFill>
                <a:latin typeface="Myriad Pro" pitchFamily="34" charset="0"/>
              </a:defRPr>
            </a:lvl4pPr>
            <a:lvl5pPr>
              <a:defRPr sz="1200">
                <a:solidFill>
                  <a:schemeClr val="bg1"/>
                </a:solidFill>
                <a:latin typeface="Myriad Pro" pitchFamily="34" charset="0"/>
              </a:defRPr>
            </a:lvl5pPr>
          </a:lstStyle>
          <a:p>
            <a:pPr lvl="0"/>
            <a:r>
              <a:rPr lang="en-US" smtClean="0"/>
              <a:t>Click to edit Master text styles</a:t>
            </a:r>
          </a:p>
        </p:txBody>
      </p:sp>
      <p:sp>
        <p:nvSpPr>
          <p:cNvPr id="23" name="Symbol zastępczy tekstu 29"/>
          <p:cNvSpPr>
            <a:spLocks noGrp="1"/>
          </p:cNvSpPr>
          <p:nvPr>
            <p:ph type="body" sz="quarter" idx="24"/>
          </p:nvPr>
        </p:nvSpPr>
        <p:spPr>
          <a:xfrm>
            <a:off x="6191816" y="1296312"/>
            <a:ext cx="2662315" cy="699404"/>
          </a:xfrm>
          <a:prstGeom prst="rect">
            <a:avLst/>
          </a:prstGeom>
        </p:spPr>
        <p:txBody>
          <a:bodyPr anchor="ctr"/>
          <a:lstStyle>
            <a:lvl1pPr marL="0" marR="0" indent="0" algn="ctr" defTabSz="914400" eaLnBrk="1" fontAlgn="auto" latinLnBrk="0" hangingPunct="1">
              <a:lnSpc>
                <a:spcPct val="100000"/>
              </a:lnSpc>
              <a:spcBef>
                <a:spcPts val="0"/>
              </a:spcBef>
              <a:spcAft>
                <a:spcPts val="0"/>
              </a:spcAft>
              <a:buClrTx/>
              <a:buSzTx/>
              <a:buFontTx/>
              <a:buNone/>
              <a:tabLst/>
              <a:defRPr sz="1800" b="1">
                <a:solidFill>
                  <a:schemeClr val="bg1"/>
                </a:solidFill>
                <a:latin typeface="+mj-lt"/>
              </a:defRPr>
            </a:lvl1pPr>
            <a:lvl2pPr>
              <a:defRPr sz="1200">
                <a:solidFill>
                  <a:schemeClr val="bg1"/>
                </a:solidFill>
                <a:latin typeface="Myriad Pro" pitchFamily="34" charset="0"/>
              </a:defRPr>
            </a:lvl2pPr>
            <a:lvl3pPr>
              <a:defRPr sz="1200">
                <a:solidFill>
                  <a:schemeClr val="bg1"/>
                </a:solidFill>
                <a:latin typeface="Myriad Pro" pitchFamily="34" charset="0"/>
              </a:defRPr>
            </a:lvl3pPr>
            <a:lvl4pPr>
              <a:defRPr sz="1200">
                <a:solidFill>
                  <a:schemeClr val="bg1"/>
                </a:solidFill>
                <a:latin typeface="Myriad Pro" pitchFamily="34" charset="0"/>
              </a:defRPr>
            </a:lvl4pPr>
            <a:lvl5pPr>
              <a:defRPr sz="1200">
                <a:solidFill>
                  <a:schemeClr val="bg1"/>
                </a:solidFill>
                <a:latin typeface="Myriad Pro" pitchFamily="34" charset="0"/>
              </a:defRPr>
            </a:lvl5pPr>
          </a:lstStyle>
          <a:p>
            <a:pPr lvl="0"/>
            <a:r>
              <a:rPr lang="en-US" smtClean="0"/>
              <a:t>Click to edit Master text styles</a:t>
            </a:r>
          </a:p>
        </p:txBody>
      </p:sp>
      <p:sp>
        <p:nvSpPr>
          <p:cNvPr id="24" name="Symbol zastępczy tekstu 29"/>
          <p:cNvSpPr>
            <a:spLocks noGrp="1"/>
          </p:cNvSpPr>
          <p:nvPr>
            <p:ph type="body" sz="quarter" idx="25"/>
          </p:nvPr>
        </p:nvSpPr>
        <p:spPr>
          <a:xfrm>
            <a:off x="3355075" y="1296312"/>
            <a:ext cx="2728903" cy="699404"/>
          </a:xfrm>
          <a:prstGeom prst="rect">
            <a:avLst/>
          </a:prstGeom>
        </p:spPr>
        <p:txBody>
          <a:bodyPr anchor="ctr"/>
          <a:lstStyle>
            <a:lvl1pPr marL="0" marR="0" indent="0" algn="ctr" defTabSz="914400" eaLnBrk="1" fontAlgn="auto" latinLnBrk="0" hangingPunct="1">
              <a:lnSpc>
                <a:spcPct val="100000"/>
              </a:lnSpc>
              <a:spcBef>
                <a:spcPts val="0"/>
              </a:spcBef>
              <a:spcAft>
                <a:spcPts val="0"/>
              </a:spcAft>
              <a:buClrTx/>
              <a:buSzTx/>
              <a:buFontTx/>
              <a:buNone/>
              <a:tabLst/>
              <a:defRPr sz="1800" b="1">
                <a:solidFill>
                  <a:schemeClr val="bg1"/>
                </a:solidFill>
                <a:latin typeface="+mj-lt"/>
              </a:defRPr>
            </a:lvl1pPr>
            <a:lvl2pPr>
              <a:defRPr sz="1200">
                <a:solidFill>
                  <a:schemeClr val="bg1"/>
                </a:solidFill>
                <a:latin typeface="Myriad Pro" pitchFamily="34" charset="0"/>
              </a:defRPr>
            </a:lvl2pPr>
            <a:lvl3pPr>
              <a:defRPr sz="1200">
                <a:solidFill>
                  <a:schemeClr val="bg1"/>
                </a:solidFill>
                <a:latin typeface="Myriad Pro" pitchFamily="34" charset="0"/>
              </a:defRPr>
            </a:lvl3pPr>
            <a:lvl4pPr>
              <a:defRPr sz="1200">
                <a:solidFill>
                  <a:schemeClr val="bg1"/>
                </a:solidFill>
                <a:latin typeface="Myriad Pro" pitchFamily="34" charset="0"/>
              </a:defRPr>
            </a:lvl4pPr>
            <a:lvl5pPr>
              <a:defRPr sz="1200">
                <a:solidFill>
                  <a:schemeClr val="bg1"/>
                </a:solidFill>
                <a:latin typeface="Myriad Pro" pitchFamily="34" charset="0"/>
              </a:defRPr>
            </a:lvl5pPr>
          </a:lstStyle>
          <a:p>
            <a:pPr lvl="0"/>
            <a:r>
              <a:rPr lang="en-US" smtClean="0"/>
              <a:t>Click to edit Master text styles</a:t>
            </a:r>
          </a:p>
        </p:txBody>
      </p:sp>
      <p:sp>
        <p:nvSpPr>
          <p:cNvPr id="26" name="Symbol zastępczy tekstu 43"/>
          <p:cNvSpPr>
            <a:spLocks noGrp="1"/>
          </p:cNvSpPr>
          <p:nvPr>
            <p:ph type="body" sz="quarter" idx="41"/>
          </p:nvPr>
        </p:nvSpPr>
        <p:spPr>
          <a:xfrm>
            <a:off x="501650" y="2128455"/>
            <a:ext cx="2698750" cy="699404"/>
          </a:xfrm>
          <a:prstGeom prst="rect">
            <a:avLst/>
          </a:prstGeom>
        </p:spPr>
        <p:txBody>
          <a:bodyPr/>
          <a:lstStyle>
            <a:lvl1pPr marL="288000" indent="-288000">
              <a:buClr>
                <a:schemeClr val="accent4"/>
              </a:buClr>
              <a:buFont typeface="Wingdings" pitchFamily="2" charset="2"/>
              <a:buChar char="§"/>
              <a:defRPr sz="1800" baseline="0">
                <a:solidFill>
                  <a:schemeClr val="tx1"/>
                </a:solidFill>
                <a:latin typeface="+mj-lt"/>
              </a:defRPr>
            </a:lvl1pPr>
            <a:lvl2pPr>
              <a:buClr>
                <a:schemeClr val="accent4"/>
              </a:buClr>
              <a:buFont typeface="Arial" pitchFamily="34" charset="0"/>
              <a:buChar char="–"/>
              <a:defRPr sz="1800">
                <a:solidFill>
                  <a:schemeClr val="tx1"/>
                </a:solidFill>
                <a:latin typeface="+mj-lt"/>
              </a:defRPr>
            </a:lvl2pPr>
            <a:lvl3pPr>
              <a:buClr>
                <a:schemeClr val="tx2"/>
              </a:buClr>
              <a:buFont typeface="Wingdings" pitchFamily="2" charset="2"/>
              <a:buChar char="§"/>
              <a:defRPr sz="1800">
                <a:solidFill>
                  <a:schemeClr val="tx1"/>
                </a:solidFill>
                <a:latin typeface="+mj-lt"/>
              </a:defRPr>
            </a:lvl3pPr>
            <a:lvl4pPr>
              <a:buFont typeface="Arial" pitchFamily="34" charset="0"/>
              <a:buChar char="–"/>
              <a:defRPr sz="18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7" name="Symbol zastępczy tekstu 43"/>
          <p:cNvSpPr>
            <a:spLocks noGrp="1"/>
          </p:cNvSpPr>
          <p:nvPr>
            <p:ph type="body" sz="quarter" idx="42"/>
          </p:nvPr>
        </p:nvSpPr>
        <p:spPr>
          <a:xfrm>
            <a:off x="3355075" y="2128455"/>
            <a:ext cx="2698750" cy="699404"/>
          </a:xfrm>
          <a:prstGeom prst="rect">
            <a:avLst/>
          </a:prstGeom>
        </p:spPr>
        <p:txBody>
          <a:bodyPr/>
          <a:lstStyle>
            <a:lvl1pPr marL="288000" indent="-288000">
              <a:buClr>
                <a:schemeClr val="accent4"/>
              </a:buClr>
              <a:buFont typeface="Wingdings" pitchFamily="2" charset="2"/>
              <a:buChar char="§"/>
              <a:defRPr sz="1800" baseline="0">
                <a:solidFill>
                  <a:schemeClr val="tx1"/>
                </a:solidFill>
                <a:latin typeface="+mj-lt"/>
              </a:defRPr>
            </a:lvl1pPr>
            <a:lvl2pPr>
              <a:buClr>
                <a:schemeClr val="accent4"/>
              </a:buClr>
              <a:buFont typeface="Arial" pitchFamily="34" charset="0"/>
              <a:buChar char="–"/>
              <a:defRPr sz="1800">
                <a:solidFill>
                  <a:schemeClr val="tx1"/>
                </a:solidFill>
                <a:latin typeface="+mj-lt"/>
              </a:defRPr>
            </a:lvl2pPr>
            <a:lvl3pPr>
              <a:buClr>
                <a:schemeClr val="tx2"/>
              </a:buClr>
              <a:buFont typeface="Wingdings" pitchFamily="2" charset="2"/>
              <a:buChar char="§"/>
              <a:defRPr sz="1800">
                <a:solidFill>
                  <a:schemeClr val="tx1"/>
                </a:solidFill>
                <a:latin typeface="+mj-lt"/>
              </a:defRPr>
            </a:lvl3pPr>
            <a:lvl4pPr>
              <a:buFont typeface="Arial" pitchFamily="34" charset="0"/>
              <a:buChar char="–"/>
              <a:defRPr sz="18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31" name="Symbol zastępczy tekstu 43"/>
          <p:cNvSpPr>
            <a:spLocks noGrp="1"/>
          </p:cNvSpPr>
          <p:nvPr>
            <p:ph type="body" sz="quarter" idx="43"/>
          </p:nvPr>
        </p:nvSpPr>
        <p:spPr>
          <a:xfrm>
            <a:off x="6191816" y="2128455"/>
            <a:ext cx="2698750" cy="699404"/>
          </a:xfrm>
          <a:prstGeom prst="rect">
            <a:avLst/>
          </a:prstGeom>
        </p:spPr>
        <p:txBody>
          <a:bodyPr/>
          <a:lstStyle>
            <a:lvl1pPr marL="288000" indent="-288000">
              <a:buClr>
                <a:schemeClr val="accent4"/>
              </a:buClr>
              <a:buFont typeface="Wingdings" pitchFamily="2" charset="2"/>
              <a:buChar char="§"/>
              <a:defRPr sz="1800" baseline="0">
                <a:solidFill>
                  <a:schemeClr val="tx1"/>
                </a:solidFill>
                <a:latin typeface="+mj-lt"/>
              </a:defRPr>
            </a:lvl1pPr>
            <a:lvl2pPr>
              <a:buClr>
                <a:schemeClr val="accent4"/>
              </a:buClr>
              <a:buFont typeface="Arial" pitchFamily="34" charset="0"/>
              <a:buChar char="–"/>
              <a:defRPr sz="1800">
                <a:solidFill>
                  <a:schemeClr val="tx1"/>
                </a:solidFill>
                <a:latin typeface="+mj-lt"/>
              </a:defRPr>
            </a:lvl2pPr>
            <a:lvl3pPr>
              <a:buClr>
                <a:schemeClr val="tx2"/>
              </a:buClr>
              <a:buFont typeface="Wingdings" pitchFamily="2" charset="2"/>
              <a:buChar char="§"/>
              <a:defRPr sz="1800">
                <a:solidFill>
                  <a:schemeClr val="tx1"/>
                </a:solidFill>
                <a:latin typeface="+mj-lt"/>
              </a:defRPr>
            </a:lvl3pPr>
            <a:lvl4pPr>
              <a:buFont typeface="Arial" pitchFamily="34" charset="0"/>
              <a:buChar char="–"/>
              <a:defRPr sz="18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11795565"/>
      </p:ext>
    </p:extLst>
  </p:cSld>
  <p:clrMapOvr>
    <a:masterClrMapping/>
  </p:clrMapOvr>
  <p:transition xmlns:p14="http://schemas.microsoft.com/office/powerpoint/2010/main">
    <p:zoom/>
  </p:transition>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mage and text">
    <p:spTree>
      <p:nvGrpSpPr>
        <p:cNvPr id="1" name=""/>
        <p:cNvGrpSpPr/>
        <p:nvPr/>
      </p:nvGrpSpPr>
      <p:grpSpPr>
        <a:xfrm>
          <a:off x="0" y="0"/>
          <a:ext cx="0" cy="0"/>
          <a:chOff x="0" y="0"/>
          <a:chExt cx="0" cy="0"/>
        </a:xfrm>
      </p:grpSpPr>
      <p:sp>
        <p:nvSpPr>
          <p:cNvPr id="5" name="Symbol zastępczy obrazu 4"/>
          <p:cNvSpPr>
            <a:spLocks noGrp="1"/>
          </p:cNvSpPr>
          <p:nvPr>
            <p:ph type="pic" sz="quarter" idx="22"/>
          </p:nvPr>
        </p:nvSpPr>
        <p:spPr>
          <a:xfrm>
            <a:off x="285720" y="1047750"/>
            <a:ext cx="4718050" cy="5505450"/>
          </a:xfrm>
        </p:spPr>
        <p:txBody>
          <a:bodyPr rtlCol="0"/>
          <a:lstStyle>
            <a:lvl1pPr>
              <a:defRPr>
                <a:latin typeface="+mj-lt"/>
              </a:defRPr>
            </a:lvl1pPr>
          </a:lstStyle>
          <a:p>
            <a:pPr lvl="0"/>
            <a:r>
              <a:rPr lang="en-US" noProof="0" smtClean="0"/>
              <a:t>Drag picture to placeholder or click icon to add</a:t>
            </a:r>
            <a:endParaRPr lang="pl-PL" noProof="0"/>
          </a:p>
        </p:txBody>
      </p:sp>
      <p:sp>
        <p:nvSpPr>
          <p:cNvPr id="16" name="Text Placeholder 15"/>
          <p:cNvSpPr>
            <a:spLocks noGrp="1"/>
          </p:cNvSpPr>
          <p:nvPr>
            <p:ph type="body" sz="quarter" idx="42"/>
          </p:nvPr>
        </p:nvSpPr>
        <p:spPr>
          <a:xfrm>
            <a:off x="5172075" y="1047749"/>
            <a:ext cx="3810000" cy="5495926"/>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16392028"/>
      </p:ext>
    </p:extLst>
  </p:cSld>
  <p:clrMapOvr>
    <a:masterClrMapping/>
  </p:clrMapOvr>
  <p:transition xmlns:p14="http://schemas.microsoft.com/office/powerpoint/2010/main">
    <p:zoom/>
  </p:transition>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Graph and text">
    <p:spTree>
      <p:nvGrpSpPr>
        <p:cNvPr id="1" name=""/>
        <p:cNvGrpSpPr/>
        <p:nvPr/>
      </p:nvGrpSpPr>
      <p:grpSpPr>
        <a:xfrm>
          <a:off x="0" y="0"/>
          <a:ext cx="0" cy="0"/>
          <a:chOff x="0" y="0"/>
          <a:chExt cx="0" cy="0"/>
        </a:xfrm>
      </p:grpSpPr>
      <p:sp>
        <p:nvSpPr>
          <p:cNvPr id="15" name="Symbol zastępczy wykresu 14"/>
          <p:cNvSpPr>
            <a:spLocks noGrp="1"/>
          </p:cNvSpPr>
          <p:nvPr>
            <p:ph type="chart" sz="quarter" idx="24"/>
          </p:nvPr>
        </p:nvSpPr>
        <p:spPr>
          <a:xfrm>
            <a:off x="4757738" y="1047750"/>
            <a:ext cx="4249737" cy="5514975"/>
          </a:xfrm>
          <a:prstGeom prst="rect">
            <a:avLst/>
          </a:prstGeom>
          <a:noFill/>
        </p:spPr>
        <p:txBody>
          <a:bodyPr rtlCol="0"/>
          <a:lstStyle>
            <a:lvl1pPr>
              <a:buNone/>
              <a:defRPr>
                <a:solidFill>
                  <a:schemeClr val="bg1">
                    <a:lumMod val="65000"/>
                  </a:schemeClr>
                </a:solidFill>
                <a:latin typeface="+mj-lt"/>
              </a:defRPr>
            </a:lvl1pPr>
          </a:lstStyle>
          <a:p>
            <a:pPr lvl="0"/>
            <a:r>
              <a:rPr lang="en-US" noProof="0" smtClean="0"/>
              <a:t>Click icon to add chart</a:t>
            </a:r>
            <a:endParaRPr lang="pl-PL" noProof="0" dirty="0"/>
          </a:p>
        </p:txBody>
      </p:sp>
      <p:sp>
        <p:nvSpPr>
          <p:cNvPr id="20" name="Text Placeholder 19"/>
          <p:cNvSpPr>
            <a:spLocks noGrp="1"/>
          </p:cNvSpPr>
          <p:nvPr>
            <p:ph type="body" sz="quarter" idx="41"/>
          </p:nvPr>
        </p:nvSpPr>
        <p:spPr>
          <a:xfrm>
            <a:off x="295275" y="1047750"/>
            <a:ext cx="4343400" cy="5524500"/>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01899650"/>
      </p:ext>
    </p:extLst>
  </p:cSld>
  <p:clrMapOvr>
    <a:masterClrMapping/>
  </p:clrMapOvr>
  <p:transition xmlns:p14="http://schemas.microsoft.com/office/powerpoint/2010/main">
    <p:zoom/>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boxe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61950" y="1390650"/>
            <a:ext cx="4078288" cy="4916488"/>
          </a:xfrm>
        </p:spPr>
        <p:txBody>
          <a:bodyPr/>
          <a:lstStyle>
            <a:lvl1pPr>
              <a:defRPr sz="1800"/>
            </a:lvl1pPr>
            <a:lvl2pPr>
              <a:defRPr sz="1800"/>
            </a:lvl2pPr>
            <a:lvl3pPr>
              <a:defRPr sz="1800"/>
            </a:lvl3pPr>
            <a:lvl4pPr>
              <a:buFont typeface="Arial" pitchFamily="34" charset="0"/>
              <a:buChar cha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92638" y="1390650"/>
            <a:ext cx="4078287" cy="491648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Tree>
    <p:extLst>
      <p:ext uri="{BB962C8B-B14F-4D97-AF65-F5344CB8AC3E}">
        <p14:creationId xmlns:p14="http://schemas.microsoft.com/office/powerpoint/2010/main" val="4252441838"/>
      </p:ext>
    </p:extLst>
  </p:cSld>
  <p:clrMapOvr>
    <a:masterClrMapping/>
  </p:clrMapOvr>
  <p:transition xmlns:p14="http://schemas.microsoft.com/office/powerpoint/2010/main" spd="slow">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Graph only">
    <p:spTree>
      <p:nvGrpSpPr>
        <p:cNvPr id="1" name=""/>
        <p:cNvGrpSpPr/>
        <p:nvPr/>
      </p:nvGrpSpPr>
      <p:grpSpPr>
        <a:xfrm>
          <a:off x="0" y="0"/>
          <a:ext cx="0" cy="0"/>
          <a:chOff x="0" y="0"/>
          <a:chExt cx="0" cy="0"/>
        </a:xfrm>
      </p:grpSpPr>
      <p:sp>
        <p:nvSpPr>
          <p:cNvPr id="15" name="Symbol zastępczy wykresu 14"/>
          <p:cNvSpPr>
            <a:spLocks noGrp="1"/>
          </p:cNvSpPr>
          <p:nvPr>
            <p:ph type="chart" sz="quarter" idx="24"/>
          </p:nvPr>
        </p:nvSpPr>
        <p:spPr>
          <a:xfrm>
            <a:off x="285720" y="1085849"/>
            <a:ext cx="8705850" cy="2847975"/>
          </a:xfrm>
          <a:prstGeom prst="rect">
            <a:avLst/>
          </a:prstGeom>
          <a:noFill/>
        </p:spPr>
        <p:txBody>
          <a:bodyPr rtlCol="0"/>
          <a:lstStyle>
            <a:lvl1pPr>
              <a:buNone/>
              <a:defRPr>
                <a:solidFill>
                  <a:schemeClr val="bg1">
                    <a:lumMod val="65000"/>
                  </a:schemeClr>
                </a:solidFill>
                <a:latin typeface="+mj-lt"/>
              </a:defRPr>
            </a:lvl1pPr>
          </a:lstStyle>
          <a:p>
            <a:pPr lvl="0"/>
            <a:r>
              <a:rPr lang="en-US" noProof="0" smtClean="0"/>
              <a:t>Click icon to add chart</a:t>
            </a:r>
            <a:endParaRPr lang="pl-PL" noProof="0" dirty="0"/>
          </a:p>
        </p:txBody>
      </p:sp>
      <p:sp>
        <p:nvSpPr>
          <p:cNvPr id="19" name="Text Placeholder 19"/>
          <p:cNvSpPr>
            <a:spLocks noGrp="1"/>
          </p:cNvSpPr>
          <p:nvPr>
            <p:ph type="body" sz="quarter" idx="41"/>
          </p:nvPr>
        </p:nvSpPr>
        <p:spPr>
          <a:xfrm>
            <a:off x="285719" y="4048075"/>
            <a:ext cx="8715405" cy="2486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3052662"/>
      </p:ext>
    </p:extLst>
  </p:cSld>
  <p:clrMapOvr>
    <a:masterClrMapping/>
  </p:clrMapOvr>
  <p:transition xmlns:p14="http://schemas.microsoft.com/office/powerpoint/2010/main">
    <p:zoom/>
  </p:transition>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pic>
        <p:nvPicPr>
          <p:cNvPr id="7"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rostokąt 24"/>
          <p:cNvSpPr/>
          <p:nvPr/>
        </p:nvSpPr>
        <p:spPr>
          <a:xfrm flipH="1">
            <a:off x="8748713" y="2427288"/>
            <a:ext cx="395287" cy="1506537"/>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pic>
        <p:nvPicPr>
          <p:cNvPr id="9" name="Picture 19" descr="3 Quadrant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qr-cod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84363" y="2486025"/>
            <a:ext cx="14097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3455719" y="2427158"/>
            <a:ext cx="5294398" cy="1505898"/>
          </a:xfrm>
        </p:spPr>
        <p:txBody>
          <a:bodyPr anchor="ctr">
            <a:noAutofit/>
          </a:bodyPr>
          <a:lstStyle>
            <a:lvl1pPr marL="0" indent="0" algn="r">
              <a:buNone/>
              <a:defRPr sz="2400"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smtClean="0"/>
          </a:p>
        </p:txBody>
      </p:sp>
      <p:sp>
        <p:nvSpPr>
          <p:cNvPr id="19" name="Symbol zastępczy tekstu 5"/>
          <p:cNvSpPr>
            <a:spLocks noGrp="1"/>
          </p:cNvSpPr>
          <p:nvPr>
            <p:ph type="body" sz="quarter" idx="11"/>
          </p:nvPr>
        </p:nvSpPr>
        <p:spPr>
          <a:xfrm>
            <a:off x="4622009" y="5353480"/>
            <a:ext cx="4116492" cy="360040"/>
          </a:xfrm>
        </p:spPr>
        <p:txBody>
          <a:bodyPr anchor="ctr">
            <a:normAutofit/>
          </a:bodyPr>
          <a:lstStyle>
            <a:lvl1pPr marL="0" indent="0" algn="l">
              <a:buNone/>
              <a:defRPr sz="1200" baseline="0">
                <a:solidFill>
                  <a:schemeClr val="bg1"/>
                </a:solidFill>
                <a:latin typeface="+mj-lt"/>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583285" y="4279379"/>
            <a:ext cx="4152991" cy="360040"/>
          </a:xfrm>
        </p:spPr>
        <p:txBody>
          <a:bodyPr anchor="ctr">
            <a:normAutofit/>
          </a:bodyPr>
          <a:lstStyle>
            <a:lvl1pPr marL="0" indent="0" algn="r">
              <a:buNone/>
              <a:defRPr sz="1200" baseline="0">
                <a:solidFill>
                  <a:srgbClr val="F36E2B"/>
                </a:solidFill>
                <a:latin typeface="+mj-lt"/>
              </a:defRPr>
            </a:lvl1pPr>
          </a:lstStyle>
          <a:p>
            <a:pPr lvl="0"/>
            <a:r>
              <a:rPr lang="en-US" smtClean="0"/>
              <a:t>Click to edit Master text styles</a:t>
            </a:r>
          </a:p>
        </p:txBody>
      </p:sp>
      <p:sp>
        <p:nvSpPr>
          <p:cNvPr id="12" name="Symbol zastępczy tekstu 5"/>
          <p:cNvSpPr>
            <a:spLocks noGrp="1"/>
          </p:cNvSpPr>
          <p:nvPr>
            <p:ph type="body" sz="quarter" idx="13"/>
          </p:nvPr>
        </p:nvSpPr>
        <p:spPr>
          <a:xfrm>
            <a:off x="4622009" y="5704310"/>
            <a:ext cx="4116492" cy="360040"/>
          </a:xfrm>
        </p:spPr>
        <p:txBody>
          <a:bodyPr anchor="ctr">
            <a:normAutofit/>
          </a:bodyPr>
          <a:lstStyle>
            <a:lvl1pPr marL="0" indent="0" algn="l">
              <a:buNone/>
              <a:defRPr sz="1200" baseline="0">
                <a:solidFill>
                  <a:schemeClr val="bg1"/>
                </a:solidFill>
                <a:latin typeface="+mj-lt"/>
              </a:defRPr>
            </a:lvl1pPr>
          </a:lstStyle>
          <a:p>
            <a:pPr lvl="0"/>
            <a:r>
              <a:rPr lang="en-US" smtClean="0"/>
              <a:t>Click to edit Master text styles</a:t>
            </a:r>
          </a:p>
        </p:txBody>
      </p:sp>
      <p:sp>
        <p:nvSpPr>
          <p:cNvPr id="13" name="Symbol zastępczy tekstu 5"/>
          <p:cNvSpPr>
            <a:spLocks noGrp="1"/>
          </p:cNvSpPr>
          <p:nvPr>
            <p:ph type="body" sz="quarter" idx="14"/>
          </p:nvPr>
        </p:nvSpPr>
        <p:spPr>
          <a:xfrm>
            <a:off x="4622009" y="6064350"/>
            <a:ext cx="4116492" cy="360040"/>
          </a:xfrm>
        </p:spPr>
        <p:txBody>
          <a:bodyPr anchor="ctr">
            <a:normAutofit/>
          </a:bodyPr>
          <a:lstStyle>
            <a:lvl1pPr marL="0" indent="0" algn="l">
              <a:buNone/>
              <a:defRPr sz="1200" baseline="0">
                <a:solidFill>
                  <a:schemeClr val="bg1"/>
                </a:solidFill>
                <a:latin typeface="+mj-lt"/>
              </a:defRPr>
            </a:lvl1pPr>
          </a:lstStyle>
          <a:p>
            <a:pPr lvl="0"/>
            <a:r>
              <a:rPr lang="en-US" smtClean="0"/>
              <a:t>Click to edit Master text styles</a:t>
            </a:r>
          </a:p>
        </p:txBody>
      </p:sp>
    </p:spTree>
    <p:extLst>
      <p:ext uri="{BB962C8B-B14F-4D97-AF65-F5344CB8AC3E}">
        <p14:creationId xmlns:p14="http://schemas.microsoft.com/office/powerpoint/2010/main" val="2335641564"/>
      </p:ext>
    </p:extLst>
  </p:cSld>
  <p:clrMapOvr>
    <a:masterClrMapping/>
  </p:clrMapOvr>
  <p:transition xmlns:p14="http://schemas.microsoft.com/office/powerpoint/2010/main">
    <p:zoom/>
  </p:transition>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ext (1 box)">
    <p:spTree>
      <p:nvGrpSpPr>
        <p:cNvPr id="1" name=""/>
        <p:cNvGrpSpPr/>
        <p:nvPr/>
      </p:nvGrpSpPr>
      <p:grpSpPr>
        <a:xfrm>
          <a:off x="0" y="0"/>
          <a:ext cx="0" cy="0"/>
          <a:chOff x="0" y="0"/>
          <a:chExt cx="0" cy="0"/>
        </a:xfrm>
      </p:grpSpPr>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Rectangle 7"/>
          <p:cNvSpPr>
            <a:spLocks noGrp="1" noChangeArrowheads="1"/>
          </p:cNvSpPr>
          <p:nvPr>
            <p:ph idx="1"/>
          </p:nvPr>
        </p:nvSpPr>
        <p:spPr bwMode="auto">
          <a:xfrm>
            <a:off x="361950" y="1381125"/>
            <a:ext cx="8308975" cy="4916488"/>
          </a:xfrm>
          <a:prstGeom prst="rect">
            <a:avLst/>
          </a:prstGeom>
          <a:noFill/>
          <a:ln w="9525">
            <a:noFill/>
            <a:miter lim="800000"/>
            <a:headEnd/>
            <a:tailEnd/>
          </a:ln>
        </p:spPr>
        <p:txBody>
          <a:bodyPr/>
          <a:lstStyle>
            <a:lvl1pPr>
              <a:defRPr sz="1800"/>
            </a:lvl1pPr>
            <a:lvl2pPr>
              <a:defRPr sz="1800"/>
            </a:lvl2pPr>
            <a:lvl3pPr>
              <a:defRPr sz="1800"/>
            </a:lvl3pPr>
            <a:lvl4pPr>
              <a:defRPr sz="1800"/>
            </a:lvl4pPr>
            <a:lvl5pPr>
              <a:defRPr sz="1800"/>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ru-RU" dirty="0" smtClean="0"/>
          </a:p>
        </p:txBody>
      </p:sp>
    </p:spTree>
    <p:extLst>
      <p:ext uri="{BB962C8B-B14F-4D97-AF65-F5344CB8AC3E}">
        <p14:creationId xmlns:p14="http://schemas.microsoft.com/office/powerpoint/2010/main" val="1618823285"/>
      </p:ext>
    </p:extLst>
  </p:cSld>
  <p:clrMapOvr>
    <a:masterClrMapping/>
  </p:clrMapOvr>
  <p:transition xmlns:p14="http://schemas.microsoft.com/office/powerpoint/2010/main" spd="slow">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oc id"/>
          <p:cNvSpPr>
            <a:spLocks noGrp="1" noChangeArrowheads="1"/>
          </p:cNvSpPr>
          <p:nvPr>
            <p:ph type="ftr" sz="quarter" idx="10"/>
          </p:nvPr>
        </p:nvSpPr>
        <p:spPr>
          <a:xfrm>
            <a:off x="8613775" y="36513"/>
            <a:ext cx="301625" cy="125412"/>
          </a:xfrm>
          <a:prstGeom prst="rect">
            <a:avLst/>
          </a:prstGeom>
        </p:spPr>
        <p:txBody>
          <a:bodyPr lIns="93296" tIns="46648" rIns="93296" bIns="46648"/>
          <a:lstStyle>
            <a:lvl1pPr>
              <a:defRPr>
                <a:latin typeface="Arial" pitchFamily="34" charset="0"/>
                <a:ea typeface="+mn-ea"/>
                <a:cs typeface="Arial" pitchFamily="34" charset="0"/>
              </a:defRPr>
            </a:lvl1pPr>
          </a:lstStyle>
          <a:p>
            <a:pPr>
              <a:defRPr/>
            </a:pPr>
            <a:endParaRPr lang="ru-RU"/>
          </a:p>
        </p:txBody>
      </p:sp>
      <p:sp>
        <p:nvSpPr>
          <p:cNvPr id="4" name="Rectangle 6"/>
          <p:cNvSpPr>
            <a:spLocks noGrp="1" noChangeArrowheads="1"/>
          </p:cNvSpPr>
          <p:nvPr>
            <p:ph type="sldNum" sz="quarter" idx="11"/>
          </p:nvPr>
        </p:nvSpPr>
        <p:spPr>
          <a:xfrm>
            <a:off x="7597775" y="6551613"/>
            <a:ext cx="1511300" cy="333375"/>
          </a:xfrm>
          <a:prstGeom prst="rect">
            <a:avLst/>
          </a:prstGeom>
        </p:spPr>
        <p:txBody>
          <a:bodyPr vert="horz" wrap="square" lIns="91440" tIns="45720" rIns="91440" bIns="45720" numCol="1" anchor="t" anchorCtr="0" compatLnSpc="1">
            <a:prstTxWarp prst="textNoShape">
              <a:avLst/>
            </a:prstTxWarp>
          </a:bodyPr>
          <a:lstStyle>
            <a:lvl1pPr>
              <a:defRPr/>
            </a:lvl1pPr>
          </a:lstStyle>
          <a:p>
            <a:fld id="{E3313FD0-C96E-C740-ABC8-745704B6E7B1}" type="slidenum">
              <a:rPr lang="en-US"/>
              <a:pPr/>
              <a:t>‹#›</a:t>
            </a:fld>
            <a:endParaRPr lang="en-US"/>
          </a:p>
        </p:txBody>
      </p:sp>
    </p:spTree>
    <p:extLst>
      <p:ext uri="{BB962C8B-B14F-4D97-AF65-F5344CB8AC3E}">
        <p14:creationId xmlns:p14="http://schemas.microsoft.com/office/powerpoint/2010/main" val="281663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4 boxe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61950" y="1390650"/>
            <a:ext cx="4078288" cy="2400300"/>
          </a:xfrm>
        </p:spPr>
        <p:txBody>
          <a:bodyPr/>
          <a:lstStyle>
            <a:lvl1pPr>
              <a:defRPr sz="1800"/>
            </a:lvl1pPr>
            <a:lvl2pPr>
              <a:defRPr sz="1800"/>
            </a:lvl2pPr>
            <a:lvl3pPr>
              <a:defRPr sz="1800"/>
            </a:lvl3pPr>
            <a:lvl4pPr>
              <a:buFont typeface="Arial" pitchFamily="34" charset="0"/>
              <a:buChar cha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92638" y="1390650"/>
            <a:ext cx="4078287" cy="24003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8" name="Content Placeholder 2"/>
          <p:cNvSpPr>
            <a:spLocks noGrp="1"/>
          </p:cNvSpPr>
          <p:nvPr>
            <p:ph sz="half" idx="10"/>
          </p:nvPr>
        </p:nvSpPr>
        <p:spPr>
          <a:xfrm>
            <a:off x="361950" y="3952875"/>
            <a:ext cx="4078288" cy="2400300"/>
          </a:xfrm>
        </p:spPr>
        <p:txBody>
          <a:bodyPr/>
          <a:lstStyle>
            <a:lvl1pPr>
              <a:defRPr sz="1800"/>
            </a:lvl1pPr>
            <a:lvl2pPr>
              <a:defRPr sz="1800"/>
            </a:lvl2pPr>
            <a:lvl3pPr>
              <a:defRPr sz="1800"/>
            </a:lvl3pPr>
            <a:lvl4pPr>
              <a:buFont typeface="Arial" pitchFamily="34" charset="0"/>
              <a:buChar cha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3"/>
          <p:cNvSpPr>
            <a:spLocks noGrp="1"/>
          </p:cNvSpPr>
          <p:nvPr>
            <p:ph sz="half" idx="11"/>
          </p:nvPr>
        </p:nvSpPr>
        <p:spPr>
          <a:xfrm>
            <a:off x="4592638" y="3952875"/>
            <a:ext cx="4078287" cy="24003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75425966"/>
      </p:ext>
    </p:extLst>
  </p:cSld>
  <p:clrMapOvr>
    <a:masterClrMapping/>
  </p:clrMapOvr>
  <p:transition xmlns:p14="http://schemas.microsoft.com/office/powerpoint/2010/mai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and Text (2 box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16063"/>
            <a:ext cx="4040188" cy="639762"/>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41550"/>
            <a:ext cx="4040188"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16063"/>
            <a:ext cx="4041775" cy="639762"/>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41550"/>
            <a:ext cx="4041775"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Tree>
    <p:extLst>
      <p:ext uri="{BB962C8B-B14F-4D97-AF65-F5344CB8AC3E}">
        <p14:creationId xmlns:p14="http://schemas.microsoft.com/office/powerpoint/2010/main" val="3930404826"/>
      </p:ext>
    </p:extLst>
  </p:cSld>
  <p:clrMapOvr>
    <a:masterClrMapping/>
  </p:clrMapOvr>
  <p:transition xmlns:p14="http://schemas.microsoft.com/office/powerpoint/2010/mai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4 box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66824"/>
            <a:ext cx="4040188"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851026"/>
            <a:ext cx="4040188"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266824"/>
            <a:ext cx="4041775"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851026"/>
            <a:ext cx="4041775"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2" name="Text Placeholder 2"/>
          <p:cNvSpPr>
            <a:spLocks noGrp="1"/>
          </p:cNvSpPr>
          <p:nvPr>
            <p:ph type="body" idx="10"/>
          </p:nvPr>
        </p:nvSpPr>
        <p:spPr>
          <a:xfrm>
            <a:off x="457200" y="3895724"/>
            <a:ext cx="4040188"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3" name="Content Placeholder 3"/>
          <p:cNvSpPr>
            <a:spLocks noGrp="1"/>
          </p:cNvSpPr>
          <p:nvPr>
            <p:ph sz="half" idx="11"/>
          </p:nvPr>
        </p:nvSpPr>
        <p:spPr>
          <a:xfrm>
            <a:off x="457200" y="4479926"/>
            <a:ext cx="4040188"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4"/>
          <p:cNvSpPr>
            <a:spLocks noGrp="1"/>
          </p:cNvSpPr>
          <p:nvPr>
            <p:ph type="body" sz="quarter" idx="12"/>
          </p:nvPr>
        </p:nvSpPr>
        <p:spPr>
          <a:xfrm>
            <a:off x="4645025" y="3895724"/>
            <a:ext cx="4041775"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5" name="Content Placeholder 5"/>
          <p:cNvSpPr>
            <a:spLocks noGrp="1"/>
          </p:cNvSpPr>
          <p:nvPr>
            <p:ph sz="quarter" idx="13"/>
          </p:nvPr>
        </p:nvSpPr>
        <p:spPr>
          <a:xfrm>
            <a:off x="4645025" y="4479926"/>
            <a:ext cx="4041775"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98047372"/>
      </p:ext>
    </p:extLst>
  </p:cSld>
  <p:clrMapOvr>
    <a:masterClrMapping/>
  </p:clrMapOvr>
  <p:transition xmlns:p14="http://schemas.microsoft.com/office/powerpoint/2010/mai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2+1 boxes)">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16450" y="1374774"/>
            <a:ext cx="4041775" cy="496887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8" name="Content Placeholder 3"/>
          <p:cNvSpPr>
            <a:spLocks noGrp="1"/>
          </p:cNvSpPr>
          <p:nvPr>
            <p:ph sz="half" idx="10"/>
          </p:nvPr>
        </p:nvSpPr>
        <p:spPr>
          <a:xfrm>
            <a:off x="457200" y="3917950"/>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0414055"/>
      </p:ext>
    </p:extLst>
  </p:cSld>
  <p:clrMapOvr>
    <a:masterClrMapping/>
  </p:clrMapOvr>
  <p:transition xmlns:p14="http://schemas.microsoft.com/office/powerpoint/2010/mai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3+1 boxes)">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250951"/>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16450" y="1250949"/>
            <a:ext cx="4041775" cy="5130801"/>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0"/>
          </p:nvPr>
        </p:nvSpPr>
        <p:spPr>
          <a:xfrm>
            <a:off x="457200" y="3008314"/>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3"/>
          <p:cNvSpPr>
            <a:spLocks noGrp="1"/>
          </p:cNvSpPr>
          <p:nvPr>
            <p:ph sz="half" idx="11"/>
          </p:nvPr>
        </p:nvSpPr>
        <p:spPr>
          <a:xfrm>
            <a:off x="457200" y="4765676"/>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31658417"/>
      </p:ext>
    </p:extLst>
  </p:cSld>
  <p:clrMapOvr>
    <a:masterClrMapping/>
  </p:clrMapOvr>
  <p:transition xmlns:p14="http://schemas.microsoft.com/office/powerpoint/2010/mai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1+2 boxes)">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454025" y="1374774"/>
            <a:ext cx="4041775" cy="496887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1"/>
          </p:nvPr>
        </p:nvSpPr>
        <p:spPr>
          <a:xfrm>
            <a:off x="461962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half" idx="12"/>
          </p:nvPr>
        </p:nvSpPr>
        <p:spPr>
          <a:xfrm>
            <a:off x="4619625" y="3917950"/>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88872241"/>
      </p:ext>
    </p:extLst>
  </p:cSld>
  <p:clrMapOvr>
    <a:masterClrMapping/>
  </p:clrMapOvr>
  <p:transition xmlns:p14="http://schemas.microsoft.com/office/powerpoint/2010/main" spd="slow">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1.png"/><Relationship Id="rId24" Type="http://schemas.openxmlformats.org/officeDocument/2006/relationships/image" Target="../media/image2.png"/><Relationship Id="rId25" Type="http://schemas.openxmlformats.org/officeDocument/2006/relationships/image" Target="../media/image3.jpe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theme" Target="../theme/theme2.xml"/><Relationship Id="rId14" Type="http://schemas.openxmlformats.org/officeDocument/2006/relationships/image" Target="../media/image3.jpeg"/><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10" descr="pot_foote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6494463"/>
            <a:ext cx="91440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6"/>
          <p:cNvSpPr>
            <a:spLocks noGrp="1" noChangeArrowheads="1"/>
          </p:cNvSpPr>
          <p:nvPr>
            <p:ph type="title"/>
          </p:nvPr>
        </p:nvSpPr>
        <p:spPr bwMode="auto">
          <a:xfrm>
            <a:off x="361950" y="385763"/>
            <a:ext cx="629761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4100" name="Rectangle 7"/>
          <p:cNvSpPr>
            <a:spLocks noGrp="1" noChangeArrowheads="1"/>
          </p:cNvSpPr>
          <p:nvPr>
            <p:ph type="body" idx="1"/>
          </p:nvPr>
        </p:nvSpPr>
        <p:spPr bwMode="auto">
          <a:xfrm>
            <a:off x="361950" y="1381125"/>
            <a:ext cx="8308975" cy="491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pic>
        <p:nvPicPr>
          <p:cNvPr id="4101" name="Picture 10" descr="pot_foote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91440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80"/>
          <p:cNvSpPr txBox="1">
            <a:spLocks noChangeArrowheads="1"/>
          </p:cNvSpPr>
          <p:nvPr userDrawn="1"/>
        </p:nvSpPr>
        <p:spPr bwMode="auto">
          <a:xfrm>
            <a:off x="8897938" y="6635750"/>
            <a:ext cx="195262" cy="152400"/>
          </a:xfrm>
          <a:prstGeom prst="rect">
            <a:avLst/>
          </a:prstGeom>
          <a:noFill/>
          <a:ln w="9525">
            <a:noFill/>
            <a:miter lim="800000"/>
            <a:headEnd/>
            <a:tailEnd/>
          </a:ln>
          <a:effectLst/>
        </p:spPr>
        <p:txBody>
          <a:bodyPr wrap="none" lIns="0" tIns="0" rIns="0" bIns="0"/>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defTabSz="914400" eaLnBrk="1" fontAlgn="base" hangingPunct="1">
              <a:spcBef>
                <a:spcPct val="0"/>
              </a:spcBef>
              <a:spcAft>
                <a:spcPct val="0"/>
              </a:spcAft>
            </a:pPr>
            <a:fld id="{058C18C8-6556-AF44-8EEA-D8C777CF9162}" type="slidenum">
              <a:rPr lang="en-US" sz="1000">
                <a:solidFill>
                  <a:srgbClr val="FFFFFF"/>
                </a:solidFill>
              </a:rPr>
              <a:pPr algn="r" defTabSz="914400" eaLnBrk="1" fontAlgn="base" hangingPunct="1">
                <a:spcBef>
                  <a:spcPct val="0"/>
                </a:spcBef>
                <a:spcAft>
                  <a:spcPct val="0"/>
                </a:spcAft>
              </a:pPr>
              <a:t>‹#›</a:t>
            </a:fld>
            <a:r>
              <a:rPr lang="en-US" sz="1000">
                <a:solidFill>
                  <a:srgbClr val="FFFFFF"/>
                </a:solidFill>
              </a:rPr>
              <a:t> </a:t>
            </a:r>
          </a:p>
        </p:txBody>
      </p:sp>
      <p:pic>
        <p:nvPicPr>
          <p:cNvPr id="4103" name="Picture 5"/>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7380288" y="333375"/>
            <a:ext cx="161925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85706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9" r:id="rId18"/>
    <p:sldLayoutId id="2147483680" r:id="rId19"/>
    <p:sldLayoutId id="2147483681" r:id="rId20"/>
    <p:sldLayoutId id="2147483693" r:id="rId21"/>
  </p:sldLayoutIdLst>
  <p:transition xmlns:p14="http://schemas.microsoft.com/office/powerpoint/2010/main" spd="slow">
    <p:fade/>
  </p:transition>
  <p:hf hdr="0" ftr="0" dt="0"/>
  <p:txStyles>
    <p:title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p:titleStyle>
    <p:bodyStyle>
      <a:lvl1pPr marL="287338" indent="-287338" algn="l" rtl="0" eaLnBrk="0" fontAlgn="base" hangingPunct="0">
        <a:spcBef>
          <a:spcPct val="20000"/>
        </a:spcBef>
        <a:spcAft>
          <a:spcPct val="0"/>
        </a:spcAft>
        <a:buClr>
          <a:srgbClr val="F68028"/>
        </a:buClr>
        <a:buSzPct val="125000"/>
        <a:buFont typeface="Wingdings" charset="0"/>
        <a:buChar char="§"/>
        <a:defRPr>
          <a:solidFill>
            <a:srgbClr val="004080"/>
          </a:solidFill>
          <a:latin typeface="+mn-lt"/>
          <a:ea typeface="ＭＳ Ｐゴシック" charset="0"/>
          <a:cs typeface="+mn-cs"/>
        </a:defRPr>
      </a:lvl1pPr>
      <a:lvl2pPr marL="574675" indent="-287338" algn="l" rtl="0" eaLnBrk="0" fontAlgn="base" hangingPunct="0">
        <a:spcBef>
          <a:spcPct val="20000"/>
        </a:spcBef>
        <a:spcAft>
          <a:spcPct val="0"/>
        </a:spcAft>
        <a:buClr>
          <a:srgbClr val="F68028"/>
        </a:buClr>
        <a:buSzPct val="125000"/>
        <a:buFont typeface="Arial" charset="0"/>
        <a:buChar char="–"/>
        <a:defRPr>
          <a:solidFill>
            <a:srgbClr val="004080"/>
          </a:solidFill>
          <a:latin typeface="+mn-lt"/>
          <a:ea typeface="ＭＳ Ｐゴシック" charset="0"/>
        </a:defRPr>
      </a:lvl2pPr>
      <a:lvl3pPr marL="863600" indent="-287338" algn="l" rtl="0" eaLnBrk="0" fontAlgn="base" hangingPunct="0">
        <a:spcBef>
          <a:spcPct val="20000"/>
        </a:spcBef>
        <a:spcAft>
          <a:spcPct val="0"/>
        </a:spcAft>
        <a:buClr>
          <a:srgbClr val="004080"/>
        </a:buClr>
        <a:buFont typeface="Wingdings" charset="0"/>
        <a:buChar char="§"/>
        <a:defRPr>
          <a:solidFill>
            <a:srgbClr val="004080"/>
          </a:solidFill>
          <a:latin typeface="+mn-lt"/>
          <a:ea typeface="ＭＳ Ｐゴシック" charset="0"/>
        </a:defRPr>
      </a:lvl3pPr>
      <a:lvl4pPr marL="1150938" indent="-287338" algn="l" rtl="0" eaLnBrk="0" fontAlgn="base" hangingPunct="0">
        <a:spcBef>
          <a:spcPct val="20000"/>
        </a:spcBef>
        <a:spcAft>
          <a:spcPct val="0"/>
        </a:spcAft>
        <a:buClr>
          <a:srgbClr val="004080"/>
        </a:buClr>
        <a:buFont typeface="Arial" charset="0"/>
        <a:buChar char="–"/>
        <a:defRPr>
          <a:solidFill>
            <a:srgbClr val="004080"/>
          </a:solidFill>
          <a:latin typeface="+mn-lt"/>
          <a:ea typeface="ＭＳ Ｐゴシック" charset="0"/>
        </a:defRPr>
      </a:lvl4pPr>
      <a:lvl5pPr marL="1439863" indent="-287338" algn="l" rtl="0" eaLnBrk="0" fontAlgn="base" hangingPunct="0">
        <a:spcBef>
          <a:spcPct val="20000"/>
        </a:spcBef>
        <a:spcAft>
          <a:spcPct val="0"/>
        </a:spcAft>
        <a:buClr>
          <a:srgbClr val="004080"/>
        </a:buClr>
        <a:buFont typeface="Arial" charset="0"/>
        <a:buChar char="•"/>
        <a:defRPr>
          <a:solidFill>
            <a:srgbClr val="004080"/>
          </a:solidFill>
          <a:latin typeface="+mn-lt"/>
          <a:ea typeface="ＭＳ Ｐゴシック" charset="0"/>
        </a:defRPr>
      </a:lvl5pPr>
      <a:lvl6pPr marL="2514600" indent="-228600" algn="l" rtl="0" fontAlgn="base">
        <a:spcBef>
          <a:spcPct val="20000"/>
        </a:spcBef>
        <a:spcAft>
          <a:spcPct val="0"/>
        </a:spcAft>
        <a:buChar char="»"/>
        <a:defRPr sz="1400">
          <a:solidFill>
            <a:srgbClr val="004080"/>
          </a:solidFill>
          <a:latin typeface="+mn-lt"/>
        </a:defRPr>
      </a:lvl6pPr>
      <a:lvl7pPr marL="2971800" indent="-228600" algn="l" rtl="0" fontAlgn="base">
        <a:spcBef>
          <a:spcPct val="20000"/>
        </a:spcBef>
        <a:spcAft>
          <a:spcPct val="0"/>
        </a:spcAft>
        <a:buChar char="»"/>
        <a:defRPr sz="1400">
          <a:solidFill>
            <a:srgbClr val="004080"/>
          </a:solidFill>
          <a:latin typeface="+mn-lt"/>
        </a:defRPr>
      </a:lvl7pPr>
      <a:lvl8pPr marL="3429000" indent="-228600" algn="l" rtl="0" fontAlgn="base">
        <a:spcBef>
          <a:spcPct val="20000"/>
        </a:spcBef>
        <a:spcAft>
          <a:spcPct val="0"/>
        </a:spcAft>
        <a:buChar char="»"/>
        <a:defRPr sz="1400">
          <a:solidFill>
            <a:srgbClr val="004080"/>
          </a:solidFill>
          <a:latin typeface="+mn-lt"/>
        </a:defRPr>
      </a:lvl8pPr>
      <a:lvl9pPr marL="3886200" indent="-228600" algn="l" rtl="0" fontAlgn="base">
        <a:spcBef>
          <a:spcPct val="20000"/>
        </a:spcBef>
        <a:spcAft>
          <a:spcPct val="0"/>
        </a:spcAft>
        <a:buChar char="»"/>
        <a:defRPr sz="1400">
          <a:solidFill>
            <a:srgbClr val="00408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Prostokąt 10"/>
          <p:cNvSpPr/>
          <p:nvPr/>
        </p:nvSpPr>
        <p:spPr>
          <a:xfrm>
            <a:off x="0" y="0"/>
            <a:ext cx="21431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p>
        </p:txBody>
      </p:sp>
      <p:sp>
        <p:nvSpPr>
          <p:cNvPr id="1027" name="Text Placeholder 13"/>
          <p:cNvSpPr>
            <a:spLocks noGrp="1"/>
          </p:cNvSpPr>
          <p:nvPr>
            <p:ph type="body" idx="1"/>
          </p:nvPr>
        </p:nvSpPr>
        <p:spPr bwMode="auto">
          <a:xfrm>
            <a:off x="284163" y="1038225"/>
            <a:ext cx="8697912"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72000" tIns="72000" rIns="72000" bIns="7200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Rectangle 280"/>
          <p:cNvSpPr txBox="1">
            <a:spLocks noChangeArrowheads="1"/>
          </p:cNvSpPr>
          <p:nvPr/>
        </p:nvSpPr>
        <p:spPr bwMode="auto">
          <a:xfrm>
            <a:off x="8316913" y="6627813"/>
            <a:ext cx="731837" cy="260350"/>
          </a:xfrm>
          <a:prstGeom prst="rect">
            <a:avLst/>
          </a:prstGeom>
          <a:noFill/>
          <a:ln w="9525">
            <a:noFill/>
            <a:miter lim="800000"/>
            <a:headEnd/>
            <a:tailEnd/>
          </a:ln>
          <a:effectLst/>
        </p:spPr>
        <p:txBody>
          <a:bodyPr wrap="none" lIns="0" tIns="0" rIns="0" bIns="0"/>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defRPr/>
            </a:pPr>
            <a:fld id="{86CD268A-08D2-5840-87BA-3620CE9B4724}" type="slidenum">
              <a:rPr lang="en-US" sz="1100" smtClean="0">
                <a:latin typeface="Myriad Pro" charset="0"/>
                <a:cs typeface="+mn-cs"/>
              </a:rPr>
              <a:pPr algn="r" eaLnBrk="1" hangingPunct="1">
                <a:defRPr/>
              </a:pPr>
              <a:t>‹#›</a:t>
            </a:fld>
            <a:r>
              <a:rPr lang="en-US" sz="1200" smtClean="0">
                <a:latin typeface="Myriad Pro" charset="0"/>
                <a:cs typeface="+mn-cs"/>
              </a:rPr>
              <a:t> </a:t>
            </a:r>
          </a:p>
        </p:txBody>
      </p:sp>
      <p:sp>
        <p:nvSpPr>
          <p:cNvPr id="1029" name="TextBox 1"/>
          <p:cNvSpPr txBox="1">
            <a:spLocks noChangeArrowheads="1"/>
          </p:cNvSpPr>
          <p:nvPr/>
        </p:nvSpPr>
        <p:spPr bwMode="auto">
          <a:xfrm rot="-5400000">
            <a:off x="-647700" y="5994400"/>
            <a:ext cx="14779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000" smtClean="0">
                <a:solidFill>
                  <a:schemeClr val="bg1"/>
                </a:solidFill>
              </a:rPr>
              <a:t>© Luxoft Training 2012</a:t>
            </a:r>
          </a:p>
        </p:txBody>
      </p:sp>
      <p:sp>
        <p:nvSpPr>
          <p:cNvPr id="1030" name="Title Placeholder 2"/>
          <p:cNvSpPr>
            <a:spLocks noGrp="1"/>
          </p:cNvSpPr>
          <p:nvPr>
            <p:ph type="title"/>
          </p:nvPr>
        </p:nvSpPr>
        <p:spPr bwMode="auto">
          <a:xfrm>
            <a:off x="282575" y="123825"/>
            <a:ext cx="82296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7" name="Rectangle 280"/>
          <p:cNvSpPr txBox="1">
            <a:spLocks noChangeArrowheads="1"/>
          </p:cNvSpPr>
          <p:nvPr userDrawn="1"/>
        </p:nvSpPr>
        <p:spPr bwMode="auto">
          <a:xfrm>
            <a:off x="8897938" y="6635750"/>
            <a:ext cx="195262" cy="152400"/>
          </a:xfrm>
          <a:prstGeom prst="rect">
            <a:avLst/>
          </a:prstGeom>
          <a:noFill/>
          <a:ln w="9525">
            <a:noFill/>
            <a:miter lim="800000"/>
            <a:headEnd/>
            <a:tailEnd/>
          </a:ln>
          <a:effectLst/>
        </p:spPr>
        <p:txBody>
          <a:bodyPr wrap="none" lIns="0" tIns="0" rIns="0" bIns="0"/>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defTabSz="914400" eaLnBrk="1" fontAlgn="base" hangingPunct="1">
              <a:spcBef>
                <a:spcPct val="0"/>
              </a:spcBef>
              <a:spcAft>
                <a:spcPct val="0"/>
              </a:spcAft>
            </a:pPr>
            <a:fld id="{058C18C8-6556-AF44-8EEA-D8C777CF9162}" type="slidenum">
              <a:rPr lang="en-US" sz="1000">
                <a:solidFill>
                  <a:srgbClr val="FFFFFF"/>
                </a:solidFill>
              </a:rPr>
              <a:pPr algn="r" defTabSz="914400" eaLnBrk="1" fontAlgn="base" hangingPunct="1">
                <a:spcBef>
                  <a:spcPct val="0"/>
                </a:spcBef>
                <a:spcAft>
                  <a:spcPct val="0"/>
                </a:spcAft>
              </a:pPr>
              <a:t>‹#›</a:t>
            </a:fld>
            <a:r>
              <a:rPr lang="en-US" sz="1000">
                <a:solidFill>
                  <a:srgbClr val="FFFFFF"/>
                </a:solidFill>
              </a:rPr>
              <a:t> </a:t>
            </a:r>
          </a:p>
        </p:txBody>
      </p:sp>
      <p:pic>
        <p:nvPicPr>
          <p:cNvPr id="9" name="Picture 5"/>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380288" y="333375"/>
            <a:ext cx="161925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ransition xmlns:p14="http://schemas.microsoft.com/office/powerpoint/2010/main" spd="slow">
    <p:fade/>
  </p:transition>
  <p:timing>
    <p:tnLst>
      <p:par>
        <p:cTn xmlns:p14="http://schemas.microsoft.com/office/powerpoint/2010/main" id="1" dur="indefinite" restart="never" nodeType="tmRoot"/>
      </p:par>
    </p:tnLst>
  </p:timing>
  <p:txStyles>
    <p:titleStyle>
      <a:lvl1pPr algn="l" rtl="0" eaLnBrk="1" fontAlgn="base" hangingPunct="1">
        <a:spcBef>
          <a:spcPct val="0"/>
        </a:spcBef>
        <a:spcAft>
          <a:spcPct val="0"/>
        </a:spcAft>
        <a:defRPr sz="3000" b="1">
          <a:solidFill>
            <a:schemeClr val="tx2"/>
          </a:solidFill>
          <a:latin typeface="+mj-lt"/>
          <a:ea typeface="ＭＳ Ｐゴシック" charset="0"/>
          <a:cs typeface="Arial" pitchFamily="34" charset="0"/>
        </a:defRPr>
      </a:lvl1pPr>
      <a:lvl2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2pPr>
      <a:lvl3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3pPr>
      <a:lvl4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4pPr>
      <a:lvl5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5pPr>
      <a:lvl6pPr marL="457200" algn="ctr" rtl="0" eaLnBrk="1" fontAlgn="base" hangingPunct="1">
        <a:spcBef>
          <a:spcPct val="0"/>
        </a:spcBef>
        <a:spcAft>
          <a:spcPct val="0"/>
        </a:spcAft>
        <a:defRPr sz="3000" b="1">
          <a:solidFill>
            <a:schemeClr val="tx2"/>
          </a:solidFill>
          <a:latin typeface="Myriad Pro"/>
          <a:cs typeface="Arial" pitchFamily="34" charset="0"/>
        </a:defRPr>
      </a:lvl6pPr>
      <a:lvl7pPr marL="914400" algn="ctr" rtl="0" eaLnBrk="1" fontAlgn="base" hangingPunct="1">
        <a:spcBef>
          <a:spcPct val="0"/>
        </a:spcBef>
        <a:spcAft>
          <a:spcPct val="0"/>
        </a:spcAft>
        <a:defRPr sz="3000" b="1">
          <a:solidFill>
            <a:schemeClr val="tx2"/>
          </a:solidFill>
          <a:latin typeface="Myriad Pro"/>
          <a:cs typeface="Arial" pitchFamily="34" charset="0"/>
        </a:defRPr>
      </a:lvl7pPr>
      <a:lvl8pPr marL="1371600" algn="ctr" rtl="0" eaLnBrk="1" fontAlgn="base" hangingPunct="1">
        <a:spcBef>
          <a:spcPct val="0"/>
        </a:spcBef>
        <a:spcAft>
          <a:spcPct val="0"/>
        </a:spcAft>
        <a:defRPr sz="3000" b="1">
          <a:solidFill>
            <a:schemeClr val="tx2"/>
          </a:solidFill>
          <a:latin typeface="Myriad Pro"/>
          <a:cs typeface="Arial" pitchFamily="34" charset="0"/>
        </a:defRPr>
      </a:lvl8pPr>
      <a:lvl9pPr marL="1828800" algn="ctr" rtl="0" eaLnBrk="1" fontAlgn="base" hangingPunct="1">
        <a:spcBef>
          <a:spcPct val="0"/>
        </a:spcBef>
        <a:spcAft>
          <a:spcPct val="0"/>
        </a:spcAft>
        <a:defRPr sz="3000" b="1">
          <a:solidFill>
            <a:schemeClr val="tx2"/>
          </a:solidFill>
          <a:latin typeface="Myriad Pro"/>
          <a:cs typeface="Arial" pitchFamily="34" charset="0"/>
        </a:defRPr>
      </a:lvl9pPr>
    </p:titleStyle>
    <p:bodyStyle>
      <a:lvl1pPr marL="287338" indent="-287338" algn="l" rtl="0" eaLnBrk="1" fontAlgn="base" hangingPunct="1">
        <a:spcBef>
          <a:spcPct val="20000"/>
        </a:spcBef>
        <a:spcAft>
          <a:spcPts val="600"/>
        </a:spcAft>
        <a:buClr>
          <a:schemeClr val="accent1"/>
        </a:buClr>
        <a:buSzPct val="125000"/>
        <a:buFont typeface="Wingdings" charset="0"/>
        <a:buChar char="§"/>
        <a:defRPr>
          <a:solidFill>
            <a:schemeClr val="tx1"/>
          </a:solidFill>
          <a:latin typeface="+mj-lt"/>
          <a:ea typeface="ＭＳ Ｐゴシック" charset="0"/>
          <a:cs typeface="Arial" pitchFamily="34" charset="0"/>
        </a:defRPr>
      </a:lvl1pPr>
      <a:lvl2pPr marL="574675" indent="-287338" algn="l" rtl="0" eaLnBrk="1" fontAlgn="base" hangingPunct="1">
        <a:spcBef>
          <a:spcPct val="20000"/>
        </a:spcBef>
        <a:spcAft>
          <a:spcPts val="600"/>
        </a:spcAft>
        <a:buClr>
          <a:schemeClr val="accent1"/>
        </a:buClr>
        <a:buSzPct val="125000"/>
        <a:buFont typeface="Arial" charset="0"/>
        <a:buChar char="–"/>
        <a:defRPr>
          <a:solidFill>
            <a:schemeClr val="tx1"/>
          </a:solidFill>
          <a:latin typeface="+mj-lt"/>
          <a:ea typeface="Arial" charset="0"/>
          <a:cs typeface="Arial" pitchFamily="34" charset="0"/>
        </a:defRPr>
      </a:lvl2pPr>
      <a:lvl3pPr marL="863600" indent="-287338" algn="l" rtl="0" eaLnBrk="1" fontAlgn="base" hangingPunct="1">
        <a:spcBef>
          <a:spcPct val="20000"/>
        </a:spcBef>
        <a:spcAft>
          <a:spcPts val="600"/>
        </a:spcAft>
        <a:buClr>
          <a:schemeClr val="accent1"/>
        </a:buClr>
        <a:buFont typeface="Wingdings" charset="0"/>
        <a:buChar char="§"/>
        <a:defRPr>
          <a:solidFill>
            <a:schemeClr val="tx1"/>
          </a:solidFill>
          <a:latin typeface="+mj-lt"/>
          <a:ea typeface="Arial" charset="0"/>
          <a:cs typeface="Arial" pitchFamily="34" charset="0"/>
        </a:defRPr>
      </a:lvl3pPr>
      <a:lvl4pPr marL="1150938" indent="-287338" algn="l" rtl="0" eaLnBrk="1" fontAlgn="base" hangingPunct="1">
        <a:spcBef>
          <a:spcPct val="20000"/>
        </a:spcBef>
        <a:spcAft>
          <a:spcPts val="600"/>
        </a:spcAft>
        <a:buClr>
          <a:schemeClr val="accent1"/>
        </a:buClr>
        <a:buFont typeface="Arial" charset="0"/>
        <a:buChar char="–"/>
        <a:defRPr>
          <a:solidFill>
            <a:schemeClr val="tx1"/>
          </a:solidFill>
          <a:latin typeface="+mj-lt"/>
          <a:ea typeface="Arial" charset="0"/>
          <a:cs typeface="Arial" pitchFamily="34" charset="0"/>
        </a:defRPr>
      </a:lvl4pPr>
      <a:lvl5pPr marL="2057400" indent="-228600" algn="l" rtl="0" eaLnBrk="1" fontAlgn="base" hangingPunct="1">
        <a:spcBef>
          <a:spcPct val="20000"/>
        </a:spcBef>
        <a:spcAft>
          <a:spcPct val="0"/>
        </a:spcAft>
        <a:buChar char="»"/>
        <a:defRPr sz="2000">
          <a:solidFill>
            <a:schemeClr val="tx1"/>
          </a:solidFill>
          <a:latin typeface="Arial" pitchFamily="34" charset="0"/>
          <a:ea typeface="Arial" charset="0"/>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6pPr>
      <a:lvl7pPr marL="29718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7pPr>
      <a:lvl8pPr marL="34290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8pPr>
      <a:lvl9pPr marL="38862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9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image" Target="../media/image14.jpeg"/><Relationship Id="rId1" Type="http://schemas.openxmlformats.org/officeDocument/2006/relationships/slideLayout" Target="../slideLayouts/slideLayout33.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hyperlink" Target="http://www.approvaltests.com/" TargetMode="External"/><Relationship Id="rId5" Type="http://schemas.openxmlformats.org/officeDocument/2006/relationships/hyperlink" Target="http://llewellynfalco.blogspot.com/" TargetMode="External"/><Relationship Id="rId1" Type="http://schemas.openxmlformats.org/officeDocument/2006/relationships/slideLayout" Target="../slideLayouts/slideLayout3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latin typeface="Arial" charset="0"/>
              </a:rPr>
              <a:t>Test Driven Development</a:t>
            </a:r>
            <a:endParaRPr lang="en-US" dirty="0"/>
          </a:p>
        </p:txBody>
      </p:sp>
      <p:sp>
        <p:nvSpPr>
          <p:cNvPr id="3" name="Title 2"/>
          <p:cNvSpPr>
            <a:spLocks noGrp="1"/>
          </p:cNvSpPr>
          <p:nvPr>
            <p:ph type="title"/>
          </p:nvPr>
        </p:nvSpPr>
        <p:spPr/>
        <p:txBody>
          <a:bodyPr/>
          <a:lstStyle/>
          <a:p>
            <a:r>
              <a:rPr lang="en-US" dirty="0">
                <a:latin typeface="Arial" charset="0"/>
              </a:rPr>
              <a:t>Разработка через </a:t>
            </a:r>
            <a:r>
              <a:rPr lang="en-US" dirty="0" smtClean="0">
                <a:latin typeface="Arial" charset="0"/>
              </a:rPr>
              <a:t>тестирование</a:t>
            </a:r>
            <a:br>
              <a:rPr lang="en-US" dirty="0" smtClean="0">
                <a:latin typeface="Arial" charset="0"/>
              </a:rPr>
            </a:br>
            <a:r>
              <a:rPr lang="en-US" dirty="0" smtClean="0">
                <a:latin typeface="Arial" charset="0"/>
              </a:rPr>
              <a:t>Approval Tests</a:t>
            </a:r>
            <a:endParaRPr lang="en-US" dirty="0"/>
          </a:p>
        </p:txBody>
      </p:sp>
      <p:sp>
        <p:nvSpPr>
          <p:cNvPr id="4" name="Text Placeholder 3"/>
          <p:cNvSpPr>
            <a:spLocks noGrp="1"/>
          </p:cNvSpPr>
          <p:nvPr>
            <p:ph type="body" sz="quarter" idx="11"/>
          </p:nvPr>
        </p:nvSpPr>
        <p:spPr/>
        <p:txBody>
          <a:bodyPr/>
          <a:lstStyle/>
          <a:p>
            <a:r>
              <a:rPr lang="en-US" dirty="0" smtClean="0"/>
              <a:t>Module </a:t>
            </a:r>
            <a:r>
              <a:rPr lang="ru-RU" dirty="0" smtClean="0"/>
              <a:t>10</a:t>
            </a:r>
            <a:endParaRPr lang="en-US" dirty="0"/>
          </a:p>
        </p:txBody>
      </p:sp>
      <p:sp>
        <p:nvSpPr>
          <p:cNvPr id="5" name="Text Placeholder 4"/>
          <p:cNvSpPr>
            <a:spLocks noGrp="1"/>
          </p:cNvSpPr>
          <p:nvPr>
            <p:ph type="body" sz="quarter" idx="12"/>
          </p:nvPr>
        </p:nvSpPr>
        <p:spPr/>
        <p:txBody>
          <a:bodyPr/>
          <a:lstStyle/>
          <a:p>
            <a:r>
              <a:rPr lang="en-US" dirty="0" smtClean="0">
                <a:solidFill>
                  <a:srgbClr val="FF6600"/>
                </a:solidFill>
                <a:latin typeface="Arial" charset="0"/>
              </a:rPr>
              <a:t>Ivan Dyachenko &lt;IDyachenko</a:t>
            </a:r>
            <a:r>
              <a:rPr lang="en-US" dirty="0">
                <a:solidFill>
                  <a:srgbClr val="FF6600"/>
                </a:solidFill>
                <a:latin typeface="Arial" charset="0"/>
              </a:rPr>
              <a:t>@</a:t>
            </a:r>
            <a:r>
              <a:rPr lang="en-US" dirty="0" smtClean="0">
                <a:solidFill>
                  <a:srgbClr val="FF6600"/>
                </a:solidFill>
                <a:latin typeface="Arial" charset="0"/>
              </a:rPr>
              <a:t>luxoft.com</a:t>
            </a:r>
            <a:r>
              <a:rPr lang="en-US" dirty="0">
                <a:solidFill>
                  <a:srgbClr val="FF6600"/>
                </a:solidFill>
                <a:latin typeface="Arial" charset="0"/>
              </a:rPr>
              <a:t>&gt;</a:t>
            </a:r>
            <a:endParaRPr lang="ru-RU" dirty="0">
              <a:solidFill>
                <a:srgbClr val="FF6600"/>
              </a:solidFill>
              <a:latin typeface="Arial" charset="0"/>
            </a:endParaRPr>
          </a:p>
        </p:txBody>
      </p:sp>
    </p:spTree>
    <p:extLst>
      <p:ext uri="{BB962C8B-B14F-4D97-AF65-F5344CB8AC3E}">
        <p14:creationId xmlns:p14="http://schemas.microsoft.com/office/powerpoint/2010/main" val="2178349223"/>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Legacy code</a:t>
            </a:r>
            <a:endParaRPr lang="en-US" dirty="0">
              <a:solidFill>
                <a:srgbClr val="161645"/>
              </a:solidFill>
            </a:endParaRPr>
          </a:p>
        </p:txBody>
      </p:sp>
      <p:sp>
        <p:nvSpPr>
          <p:cNvPr id="17" name="TextBox 16"/>
          <p:cNvSpPr txBox="1"/>
          <p:nvPr/>
        </p:nvSpPr>
        <p:spPr>
          <a:xfrm>
            <a:off x="1368425" y="3042947"/>
            <a:ext cx="6407150" cy="495108"/>
          </a:xfrm>
          <a:prstGeom prst="rect">
            <a:avLst/>
          </a:prstGeom>
        </p:spPr>
        <p:style>
          <a:lnRef idx="2">
            <a:schemeClr val="accent1"/>
          </a:lnRef>
          <a:fillRef idx="1">
            <a:schemeClr val="lt1"/>
          </a:fillRef>
          <a:effectRef idx="0">
            <a:schemeClr val="accent1"/>
          </a:effectRef>
          <a:fontRef idx="minor">
            <a:schemeClr val="dk1"/>
          </a:fontRef>
        </p:style>
        <p:txBody>
          <a:bodyPr wrap="square"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buClr>
                <a:srgbClr val="FF6600"/>
              </a:buClr>
              <a:buSzPct val="125000"/>
            </a:pPr>
            <a:r>
              <a:rPr lang="en-US" dirty="0">
                <a:solidFill>
                  <a:srgbClr val="004080"/>
                </a:solidFill>
              </a:rPr>
              <a:t>Approval Tests: Locking Down Legacy Code</a:t>
            </a:r>
            <a:endParaRPr lang="ru-RU" dirty="0">
              <a:solidFill>
                <a:srgbClr val="004080"/>
              </a:solidFill>
            </a:endParaRPr>
          </a:p>
        </p:txBody>
      </p:sp>
    </p:spTree>
    <p:extLst>
      <p:ext uri="{BB962C8B-B14F-4D97-AF65-F5344CB8AC3E}">
        <p14:creationId xmlns:p14="http://schemas.microsoft.com/office/powerpoint/2010/main" val="3763570784"/>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www.h-online.com/imgs/43/9/5/6/7/7/5/intellij_idea_logo80.jpg-45ecca188edbdc1e.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5227977"/>
            <a:ext cx="381000" cy="3857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encrypted-tbn2.gstatic.com/images?q=tbn:ANd9GcTc5hB6T4KakZmWhblR1IO1EX2sw7TJqDvCyf5Mf3WG_QI4aYc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4681" y="5176576"/>
            <a:ext cx="367837" cy="488563"/>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3016482" y="5150237"/>
            <a:ext cx="609600" cy="564763"/>
          </a:xfrm>
          <a:prstGeom prst="roundRect">
            <a:avLst/>
          </a:prstGeom>
          <a:solidFill>
            <a:schemeClr val="tx1">
              <a:alpha val="1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9" name="Rounded Rectangle 8"/>
          <p:cNvSpPr/>
          <p:nvPr/>
        </p:nvSpPr>
        <p:spPr>
          <a:xfrm>
            <a:off x="3733800" y="5150237"/>
            <a:ext cx="609600" cy="564763"/>
          </a:xfrm>
          <a:prstGeom prst="roundRect">
            <a:avLst/>
          </a:prstGeom>
          <a:solidFill>
            <a:schemeClr val="tx1">
              <a:alpha val="1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2" name="Title 1"/>
          <p:cNvSpPr>
            <a:spLocks noGrp="1"/>
          </p:cNvSpPr>
          <p:nvPr>
            <p:ph type="title"/>
          </p:nvPr>
        </p:nvSpPr>
        <p:spPr/>
        <p:txBody>
          <a:bodyPr/>
          <a:lstStyle/>
          <a:p>
            <a:r>
              <a:rPr lang="ru-RU" dirty="0" smtClean="0">
                <a:solidFill>
                  <a:srgbClr val="161645"/>
                </a:solidFill>
              </a:rPr>
              <a:t>Пишем код</a:t>
            </a:r>
            <a:endParaRPr lang="en-US" dirty="0">
              <a:solidFill>
                <a:srgbClr val="161645"/>
              </a:solidFill>
            </a:endParaRPr>
          </a:p>
        </p:txBody>
      </p:sp>
      <p:pic>
        <p:nvPicPr>
          <p:cNvPr id="8" name="Picture 3" descr="C:\Users\IDyachenko\Downloads\lambd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0" y="2095500"/>
            <a:ext cx="26670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3033472"/>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1181756"/>
            <a:ext cx="9372600" cy="5447644"/>
          </a:xfrm>
          <a:prstGeom prst="rect">
            <a:avLst/>
          </a:prstGeom>
        </p:spPr>
        <p:txBody>
          <a:bodyPr wrap="square">
            <a:spAutoFit/>
          </a:bodyPr>
          <a:lstStyle/>
          <a:p>
            <a:r>
              <a:rPr lang="en-US" sz="1200" b="1" dirty="0">
                <a:solidFill>
                  <a:srgbClr val="000080"/>
                </a:solidFill>
                <a:latin typeface="Menlo"/>
              </a:rPr>
              <a:t>public static</a:t>
            </a:r>
            <a:r>
              <a:rPr lang="en-US" sz="1200" dirty="0">
                <a:solidFill>
                  <a:srgbClr val="000080"/>
                </a:solidFill>
                <a:latin typeface="Menlo"/>
              </a:rPr>
              <a:t> </a:t>
            </a:r>
            <a:r>
              <a:rPr lang="en-US" sz="1200" dirty="0">
                <a:solidFill>
                  <a:srgbClr val="0000B3"/>
                </a:solidFill>
                <a:latin typeface="Menlo"/>
              </a:rPr>
              <a:t>String </a:t>
            </a:r>
            <a:r>
              <a:rPr lang="en-US" sz="1200" dirty="0" err="1">
                <a:solidFill>
                  <a:srgbClr val="000000"/>
                </a:solidFill>
                <a:latin typeface="Menlo"/>
              </a:rPr>
              <a:t>TheUgliesMethodYouMightEverSeen</a:t>
            </a:r>
            <a:r>
              <a:rPr lang="en-US" sz="1200" dirty="0">
                <a:solidFill>
                  <a:srgbClr val="000000"/>
                </a:solidFill>
                <a:latin typeface="Menlo"/>
              </a:rPr>
              <a:t>(</a:t>
            </a:r>
            <a:r>
              <a:rPr lang="en-US" sz="1200" dirty="0">
                <a:solidFill>
                  <a:srgbClr val="0000B3"/>
                </a:solidFill>
                <a:latin typeface="Menlo"/>
              </a:rPr>
              <a:t>String </a:t>
            </a:r>
            <a:r>
              <a:rPr lang="en-US" sz="1200" dirty="0">
                <a:solidFill>
                  <a:srgbClr val="000000"/>
                </a:solidFill>
                <a:latin typeface="Menlo"/>
              </a:rPr>
              <a:t>s, </a:t>
            </a:r>
            <a:r>
              <a:rPr lang="en-US" sz="1200" dirty="0" err="1">
                <a:solidFill>
                  <a:srgbClr val="4C73A6"/>
                </a:solidFill>
                <a:latin typeface="Menlo"/>
              </a:rPr>
              <a:t>int</a:t>
            </a:r>
            <a:r>
              <a:rPr lang="en-US" sz="1200" dirty="0">
                <a:solidFill>
                  <a:srgbClr val="4C73A6"/>
                </a:solidFill>
                <a:latin typeface="Menlo"/>
              </a:rPr>
              <a:t> </a:t>
            </a:r>
            <a:r>
              <a:rPr lang="en-US" sz="1200" dirty="0" err="1">
                <a:solidFill>
                  <a:srgbClr val="000000"/>
                </a:solidFill>
                <a:latin typeface="Menlo"/>
              </a:rPr>
              <a:t>i</a:t>
            </a:r>
            <a:r>
              <a:rPr lang="en-US" sz="1200" dirty="0">
                <a:solidFill>
                  <a:srgbClr val="000000"/>
                </a:solidFill>
                <a:latin typeface="Menlo"/>
              </a:rPr>
              <a:t>, </a:t>
            </a:r>
            <a:r>
              <a:rPr lang="en-US" sz="1200" dirty="0">
                <a:solidFill>
                  <a:srgbClr val="4C73A6"/>
                </a:solidFill>
                <a:latin typeface="Menlo"/>
              </a:rPr>
              <a:t>char </a:t>
            </a:r>
            <a:r>
              <a:rPr lang="en-US" sz="1200" dirty="0">
                <a:solidFill>
                  <a:srgbClr val="000000"/>
                </a:solidFill>
                <a:latin typeface="Menlo"/>
              </a:rPr>
              <a:t>c) {</a:t>
            </a:r>
          </a:p>
          <a:p>
            <a:endParaRPr lang="en-US" sz="1200" dirty="0">
              <a:latin typeface="Menlo"/>
            </a:endParaRPr>
          </a:p>
          <a:p>
            <a:r>
              <a:rPr lang="en-US" sz="1200" dirty="0">
                <a:latin typeface="Menlo"/>
              </a:rPr>
              <a:t>    </a:t>
            </a:r>
            <a:r>
              <a:rPr lang="en-US" sz="1200" b="1" dirty="0">
                <a:solidFill>
                  <a:srgbClr val="000080"/>
                </a:solidFill>
                <a:latin typeface="Menlo"/>
              </a:rPr>
              <a:t>if</a:t>
            </a:r>
            <a:r>
              <a:rPr lang="en-US" sz="1200" dirty="0">
                <a:solidFill>
                  <a:srgbClr val="000080"/>
                </a:solidFill>
                <a:latin typeface="Menlo"/>
              </a:rPr>
              <a:t> </a:t>
            </a:r>
            <a:r>
              <a:rPr lang="en-US" sz="1200" dirty="0">
                <a:solidFill>
                  <a:srgbClr val="000000"/>
                </a:solidFill>
                <a:latin typeface="Menlo"/>
              </a:rPr>
              <a:t>(</a:t>
            </a:r>
            <a:r>
              <a:rPr lang="en-US" sz="1200" dirty="0" err="1">
                <a:solidFill>
                  <a:srgbClr val="000000"/>
                </a:solidFill>
                <a:latin typeface="Menlo"/>
              </a:rPr>
              <a:t>s.length</a:t>
            </a:r>
            <a:r>
              <a:rPr lang="en-US" sz="1200" dirty="0">
                <a:solidFill>
                  <a:srgbClr val="000000"/>
                </a:solidFill>
                <a:latin typeface="Menlo"/>
              </a:rPr>
              <a:t>() &gt; </a:t>
            </a:r>
            <a:r>
              <a:rPr lang="en-US" sz="1200" dirty="0">
                <a:solidFill>
                  <a:srgbClr val="0000FF"/>
                </a:solidFill>
                <a:latin typeface="Menlo"/>
              </a:rPr>
              <a:t>5</a:t>
            </a:r>
            <a:r>
              <a:rPr lang="en-US" sz="1200" dirty="0">
                <a:solidFill>
                  <a:srgbClr val="000000"/>
                </a:solidFill>
                <a:latin typeface="Menlo"/>
              </a:rPr>
              <a:t>) {</a:t>
            </a:r>
          </a:p>
          <a:p>
            <a:r>
              <a:rPr lang="en-US" sz="1200" dirty="0">
                <a:solidFill>
                  <a:srgbClr val="000000"/>
                </a:solidFill>
                <a:latin typeface="Menlo"/>
              </a:rPr>
              <a:t>        s += </a:t>
            </a:r>
            <a:r>
              <a:rPr lang="en-US" sz="1200" b="1" dirty="0">
                <a:solidFill>
                  <a:srgbClr val="009900"/>
                </a:solidFill>
                <a:latin typeface="Menlo"/>
              </a:rPr>
              <a:t>"_</a:t>
            </a:r>
            <a:r>
              <a:rPr lang="en-US" sz="1200" b="1" dirty="0" err="1">
                <a:solidFill>
                  <a:srgbClr val="009900"/>
                </a:solidFill>
                <a:latin typeface="Menlo"/>
              </a:rPr>
              <a:t>some_suffix</a:t>
            </a:r>
            <a:r>
              <a:rPr lang="en-US" sz="1200" b="1" dirty="0">
                <a:solidFill>
                  <a:srgbClr val="009900"/>
                </a:solidFill>
                <a:latin typeface="Menlo"/>
              </a:rPr>
              <a:t>"</a:t>
            </a:r>
            <a:r>
              <a:rPr lang="en-US" sz="1200" dirty="0">
                <a:solidFill>
                  <a:srgbClr val="000000"/>
                </a:solidFill>
                <a:latin typeface="Menlo"/>
              </a:rPr>
              <a:t>;</a:t>
            </a:r>
          </a:p>
          <a:p>
            <a:r>
              <a:rPr lang="en-US" sz="1200" dirty="0">
                <a:latin typeface="Menlo"/>
              </a:rPr>
              <a:t>    </a:t>
            </a:r>
            <a:r>
              <a:rPr lang="en-US" sz="1200" dirty="0">
                <a:solidFill>
                  <a:srgbClr val="000000"/>
                </a:solidFill>
                <a:latin typeface="Menlo"/>
              </a:rPr>
              <a:t>}</a:t>
            </a:r>
          </a:p>
          <a:p>
            <a:endParaRPr lang="en-US" sz="1200" dirty="0">
              <a:latin typeface="Menlo"/>
            </a:endParaRPr>
          </a:p>
          <a:p>
            <a:r>
              <a:rPr lang="en-US" sz="1200" dirty="0">
                <a:latin typeface="Menlo"/>
              </a:rPr>
              <a:t>    </a:t>
            </a:r>
            <a:r>
              <a:rPr lang="en-US" sz="1200" dirty="0" err="1">
                <a:solidFill>
                  <a:srgbClr val="0000B3"/>
                </a:solidFill>
                <a:latin typeface="Menlo"/>
              </a:rPr>
              <a:t>StringBuilder</a:t>
            </a:r>
            <a:r>
              <a:rPr lang="en-US" sz="1200" dirty="0">
                <a:solidFill>
                  <a:srgbClr val="0000B3"/>
                </a:solidFill>
                <a:latin typeface="Menlo"/>
              </a:rPr>
              <a:t> </a:t>
            </a:r>
            <a:r>
              <a:rPr lang="en-US" sz="1200" dirty="0">
                <a:solidFill>
                  <a:srgbClr val="000000"/>
                </a:solidFill>
                <a:latin typeface="Menlo"/>
              </a:rPr>
              <a:t>r = </a:t>
            </a:r>
            <a:r>
              <a:rPr lang="en-US" sz="1200" b="1" dirty="0">
                <a:solidFill>
                  <a:srgbClr val="000080"/>
                </a:solidFill>
                <a:latin typeface="Menlo"/>
              </a:rPr>
              <a:t>new</a:t>
            </a:r>
            <a:r>
              <a:rPr lang="en-US" sz="1200" dirty="0">
                <a:solidFill>
                  <a:srgbClr val="000080"/>
                </a:solidFill>
                <a:latin typeface="Menlo"/>
              </a:rPr>
              <a:t> </a:t>
            </a:r>
            <a:r>
              <a:rPr lang="en-US" sz="1200" dirty="0" err="1">
                <a:solidFill>
                  <a:srgbClr val="0000B3"/>
                </a:solidFill>
                <a:latin typeface="Menlo"/>
              </a:rPr>
              <a:t>StringBuilder</a:t>
            </a:r>
            <a:r>
              <a:rPr lang="en-US" sz="1200" dirty="0">
                <a:solidFill>
                  <a:srgbClr val="000000"/>
                </a:solidFill>
                <a:latin typeface="Menlo"/>
              </a:rPr>
              <a:t>();</a:t>
            </a:r>
          </a:p>
          <a:p>
            <a:r>
              <a:rPr lang="en-US" sz="1200" dirty="0">
                <a:latin typeface="Menlo"/>
              </a:rPr>
              <a:t>    </a:t>
            </a:r>
            <a:r>
              <a:rPr lang="en-US" sz="1200" b="1" dirty="0">
                <a:solidFill>
                  <a:srgbClr val="000080"/>
                </a:solidFill>
                <a:latin typeface="Menlo"/>
              </a:rPr>
              <a:t>for</a:t>
            </a:r>
            <a:r>
              <a:rPr lang="en-US" sz="1200" dirty="0">
                <a:solidFill>
                  <a:srgbClr val="000080"/>
                </a:solidFill>
                <a:latin typeface="Menlo"/>
              </a:rPr>
              <a:t> </a:t>
            </a:r>
            <a:r>
              <a:rPr lang="en-US" sz="1200" dirty="0">
                <a:solidFill>
                  <a:srgbClr val="000000"/>
                </a:solidFill>
                <a:latin typeface="Menlo"/>
              </a:rPr>
              <a:t>(</a:t>
            </a:r>
            <a:r>
              <a:rPr lang="en-US" sz="1200" dirty="0" err="1">
                <a:solidFill>
                  <a:srgbClr val="4C73A6"/>
                </a:solidFill>
                <a:latin typeface="Menlo"/>
              </a:rPr>
              <a:t>int</a:t>
            </a:r>
            <a:r>
              <a:rPr lang="en-US" sz="1200" dirty="0">
                <a:solidFill>
                  <a:srgbClr val="4C73A6"/>
                </a:solidFill>
                <a:latin typeface="Menlo"/>
              </a:rPr>
              <a:t> </a:t>
            </a:r>
            <a:r>
              <a:rPr lang="en-US" sz="1200" dirty="0">
                <a:solidFill>
                  <a:srgbClr val="000000"/>
                </a:solidFill>
                <a:latin typeface="Menlo"/>
              </a:rPr>
              <a:t>j = </a:t>
            </a:r>
            <a:r>
              <a:rPr lang="en-US" sz="1200" dirty="0">
                <a:solidFill>
                  <a:srgbClr val="0000FF"/>
                </a:solidFill>
                <a:latin typeface="Menlo"/>
              </a:rPr>
              <a:t>0</a:t>
            </a:r>
            <a:r>
              <a:rPr lang="en-US" sz="1200" dirty="0">
                <a:solidFill>
                  <a:srgbClr val="000000"/>
                </a:solidFill>
                <a:latin typeface="Menlo"/>
              </a:rPr>
              <a:t>; j &lt; </a:t>
            </a:r>
            <a:r>
              <a:rPr lang="en-US" sz="1200" dirty="0" err="1">
                <a:solidFill>
                  <a:srgbClr val="000000"/>
                </a:solidFill>
                <a:latin typeface="Menlo"/>
              </a:rPr>
              <a:t>s.length</a:t>
            </a:r>
            <a:r>
              <a:rPr lang="en-US" sz="1200" dirty="0">
                <a:solidFill>
                  <a:srgbClr val="000000"/>
                </a:solidFill>
                <a:latin typeface="Menlo"/>
              </a:rPr>
              <a:t>(); j++) {</a:t>
            </a:r>
          </a:p>
          <a:p>
            <a:r>
              <a:rPr lang="sv-SE" sz="1200" dirty="0">
                <a:latin typeface="Menlo"/>
              </a:rPr>
              <a:t>        </a:t>
            </a:r>
            <a:r>
              <a:rPr lang="sv-SE" sz="1200" dirty="0">
                <a:solidFill>
                  <a:srgbClr val="4C73A6"/>
                </a:solidFill>
                <a:latin typeface="Menlo"/>
              </a:rPr>
              <a:t>char </a:t>
            </a:r>
            <a:r>
              <a:rPr lang="sv-SE" sz="1200" dirty="0">
                <a:solidFill>
                  <a:srgbClr val="000000"/>
                </a:solidFill>
                <a:latin typeface="Menlo"/>
              </a:rPr>
              <a:t>k = </a:t>
            </a:r>
            <a:r>
              <a:rPr lang="sv-SE" sz="1200" dirty="0" err="1">
                <a:solidFill>
                  <a:srgbClr val="000000"/>
                </a:solidFill>
                <a:latin typeface="Menlo"/>
              </a:rPr>
              <a:t>s.charAt</a:t>
            </a:r>
            <a:r>
              <a:rPr lang="sv-SE" sz="1200" dirty="0">
                <a:solidFill>
                  <a:srgbClr val="000000"/>
                </a:solidFill>
                <a:latin typeface="Menlo"/>
              </a:rPr>
              <a:t>(j);</a:t>
            </a:r>
          </a:p>
          <a:p>
            <a:r>
              <a:rPr lang="en-US" sz="1200" dirty="0">
                <a:latin typeface="Menlo"/>
              </a:rPr>
              <a:t>        </a:t>
            </a:r>
            <a:r>
              <a:rPr lang="en-US" sz="1200" b="1" dirty="0">
                <a:solidFill>
                  <a:srgbClr val="000080"/>
                </a:solidFill>
                <a:latin typeface="Menlo"/>
              </a:rPr>
              <a:t>if</a:t>
            </a:r>
            <a:r>
              <a:rPr lang="en-US" sz="1200" dirty="0">
                <a:solidFill>
                  <a:srgbClr val="000080"/>
                </a:solidFill>
                <a:latin typeface="Menlo"/>
              </a:rPr>
              <a:t> </a:t>
            </a:r>
            <a:r>
              <a:rPr lang="en-US" sz="1200" dirty="0">
                <a:solidFill>
                  <a:srgbClr val="000000"/>
                </a:solidFill>
                <a:latin typeface="Menlo"/>
              </a:rPr>
              <a:t>((</a:t>
            </a:r>
            <a:r>
              <a:rPr lang="en-US" sz="1200" dirty="0" err="1">
                <a:solidFill>
                  <a:srgbClr val="4C73A6"/>
                </a:solidFill>
                <a:latin typeface="Menlo"/>
              </a:rPr>
              <a:t>int</a:t>
            </a:r>
            <a:r>
              <a:rPr lang="en-US" sz="1200" dirty="0">
                <a:solidFill>
                  <a:srgbClr val="000000"/>
                </a:solidFill>
                <a:latin typeface="Menlo"/>
              </a:rPr>
              <a:t>) k % </a:t>
            </a:r>
            <a:r>
              <a:rPr lang="en-US" sz="1200" dirty="0" err="1">
                <a:solidFill>
                  <a:srgbClr val="000000"/>
                </a:solidFill>
                <a:latin typeface="Menlo"/>
              </a:rPr>
              <a:t>i</a:t>
            </a:r>
            <a:r>
              <a:rPr lang="en-US" sz="1200" dirty="0">
                <a:solidFill>
                  <a:srgbClr val="000000"/>
                </a:solidFill>
                <a:latin typeface="Menlo"/>
              </a:rPr>
              <a:t> == </a:t>
            </a:r>
            <a:r>
              <a:rPr lang="en-US" sz="1200" dirty="0">
                <a:solidFill>
                  <a:srgbClr val="0000FF"/>
                </a:solidFill>
                <a:latin typeface="Menlo"/>
              </a:rPr>
              <a:t>0</a:t>
            </a:r>
            <a:r>
              <a:rPr lang="en-US" sz="1200" dirty="0">
                <a:solidFill>
                  <a:srgbClr val="000000"/>
                </a:solidFill>
                <a:latin typeface="Menlo"/>
              </a:rPr>
              <a:t>) {</a:t>
            </a:r>
          </a:p>
          <a:p>
            <a:r>
              <a:rPr lang="pl-PL" sz="1200" dirty="0">
                <a:solidFill>
                  <a:srgbClr val="000000"/>
                </a:solidFill>
                <a:latin typeface="Menlo"/>
              </a:rPr>
              <a:t>            </a:t>
            </a:r>
            <a:r>
              <a:rPr lang="pl-PL" sz="1200" dirty="0" err="1">
                <a:solidFill>
                  <a:srgbClr val="000000"/>
                </a:solidFill>
                <a:latin typeface="Menlo"/>
              </a:rPr>
              <a:t>r.append</a:t>
            </a:r>
            <a:r>
              <a:rPr lang="pl-PL" sz="1200" dirty="0">
                <a:solidFill>
                  <a:srgbClr val="000000"/>
                </a:solidFill>
                <a:latin typeface="Menlo"/>
              </a:rPr>
              <a:t>(c);</a:t>
            </a:r>
          </a:p>
          <a:p>
            <a:r>
              <a:rPr lang="da-DK" sz="1200" dirty="0">
                <a:latin typeface="Menlo"/>
              </a:rPr>
              <a:t>        </a:t>
            </a:r>
            <a:r>
              <a:rPr lang="da-DK" sz="1200" dirty="0">
                <a:solidFill>
                  <a:srgbClr val="000000"/>
                </a:solidFill>
                <a:latin typeface="Menlo"/>
              </a:rPr>
              <a:t>} </a:t>
            </a:r>
            <a:r>
              <a:rPr lang="da-DK" sz="1200" b="1" dirty="0" err="1">
                <a:solidFill>
                  <a:srgbClr val="000080"/>
                </a:solidFill>
                <a:latin typeface="Menlo"/>
              </a:rPr>
              <a:t>else</a:t>
            </a:r>
            <a:r>
              <a:rPr lang="da-DK" sz="1200" dirty="0">
                <a:solidFill>
                  <a:srgbClr val="000080"/>
                </a:solidFill>
                <a:latin typeface="Menlo"/>
              </a:rPr>
              <a:t> </a:t>
            </a:r>
            <a:r>
              <a:rPr lang="da-DK" sz="1200" dirty="0">
                <a:solidFill>
                  <a:srgbClr val="000000"/>
                </a:solidFill>
                <a:latin typeface="Menlo"/>
              </a:rPr>
              <a:t>{</a:t>
            </a:r>
          </a:p>
          <a:p>
            <a:r>
              <a:rPr lang="en-US" sz="1200" dirty="0">
                <a:latin typeface="Menlo"/>
              </a:rPr>
              <a:t>            </a:t>
            </a:r>
            <a:r>
              <a:rPr lang="en-US" sz="1200" b="1" dirty="0">
                <a:solidFill>
                  <a:srgbClr val="000080"/>
                </a:solidFill>
                <a:latin typeface="Menlo"/>
              </a:rPr>
              <a:t>if</a:t>
            </a:r>
            <a:r>
              <a:rPr lang="en-US" sz="1200" dirty="0">
                <a:solidFill>
                  <a:srgbClr val="000080"/>
                </a:solidFill>
                <a:latin typeface="Menlo"/>
              </a:rPr>
              <a:t> </a:t>
            </a:r>
            <a:r>
              <a:rPr lang="en-US" sz="1200" dirty="0">
                <a:solidFill>
                  <a:srgbClr val="000000"/>
                </a:solidFill>
                <a:latin typeface="Menlo"/>
              </a:rPr>
              <a:t>(k == c) {</a:t>
            </a:r>
          </a:p>
          <a:p>
            <a:r>
              <a:rPr lang="en-US" sz="1200" dirty="0">
                <a:latin typeface="Menlo"/>
              </a:rPr>
              <a:t>                </a:t>
            </a:r>
            <a:r>
              <a:rPr lang="en-US" sz="1200" b="1" dirty="0">
                <a:solidFill>
                  <a:srgbClr val="000080"/>
                </a:solidFill>
                <a:latin typeface="Menlo"/>
              </a:rPr>
              <a:t>if</a:t>
            </a:r>
            <a:r>
              <a:rPr lang="en-US" sz="1200" dirty="0">
                <a:solidFill>
                  <a:srgbClr val="000080"/>
                </a:solidFill>
                <a:latin typeface="Menlo"/>
              </a:rPr>
              <a:t> </a:t>
            </a:r>
            <a:r>
              <a:rPr lang="en-US" sz="1200" dirty="0">
                <a:solidFill>
                  <a:srgbClr val="000000"/>
                </a:solidFill>
                <a:latin typeface="Menlo"/>
              </a:rPr>
              <a:t>(</a:t>
            </a:r>
            <a:r>
              <a:rPr lang="en-US" sz="1200" dirty="0" err="1">
                <a:solidFill>
                  <a:srgbClr val="000000"/>
                </a:solidFill>
                <a:latin typeface="Menlo"/>
              </a:rPr>
              <a:t>r.length</a:t>
            </a:r>
            <a:r>
              <a:rPr lang="en-US" sz="1200" dirty="0">
                <a:solidFill>
                  <a:srgbClr val="000000"/>
                </a:solidFill>
                <a:latin typeface="Menlo"/>
              </a:rPr>
              <a:t>() &lt;= </a:t>
            </a:r>
            <a:r>
              <a:rPr lang="en-US" sz="1200" dirty="0">
                <a:solidFill>
                  <a:srgbClr val="0000FF"/>
                </a:solidFill>
                <a:latin typeface="Menlo"/>
              </a:rPr>
              <a:t>2</a:t>
            </a:r>
            <a:r>
              <a:rPr lang="en-US" sz="1200" dirty="0">
                <a:solidFill>
                  <a:srgbClr val="000000"/>
                </a:solidFill>
                <a:latin typeface="Menlo"/>
              </a:rPr>
              <a:t>) {</a:t>
            </a:r>
          </a:p>
          <a:p>
            <a:r>
              <a:rPr lang="pl-PL" sz="1200" dirty="0">
                <a:solidFill>
                  <a:srgbClr val="000000"/>
                </a:solidFill>
                <a:latin typeface="Menlo"/>
              </a:rPr>
              <a:t>                    </a:t>
            </a:r>
            <a:r>
              <a:rPr lang="pl-PL" sz="1200" dirty="0" err="1">
                <a:solidFill>
                  <a:srgbClr val="000000"/>
                </a:solidFill>
                <a:latin typeface="Menlo"/>
              </a:rPr>
              <a:t>r.append</a:t>
            </a:r>
            <a:r>
              <a:rPr lang="pl-PL" sz="1200" dirty="0">
                <a:solidFill>
                  <a:srgbClr val="000000"/>
                </a:solidFill>
                <a:latin typeface="Menlo"/>
              </a:rPr>
              <a:t>(</a:t>
            </a:r>
            <a:r>
              <a:rPr lang="pl-PL" sz="1200" b="1" dirty="0">
                <a:solidFill>
                  <a:srgbClr val="009900"/>
                </a:solidFill>
                <a:latin typeface="Menlo"/>
              </a:rPr>
              <a:t>'a'</a:t>
            </a:r>
            <a:r>
              <a:rPr lang="pl-PL" sz="1200" dirty="0">
                <a:solidFill>
                  <a:srgbClr val="000000"/>
                </a:solidFill>
                <a:latin typeface="Menlo"/>
              </a:rPr>
              <a:t>);</a:t>
            </a:r>
          </a:p>
          <a:p>
            <a:r>
              <a:rPr lang="da-DK" sz="1200" dirty="0">
                <a:latin typeface="Menlo"/>
              </a:rPr>
              <a:t>                </a:t>
            </a:r>
            <a:r>
              <a:rPr lang="da-DK" sz="1200" dirty="0">
                <a:solidFill>
                  <a:srgbClr val="000000"/>
                </a:solidFill>
                <a:latin typeface="Menlo"/>
              </a:rPr>
              <a:t>} </a:t>
            </a:r>
            <a:r>
              <a:rPr lang="da-DK" sz="1200" b="1" dirty="0" err="1">
                <a:solidFill>
                  <a:srgbClr val="000080"/>
                </a:solidFill>
                <a:latin typeface="Menlo"/>
              </a:rPr>
              <a:t>else</a:t>
            </a:r>
            <a:r>
              <a:rPr lang="da-DK" sz="1200" dirty="0">
                <a:solidFill>
                  <a:srgbClr val="000080"/>
                </a:solidFill>
                <a:latin typeface="Menlo"/>
              </a:rPr>
              <a:t> </a:t>
            </a:r>
            <a:r>
              <a:rPr lang="da-DK" sz="1200" dirty="0">
                <a:solidFill>
                  <a:srgbClr val="000000"/>
                </a:solidFill>
                <a:latin typeface="Menlo"/>
              </a:rPr>
              <a:t>{</a:t>
            </a:r>
          </a:p>
          <a:p>
            <a:r>
              <a:rPr lang="pl-PL" sz="1200" dirty="0">
                <a:solidFill>
                  <a:srgbClr val="000000"/>
                </a:solidFill>
                <a:latin typeface="Menlo"/>
              </a:rPr>
              <a:t>                    </a:t>
            </a:r>
            <a:r>
              <a:rPr lang="pl-PL" sz="1200" dirty="0" err="1">
                <a:solidFill>
                  <a:srgbClr val="000000"/>
                </a:solidFill>
                <a:latin typeface="Menlo"/>
              </a:rPr>
              <a:t>r.append</a:t>
            </a:r>
            <a:r>
              <a:rPr lang="pl-PL" sz="1200" dirty="0">
                <a:solidFill>
                  <a:srgbClr val="000000"/>
                </a:solidFill>
                <a:latin typeface="Menlo"/>
              </a:rPr>
              <a:t>(</a:t>
            </a:r>
            <a:r>
              <a:rPr lang="pl-PL" sz="1200" b="1" dirty="0">
                <a:solidFill>
                  <a:srgbClr val="009900"/>
                </a:solidFill>
                <a:latin typeface="Menlo"/>
              </a:rPr>
              <a:t>'b'</a:t>
            </a:r>
            <a:r>
              <a:rPr lang="pl-PL" sz="1200" dirty="0">
                <a:solidFill>
                  <a:srgbClr val="000000"/>
                </a:solidFill>
                <a:latin typeface="Menlo"/>
              </a:rPr>
              <a:t>);</a:t>
            </a:r>
          </a:p>
          <a:p>
            <a:r>
              <a:rPr lang="en-US" sz="1200" dirty="0">
                <a:latin typeface="Menlo"/>
              </a:rPr>
              <a:t>                </a:t>
            </a:r>
            <a:r>
              <a:rPr lang="en-US" sz="1200" dirty="0">
                <a:solidFill>
                  <a:srgbClr val="000000"/>
                </a:solidFill>
                <a:latin typeface="Menlo"/>
              </a:rPr>
              <a:t>}</a:t>
            </a:r>
          </a:p>
          <a:p>
            <a:r>
              <a:rPr lang="en-US" sz="1200" dirty="0">
                <a:latin typeface="Menlo"/>
              </a:rPr>
              <a:t>            </a:t>
            </a:r>
            <a:r>
              <a:rPr lang="en-US" sz="1200" dirty="0">
                <a:solidFill>
                  <a:srgbClr val="000000"/>
                </a:solidFill>
                <a:latin typeface="Menlo"/>
              </a:rPr>
              <a:t>}</a:t>
            </a:r>
          </a:p>
          <a:p>
            <a:r>
              <a:rPr lang="en-US" sz="1200" dirty="0">
                <a:latin typeface="Menlo"/>
              </a:rPr>
              <a:t>            </a:t>
            </a:r>
            <a:r>
              <a:rPr lang="en-US" sz="1200" b="1" dirty="0">
                <a:solidFill>
                  <a:srgbClr val="000080"/>
                </a:solidFill>
                <a:latin typeface="Menlo"/>
              </a:rPr>
              <a:t>if</a:t>
            </a:r>
            <a:r>
              <a:rPr lang="en-US" sz="1200" dirty="0">
                <a:solidFill>
                  <a:srgbClr val="000080"/>
                </a:solidFill>
                <a:latin typeface="Menlo"/>
              </a:rPr>
              <a:t> </a:t>
            </a:r>
            <a:r>
              <a:rPr lang="en-US" sz="1200" dirty="0">
                <a:solidFill>
                  <a:srgbClr val="000000"/>
                </a:solidFill>
                <a:latin typeface="Menlo"/>
              </a:rPr>
              <a:t>(k == </a:t>
            </a:r>
            <a:r>
              <a:rPr lang="en-US" sz="1200" b="1" dirty="0">
                <a:solidFill>
                  <a:srgbClr val="009900"/>
                </a:solidFill>
                <a:latin typeface="Menlo"/>
              </a:rPr>
              <a:t>'^'</a:t>
            </a:r>
            <a:r>
              <a:rPr lang="en-US" sz="1200" dirty="0">
                <a:solidFill>
                  <a:srgbClr val="000000"/>
                </a:solidFill>
                <a:latin typeface="Menlo"/>
              </a:rPr>
              <a:t>) {</a:t>
            </a:r>
          </a:p>
          <a:p>
            <a:r>
              <a:rPr lang="fr-FR" sz="1200" dirty="0">
                <a:solidFill>
                  <a:srgbClr val="000000"/>
                </a:solidFill>
                <a:latin typeface="Menlo"/>
              </a:rPr>
              <a:t>                </a:t>
            </a:r>
            <a:r>
              <a:rPr lang="fr-FR" sz="1200" dirty="0" err="1">
                <a:solidFill>
                  <a:srgbClr val="000000"/>
                </a:solidFill>
                <a:latin typeface="Menlo"/>
              </a:rPr>
              <a:t>r.append</a:t>
            </a:r>
            <a:r>
              <a:rPr lang="fr-FR" sz="1200" dirty="0">
                <a:solidFill>
                  <a:srgbClr val="000000"/>
                </a:solidFill>
                <a:latin typeface="Menlo"/>
              </a:rPr>
              <a:t>(</a:t>
            </a:r>
            <a:r>
              <a:rPr lang="fr-FR" sz="1200" b="1" dirty="0">
                <a:solidFill>
                  <a:srgbClr val="009900"/>
                </a:solidFill>
                <a:latin typeface="Menlo"/>
              </a:rPr>
              <a:t>'c'</a:t>
            </a:r>
            <a:r>
              <a:rPr lang="fr-FR" sz="1200" dirty="0">
                <a:solidFill>
                  <a:srgbClr val="000000"/>
                </a:solidFill>
                <a:latin typeface="Menlo"/>
              </a:rPr>
              <a:t>);</a:t>
            </a:r>
          </a:p>
          <a:p>
            <a:r>
              <a:rPr lang="da-DK" sz="1200" dirty="0">
                <a:latin typeface="Menlo"/>
              </a:rPr>
              <a:t>            </a:t>
            </a:r>
            <a:r>
              <a:rPr lang="da-DK" sz="1200" dirty="0">
                <a:solidFill>
                  <a:srgbClr val="000000"/>
                </a:solidFill>
                <a:latin typeface="Menlo"/>
              </a:rPr>
              <a:t>} </a:t>
            </a:r>
            <a:r>
              <a:rPr lang="da-DK" sz="1200" b="1" dirty="0" err="1">
                <a:solidFill>
                  <a:srgbClr val="000080"/>
                </a:solidFill>
                <a:latin typeface="Menlo"/>
              </a:rPr>
              <a:t>else</a:t>
            </a:r>
            <a:r>
              <a:rPr lang="da-DK" sz="1200" dirty="0">
                <a:solidFill>
                  <a:srgbClr val="000080"/>
                </a:solidFill>
                <a:latin typeface="Menlo"/>
              </a:rPr>
              <a:t> </a:t>
            </a:r>
            <a:r>
              <a:rPr lang="da-DK" sz="1200" dirty="0">
                <a:solidFill>
                  <a:srgbClr val="000000"/>
                </a:solidFill>
                <a:latin typeface="Menlo"/>
              </a:rPr>
              <a:t>{</a:t>
            </a:r>
          </a:p>
          <a:p>
            <a:r>
              <a:rPr lang="pl-PL" sz="1200" dirty="0">
                <a:solidFill>
                  <a:srgbClr val="000000"/>
                </a:solidFill>
                <a:latin typeface="Menlo"/>
              </a:rPr>
              <a:t>                </a:t>
            </a:r>
            <a:r>
              <a:rPr lang="pl-PL" sz="1200" dirty="0" err="1">
                <a:solidFill>
                  <a:srgbClr val="000000"/>
                </a:solidFill>
                <a:latin typeface="Menlo"/>
              </a:rPr>
              <a:t>r.append</a:t>
            </a:r>
            <a:r>
              <a:rPr lang="pl-PL" sz="1200" dirty="0">
                <a:solidFill>
                  <a:srgbClr val="000000"/>
                </a:solidFill>
                <a:latin typeface="Menlo"/>
              </a:rPr>
              <a:t>(k);</a:t>
            </a:r>
          </a:p>
          <a:p>
            <a:r>
              <a:rPr lang="en-US" sz="1200" dirty="0">
                <a:latin typeface="Menlo"/>
              </a:rPr>
              <a:t>            </a:t>
            </a:r>
            <a:r>
              <a:rPr lang="en-US" sz="1200" dirty="0">
                <a:solidFill>
                  <a:srgbClr val="000000"/>
                </a:solidFill>
                <a:latin typeface="Menlo"/>
              </a:rPr>
              <a:t>}</a:t>
            </a:r>
          </a:p>
          <a:p>
            <a:r>
              <a:rPr lang="en-US" sz="1200" dirty="0">
                <a:latin typeface="Menlo"/>
              </a:rPr>
              <a:t>        </a:t>
            </a:r>
            <a:r>
              <a:rPr lang="en-US" sz="1200" dirty="0">
                <a:solidFill>
                  <a:srgbClr val="000000"/>
                </a:solidFill>
                <a:latin typeface="Menlo"/>
              </a:rPr>
              <a:t>}</a:t>
            </a:r>
          </a:p>
          <a:p>
            <a:r>
              <a:rPr lang="en-US" sz="1200" dirty="0">
                <a:latin typeface="Menlo"/>
              </a:rPr>
              <a:t>    </a:t>
            </a:r>
            <a:r>
              <a:rPr lang="en-US" sz="1200" dirty="0">
                <a:solidFill>
                  <a:srgbClr val="000000"/>
                </a:solidFill>
                <a:latin typeface="Menlo"/>
              </a:rPr>
              <a:t>}</a:t>
            </a:r>
          </a:p>
          <a:p>
            <a:endParaRPr lang="en-US" sz="1200" dirty="0">
              <a:latin typeface="Menlo"/>
            </a:endParaRPr>
          </a:p>
          <a:p>
            <a:r>
              <a:rPr lang="pl-PL" sz="1200" dirty="0">
                <a:latin typeface="Menlo"/>
              </a:rPr>
              <a:t>    </a:t>
            </a:r>
            <a:r>
              <a:rPr lang="pl-PL" sz="1200" b="1" dirty="0">
                <a:solidFill>
                  <a:srgbClr val="000080"/>
                </a:solidFill>
                <a:latin typeface="Menlo"/>
              </a:rPr>
              <a:t>return</a:t>
            </a:r>
            <a:r>
              <a:rPr lang="pl-PL" sz="1200" dirty="0">
                <a:solidFill>
                  <a:srgbClr val="000080"/>
                </a:solidFill>
                <a:latin typeface="Menlo"/>
              </a:rPr>
              <a:t> </a:t>
            </a:r>
            <a:r>
              <a:rPr lang="pl-PL" sz="1200" dirty="0" err="1">
                <a:solidFill>
                  <a:srgbClr val="000000"/>
                </a:solidFill>
                <a:latin typeface="Menlo"/>
              </a:rPr>
              <a:t>r.toString</a:t>
            </a:r>
            <a:r>
              <a:rPr lang="pl-PL" sz="1200" dirty="0">
                <a:solidFill>
                  <a:srgbClr val="000000"/>
                </a:solidFill>
                <a:latin typeface="Menlo"/>
              </a:rPr>
              <a:t>();</a:t>
            </a:r>
          </a:p>
          <a:p>
            <a:r>
              <a:rPr lang="en-US" sz="1200" dirty="0">
                <a:solidFill>
                  <a:srgbClr val="000000"/>
                </a:solidFill>
                <a:latin typeface="Menlo"/>
              </a:rPr>
              <a:t>}</a:t>
            </a:r>
          </a:p>
        </p:txBody>
      </p:sp>
      <p:sp>
        <p:nvSpPr>
          <p:cNvPr id="2" name="Title 1"/>
          <p:cNvSpPr>
            <a:spLocks noGrp="1"/>
          </p:cNvSpPr>
          <p:nvPr>
            <p:ph type="title"/>
          </p:nvPr>
        </p:nvSpPr>
        <p:spPr/>
        <p:txBody>
          <a:bodyPr/>
          <a:lstStyle/>
          <a:p>
            <a:r>
              <a:rPr lang="en-US" dirty="0" smtClean="0">
                <a:solidFill>
                  <a:srgbClr val="161645"/>
                </a:solidFill>
              </a:rPr>
              <a:t>Legacy code</a:t>
            </a:r>
            <a:endParaRPr lang="en-US" dirty="0">
              <a:solidFill>
                <a:srgbClr val="161645"/>
              </a:solidFill>
            </a:endParaRPr>
          </a:p>
        </p:txBody>
      </p:sp>
    </p:spTree>
    <p:extLst>
      <p:ext uri="{BB962C8B-B14F-4D97-AF65-F5344CB8AC3E}">
        <p14:creationId xmlns:p14="http://schemas.microsoft.com/office/powerpoint/2010/main" val="1210027605"/>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rgbClr val="161645"/>
                </a:solidFill>
              </a:rPr>
              <a:t>Первый простой тест</a:t>
            </a:r>
            <a:endParaRPr lang="en-US" dirty="0">
              <a:solidFill>
                <a:srgbClr val="161645"/>
              </a:solidFill>
            </a:endParaRPr>
          </a:p>
        </p:txBody>
      </p:sp>
      <p:sp>
        <p:nvSpPr>
          <p:cNvPr id="3" name="Rectangle 2"/>
          <p:cNvSpPr/>
          <p:nvPr/>
        </p:nvSpPr>
        <p:spPr>
          <a:xfrm>
            <a:off x="381000" y="1371600"/>
            <a:ext cx="9296400" cy="2031325"/>
          </a:xfrm>
          <a:prstGeom prst="rect">
            <a:avLst/>
          </a:prstGeom>
        </p:spPr>
        <p:txBody>
          <a:bodyPr wrap="square">
            <a:spAutoFit/>
          </a:bodyPr>
          <a:lstStyle/>
          <a:p>
            <a:r>
              <a:rPr lang="en-US" dirty="0">
                <a:solidFill>
                  <a:srgbClr val="808000"/>
                </a:solidFill>
                <a:latin typeface="Menlo"/>
              </a:rPr>
              <a:t>@Test</a:t>
            </a:r>
          </a:p>
          <a:p>
            <a:r>
              <a:rPr lang="en-US" b="1" dirty="0">
                <a:solidFill>
                  <a:srgbClr val="000080"/>
                </a:solidFill>
                <a:latin typeface="Menlo"/>
              </a:rPr>
              <a:t>public</a:t>
            </a:r>
            <a:r>
              <a:rPr lang="en-US" dirty="0">
                <a:solidFill>
                  <a:srgbClr val="000080"/>
                </a:solidFill>
                <a:latin typeface="Menlo"/>
              </a:rPr>
              <a:t> </a:t>
            </a:r>
            <a:r>
              <a:rPr lang="en-US" dirty="0">
                <a:solidFill>
                  <a:srgbClr val="4C73A6"/>
                </a:solidFill>
                <a:latin typeface="Menlo"/>
              </a:rPr>
              <a:t>void </a:t>
            </a:r>
            <a:r>
              <a:rPr lang="en-US" dirty="0" err="1">
                <a:solidFill>
                  <a:srgbClr val="000000"/>
                </a:solidFill>
                <a:latin typeface="Menlo"/>
              </a:rPr>
              <a:t>should_work_some_how</a:t>
            </a:r>
            <a:r>
              <a:rPr lang="en-US" dirty="0">
                <a:solidFill>
                  <a:srgbClr val="000000"/>
                </a:solidFill>
                <a:latin typeface="Menlo"/>
              </a:rPr>
              <a:t>() </a:t>
            </a:r>
            <a:r>
              <a:rPr lang="en-US" b="1" dirty="0">
                <a:solidFill>
                  <a:srgbClr val="000080"/>
                </a:solidFill>
                <a:latin typeface="Menlo"/>
              </a:rPr>
              <a:t>throws</a:t>
            </a:r>
            <a:r>
              <a:rPr lang="en-US" dirty="0">
                <a:solidFill>
                  <a:srgbClr val="000080"/>
                </a:solidFill>
                <a:latin typeface="Menlo"/>
              </a:rPr>
              <a:t> </a:t>
            </a:r>
            <a:r>
              <a:rPr lang="en-US" dirty="0">
                <a:solidFill>
                  <a:srgbClr val="0000B3"/>
                </a:solidFill>
                <a:latin typeface="Menlo"/>
              </a:rPr>
              <a:t>Exception </a:t>
            </a:r>
            <a:r>
              <a:rPr lang="en-US" dirty="0">
                <a:solidFill>
                  <a:srgbClr val="000000"/>
                </a:solidFill>
                <a:latin typeface="Menlo"/>
              </a:rPr>
              <a:t>{</a:t>
            </a:r>
          </a:p>
          <a:p>
            <a:r>
              <a:rPr lang="is-IS" dirty="0">
                <a:latin typeface="Menlo"/>
              </a:rPr>
              <a:t>    </a:t>
            </a:r>
            <a:r>
              <a:rPr lang="is-IS" dirty="0">
                <a:solidFill>
                  <a:srgbClr val="000000"/>
                </a:solidFill>
                <a:latin typeface="Menlo"/>
              </a:rPr>
              <a:t>verify(</a:t>
            </a:r>
          </a:p>
          <a:p>
            <a:r>
              <a:rPr lang="pl-PL" dirty="0">
                <a:solidFill>
                  <a:srgbClr val="000000"/>
                </a:solidFill>
                <a:latin typeface="Menlo"/>
              </a:rPr>
              <a:t>        </a:t>
            </a:r>
            <a:r>
              <a:rPr lang="pl-PL" dirty="0" err="1">
                <a:solidFill>
                  <a:srgbClr val="000000"/>
                </a:solidFill>
                <a:latin typeface="Menlo"/>
              </a:rPr>
              <a:t>HugeAndScaryLegacyCode</a:t>
            </a:r>
            <a:r>
              <a:rPr lang="pl-PL" dirty="0">
                <a:solidFill>
                  <a:srgbClr val="000000"/>
                </a:solidFill>
                <a:latin typeface="Menlo"/>
              </a:rPr>
              <a:t>.</a:t>
            </a:r>
          </a:p>
          <a:p>
            <a:r>
              <a:rPr lang="en-US" dirty="0">
                <a:latin typeface="Menlo"/>
              </a:rPr>
              <a:t>        </a:t>
            </a:r>
            <a:r>
              <a:rPr lang="en-US" dirty="0" err="1">
                <a:solidFill>
                  <a:srgbClr val="000000"/>
                </a:solidFill>
                <a:latin typeface="Menlo"/>
              </a:rPr>
              <a:t>TheUgliesMethodYouMightEverSeen</a:t>
            </a:r>
            <a:r>
              <a:rPr lang="en-US" dirty="0">
                <a:solidFill>
                  <a:srgbClr val="000000"/>
                </a:solidFill>
                <a:latin typeface="Menlo"/>
              </a:rPr>
              <a:t>(</a:t>
            </a:r>
            <a:r>
              <a:rPr lang="en-US" b="1" dirty="0">
                <a:solidFill>
                  <a:srgbClr val="009900"/>
                </a:solidFill>
                <a:latin typeface="Menlo"/>
              </a:rPr>
              <a:t>"</a:t>
            </a:r>
            <a:r>
              <a:rPr lang="en-US" b="1" dirty="0" err="1">
                <a:solidFill>
                  <a:srgbClr val="009900"/>
                </a:solidFill>
                <a:latin typeface="Menlo"/>
              </a:rPr>
              <a:t>someinput</a:t>
            </a:r>
            <a:r>
              <a:rPr lang="en-US" b="1" dirty="0">
                <a:solidFill>
                  <a:srgbClr val="009900"/>
                </a:solidFill>
                <a:latin typeface="Menlo"/>
              </a:rPr>
              <a:t>"</a:t>
            </a:r>
            <a:r>
              <a:rPr lang="en-US" dirty="0">
                <a:solidFill>
                  <a:srgbClr val="000000"/>
                </a:solidFill>
                <a:latin typeface="Menlo"/>
              </a:rPr>
              <a:t>, </a:t>
            </a:r>
            <a:r>
              <a:rPr lang="en-US" dirty="0">
                <a:solidFill>
                  <a:srgbClr val="0000FF"/>
                </a:solidFill>
                <a:latin typeface="Menlo"/>
              </a:rPr>
              <a:t>10</a:t>
            </a:r>
            <a:r>
              <a:rPr lang="en-US" dirty="0">
                <a:solidFill>
                  <a:srgbClr val="000000"/>
                </a:solidFill>
                <a:latin typeface="Menlo"/>
              </a:rPr>
              <a:t>, </a:t>
            </a:r>
            <a:r>
              <a:rPr lang="en-US" b="1" dirty="0">
                <a:solidFill>
                  <a:srgbClr val="009900"/>
                </a:solidFill>
                <a:latin typeface="Menlo"/>
              </a:rPr>
              <a:t>'c'</a:t>
            </a:r>
            <a:r>
              <a:rPr lang="en-US" dirty="0">
                <a:solidFill>
                  <a:srgbClr val="000000"/>
                </a:solidFill>
                <a:latin typeface="Menlo"/>
              </a:rPr>
              <a:t>)</a:t>
            </a:r>
          </a:p>
          <a:p>
            <a:r>
              <a:rPr lang="en-US" dirty="0">
                <a:latin typeface="Menlo"/>
              </a:rPr>
              <a:t>    </a:t>
            </a:r>
            <a:r>
              <a:rPr lang="en-US" dirty="0">
                <a:solidFill>
                  <a:srgbClr val="000000"/>
                </a:solidFill>
                <a:latin typeface="Menlo"/>
              </a:rPr>
              <a:t>);</a:t>
            </a:r>
          </a:p>
          <a:p>
            <a:r>
              <a:rPr lang="en-US" dirty="0">
                <a:solidFill>
                  <a:srgbClr val="000000"/>
                </a:solidFill>
                <a:latin typeface="Menlo"/>
              </a:rPr>
              <a:t>}</a:t>
            </a:r>
          </a:p>
        </p:txBody>
      </p:sp>
      <p:sp>
        <p:nvSpPr>
          <p:cNvPr id="4" name="Rounded Rectangle 3"/>
          <p:cNvSpPr/>
          <p:nvPr/>
        </p:nvSpPr>
        <p:spPr>
          <a:xfrm>
            <a:off x="990600" y="1981200"/>
            <a:ext cx="990600" cy="304800"/>
          </a:xfrm>
          <a:prstGeom prst="roundRect">
            <a:avLst/>
          </a:prstGeom>
          <a:solidFill>
            <a:schemeClr val="accent4">
              <a:alpha val="18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ounded Rectangular Callout 6"/>
          <p:cNvSpPr/>
          <p:nvPr/>
        </p:nvSpPr>
        <p:spPr>
          <a:xfrm>
            <a:off x="1905000" y="3276600"/>
            <a:ext cx="2489439" cy="914400"/>
          </a:xfrm>
          <a:prstGeom prst="wedgeRoundRectCallout">
            <a:avLst>
              <a:gd name="adj1" fmla="val -39633"/>
              <a:gd name="adj2" fmla="val -938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ru-RU" dirty="0" smtClean="0">
                <a:solidFill>
                  <a:srgbClr val="004080"/>
                </a:solidFill>
                <a:latin typeface="Arial" charset="0"/>
                <a:ea typeface="ＭＳ Ｐゴシック" charset="0"/>
                <a:cs typeface="Arial" charset="0"/>
              </a:rPr>
              <a:t>Все</a:t>
            </a:r>
            <a:r>
              <a:rPr lang="en-US" dirty="0" smtClean="0">
                <a:solidFill>
                  <a:srgbClr val="004080"/>
                </a:solidFill>
                <a:latin typeface="Arial" charset="0"/>
                <a:ea typeface="ＭＳ Ｐゴシック" charset="0"/>
                <a:cs typeface="Arial" charset="0"/>
              </a:rPr>
              <a:t>, </a:t>
            </a:r>
            <a:r>
              <a:rPr lang="ru-RU" dirty="0" smtClean="0">
                <a:solidFill>
                  <a:srgbClr val="004080"/>
                </a:solidFill>
                <a:latin typeface="Arial" charset="0"/>
                <a:ea typeface="ＭＳ Ｐゴシック" charset="0"/>
                <a:cs typeface="Arial" charset="0"/>
              </a:rPr>
              <a:t>что нам надо </a:t>
            </a:r>
            <a:r>
              <a:rPr lang="en-US" dirty="0" smtClean="0">
                <a:solidFill>
                  <a:srgbClr val="004080"/>
                </a:solidFill>
                <a:latin typeface="Arial" charset="0"/>
                <a:ea typeface="ＭＳ Ｐゴシック" charset="0"/>
                <a:cs typeface="Arial" charset="0"/>
              </a:rPr>
              <a:t>–</a:t>
            </a:r>
            <a:r>
              <a:rPr lang="ru-RU" dirty="0" smtClean="0">
                <a:solidFill>
                  <a:srgbClr val="004080"/>
                </a:solidFill>
                <a:latin typeface="Arial" charset="0"/>
                <a:ea typeface="ＭＳ Ｐゴシック" charset="0"/>
                <a:cs typeface="Arial" charset="0"/>
              </a:rPr>
              <a:t> вызвать метод</a:t>
            </a:r>
          </a:p>
          <a:p>
            <a:pPr algn="ctr"/>
            <a:r>
              <a:rPr lang="en-US" dirty="0" err="1" smtClean="0">
                <a:solidFill>
                  <a:srgbClr val="004080"/>
                </a:solidFill>
                <a:latin typeface="Arial" charset="0"/>
                <a:ea typeface="ＭＳ Ｐゴシック" charset="0"/>
                <a:cs typeface="Arial" charset="0"/>
              </a:rPr>
              <a:t>Approvals.</a:t>
            </a:r>
            <a:r>
              <a:rPr lang="en-US" i="1" dirty="0" err="1" smtClean="0">
                <a:solidFill>
                  <a:srgbClr val="004080"/>
                </a:solidFill>
                <a:latin typeface="Arial" charset="0"/>
                <a:ea typeface="ＭＳ Ｐゴシック" charset="0"/>
                <a:cs typeface="Arial" charset="0"/>
              </a:rPr>
              <a:t>verify</a:t>
            </a:r>
            <a:endParaRPr lang="ru-RU" i="1" dirty="0">
              <a:solidFill>
                <a:srgbClr val="004080"/>
              </a:solidFill>
              <a:latin typeface="Arial" charset="0"/>
              <a:ea typeface="ＭＳ Ｐゴシック" charset="0"/>
              <a:cs typeface="Arial" charset="0"/>
            </a:endParaRPr>
          </a:p>
        </p:txBody>
      </p:sp>
    </p:spTree>
    <p:extLst>
      <p:ext uri="{BB962C8B-B14F-4D97-AF65-F5344CB8AC3E}">
        <p14:creationId xmlns:p14="http://schemas.microsoft.com/office/powerpoint/2010/main" val="1650964640"/>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rgbClr val="161645"/>
                </a:solidFill>
              </a:rPr>
              <a:t>Результат</a:t>
            </a:r>
            <a:r>
              <a:rPr lang="en-US" dirty="0" smtClean="0">
                <a:solidFill>
                  <a:srgbClr val="161645"/>
                </a:solidFill>
              </a:rPr>
              <a:t> </a:t>
            </a:r>
            <a:r>
              <a:rPr lang="ru-RU" dirty="0" smtClean="0">
                <a:solidFill>
                  <a:srgbClr val="161645"/>
                </a:solidFill>
              </a:rPr>
              <a:t>выполнения тестов</a:t>
            </a:r>
            <a:endParaRPr lang="en-US" dirty="0">
              <a:solidFill>
                <a:srgbClr val="161645"/>
              </a:solidFill>
            </a:endParaRPr>
          </a:p>
        </p:txBody>
      </p:sp>
      <p:pic>
        <p:nvPicPr>
          <p:cNvPr id="3" name="Picture 2" descr="Kaleidoscope – HugeAndScaryLegacyCodeTest.should_work_some_how.received.txt | HugeAndScaryLegacyCodeTest.should_work_some_how.approved.tx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838200"/>
            <a:ext cx="9144000" cy="6590461"/>
          </a:xfrm>
          <a:prstGeom prst="rect">
            <a:avLst/>
          </a:prstGeom>
        </p:spPr>
      </p:pic>
    </p:spTree>
    <p:extLst>
      <p:ext uri="{BB962C8B-B14F-4D97-AF65-F5344CB8AC3E}">
        <p14:creationId xmlns:p14="http://schemas.microsoft.com/office/powerpoint/2010/main" val="3291250266"/>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905000" y="3581400"/>
            <a:ext cx="2133600" cy="914400"/>
          </a:xfrm>
          <a:prstGeom prst="roundRect">
            <a:avLst>
              <a:gd name="adj" fmla="val 9091"/>
            </a:avLst>
          </a:prstGeom>
          <a:solidFill>
            <a:schemeClr val="accent5">
              <a:alpha val="18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ounded Rectangle 4"/>
          <p:cNvSpPr/>
          <p:nvPr/>
        </p:nvSpPr>
        <p:spPr>
          <a:xfrm>
            <a:off x="1905000" y="4876800"/>
            <a:ext cx="1295400" cy="228600"/>
          </a:xfrm>
          <a:prstGeom prst="roundRect">
            <a:avLst>
              <a:gd name="adj" fmla="val 9091"/>
            </a:avLst>
          </a:prstGeom>
          <a:solidFill>
            <a:schemeClr val="accent5">
              <a:alpha val="18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solidFill>
                  <a:srgbClr val="161645"/>
                </a:solidFill>
              </a:rPr>
              <a:t>Coverage</a:t>
            </a:r>
            <a:endParaRPr lang="en-US" dirty="0">
              <a:solidFill>
                <a:srgbClr val="161645"/>
              </a:solidFill>
            </a:endParaRPr>
          </a:p>
        </p:txBody>
      </p:sp>
      <p:sp>
        <p:nvSpPr>
          <p:cNvPr id="3" name="Rectangle 2"/>
          <p:cNvSpPr/>
          <p:nvPr/>
        </p:nvSpPr>
        <p:spPr>
          <a:xfrm>
            <a:off x="381000" y="1181756"/>
            <a:ext cx="9372600" cy="5447644"/>
          </a:xfrm>
          <a:prstGeom prst="rect">
            <a:avLst/>
          </a:prstGeom>
        </p:spPr>
        <p:txBody>
          <a:bodyPr wrap="square">
            <a:spAutoFit/>
          </a:bodyPr>
          <a:lstStyle/>
          <a:p>
            <a:r>
              <a:rPr lang="en-US" sz="1200" b="1" dirty="0">
                <a:solidFill>
                  <a:srgbClr val="000080"/>
                </a:solidFill>
                <a:latin typeface="Menlo"/>
              </a:rPr>
              <a:t>public static</a:t>
            </a:r>
            <a:r>
              <a:rPr lang="en-US" sz="1200" dirty="0">
                <a:solidFill>
                  <a:srgbClr val="000080"/>
                </a:solidFill>
                <a:latin typeface="Menlo"/>
              </a:rPr>
              <a:t> </a:t>
            </a:r>
            <a:r>
              <a:rPr lang="en-US" sz="1200" dirty="0">
                <a:solidFill>
                  <a:srgbClr val="0000B3"/>
                </a:solidFill>
                <a:latin typeface="Menlo"/>
              </a:rPr>
              <a:t>String </a:t>
            </a:r>
            <a:r>
              <a:rPr lang="en-US" sz="1200" dirty="0" err="1">
                <a:solidFill>
                  <a:srgbClr val="000000"/>
                </a:solidFill>
                <a:latin typeface="Menlo"/>
              </a:rPr>
              <a:t>TheUgliesMethodYouMightEverSeen</a:t>
            </a:r>
            <a:r>
              <a:rPr lang="en-US" sz="1200" dirty="0">
                <a:solidFill>
                  <a:srgbClr val="000000"/>
                </a:solidFill>
                <a:latin typeface="Menlo"/>
              </a:rPr>
              <a:t>(</a:t>
            </a:r>
            <a:r>
              <a:rPr lang="en-US" sz="1200" dirty="0">
                <a:solidFill>
                  <a:srgbClr val="0000B3"/>
                </a:solidFill>
                <a:latin typeface="Menlo"/>
              </a:rPr>
              <a:t>String </a:t>
            </a:r>
            <a:r>
              <a:rPr lang="en-US" sz="1200" dirty="0">
                <a:solidFill>
                  <a:srgbClr val="000000"/>
                </a:solidFill>
                <a:latin typeface="Menlo"/>
              </a:rPr>
              <a:t>s, </a:t>
            </a:r>
            <a:r>
              <a:rPr lang="en-US" sz="1200" dirty="0" err="1">
                <a:solidFill>
                  <a:srgbClr val="4C73A6"/>
                </a:solidFill>
                <a:latin typeface="Menlo"/>
              </a:rPr>
              <a:t>int</a:t>
            </a:r>
            <a:r>
              <a:rPr lang="en-US" sz="1200" dirty="0">
                <a:solidFill>
                  <a:srgbClr val="4C73A6"/>
                </a:solidFill>
                <a:latin typeface="Menlo"/>
              </a:rPr>
              <a:t> </a:t>
            </a:r>
            <a:r>
              <a:rPr lang="en-US" sz="1200" dirty="0" err="1">
                <a:solidFill>
                  <a:srgbClr val="000000"/>
                </a:solidFill>
                <a:latin typeface="Menlo"/>
              </a:rPr>
              <a:t>i</a:t>
            </a:r>
            <a:r>
              <a:rPr lang="en-US" sz="1200" dirty="0">
                <a:solidFill>
                  <a:srgbClr val="000000"/>
                </a:solidFill>
                <a:latin typeface="Menlo"/>
              </a:rPr>
              <a:t>, </a:t>
            </a:r>
            <a:r>
              <a:rPr lang="en-US" sz="1200" dirty="0">
                <a:solidFill>
                  <a:srgbClr val="4C73A6"/>
                </a:solidFill>
                <a:latin typeface="Menlo"/>
              </a:rPr>
              <a:t>char </a:t>
            </a:r>
            <a:r>
              <a:rPr lang="en-US" sz="1200" dirty="0">
                <a:solidFill>
                  <a:srgbClr val="000000"/>
                </a:solidFill>
                <a:latin typeface="Menlo"/>
              </a:rPr>
              <a:t>c) {</a:t>
            </a:r>
          </a:p>
          <a:p>
            <a:endParaRPr lang="en-US" sz="1200" dirty="0">
              <a:latin typeface="Menlo"/>
            </a:endParaRPr>
          </a:p>
          <a:p>
            <a:r>
              <a:rPr lang="en-US" sz="1200" dirty="0">
                <a:latin typeface="Menlo"/>
              </a:rPr>
              <a:t>    </a:t>
            </a:r>
            <a:r>
              <a:rPr lang="en-US" sz="1200" b="1" dirty="0">
                <a:solidFill>
                  <a:srgbClr val="000080"/>
                </a:solidFill>
                <a:latin typeface="Menlo"/>
              </a:rPr>
              <a:t>if</a:t>
            </a:r>
            <a:r>
              <a:rPr lang="en-US" sz="1200" dirty="0">
                <a:solidFill>
                  <a:srgbClr val="000080"/>
                </a:solidFill>
                <a:latin typeface="Menlo"/>
              </a:rPr>
              <a:t> </a:t>
            </a:r>
            <a:r>
              <a:rPr lang="en-US" sz="1200" dirty="0">
                <a:solidFill>
                  <a:srgbClr val="000000"/>
                </a:solidFill>
                <a:latin typeface="Menlo"/>
              </a:rPr>
              <a:t>(</a:t>
            </a:r>
            <a:r>
              <a:rPr lang="en-US" sz="1200" dirty="0" err="1">
                <a:solidFill>
                  <a:srgbClr val="000000"/>
                </a:solidFill>
                <a:latin typeface="Menlo"/>
              </a:rPr>
              <a:t>s.length</a:t>
            </a:r>
            <a:r>
              <a:rPr lang="en-US" sz="1200" dirty="0">
                <a:solidFill>
                  <a:srgbClr val="000000"/>
                </a:solidFill>
                <a:latin typeface="Menlo"/>
              </a:rPr>
              <a:t>() &gt; </a:t>
            </a:r>
            <a:r>
              <a:rPr lang="en-US" sz="1200" dirty="0">
                <a:solidFill>
                  <a:srgbClr val="0000FF"/>
                </a:solidFill>
                <a:latin typeface="Menlo"/>
              </a:rPr>
              <a:t>5</a:t>
            </a:r>
            <a:r>
              <a:rPr lang="en-US" sz="1200" dirty="0">
                <a:solidFill>
                  <a:srgbClr val="000000"/>
                </a:solidFill>
                <a:latin typeface="Menlo"/>
              </a:rPr>
              <a:t>) {</a:t>
            </a:r>
          </a:p>
          <a:p>
            <a:r>
              <a:rPr lang="en-US" sz="1200" dirty="0">
                <a:solidFill>
                  <a:srgbClr val="000000"/>
                </a:solidFill>
                <a:latin typeface="Menlo"/>
              </a:rPr>
              <a:t>        s += </a:t>
            </a:r>
            <a:r>
              <a:rPr lang="en-US" sz="1200" b="1" dirty="0">
                <a:solidFill>
                  <a:srgbClr val="009900"/>
                </a:solidFill>
                <a:latin typeface="Menlo"/>
              </a:rPr>
              <a:t>"_</a:t>
            </a:r>
            <a:r>
              <a:rPr lang="en-US" sz="1200" b="1" dirty="0" err="1">
                <a:solidFill>
                  <a:srgbClr val="009900"/>
                </a:solidFill>
                <a:latin typeface="Menlo"/>
              </a:rPr>
              <a:t>some_suffix</a:t>
            </a:r>
            <a:r>
              <a:rPr lang="en-US" sz="1200" b="1" dirty="0">
                <a:solidFill>
                  <a:srgbClr val="009900"/>
                </a:solidFill>
                <a:latin typeface="Menlo"/>
              </a:rPr>
              <a:t>"</a:t>
            </a:r>
            <a:r>
              <a:rPr lang="en-US" sz="1200" dirty="0">
                <a:solidFill>
                  <a:srgbClr val="000000"/>
                </a:solidFill>
                <a:latin typeface="Menlo"/>
              </a:rPr>
              <a:t>;</a:t>
            </a:r>
          </a:p>
          <a:p>
            <a:r>
              <a:rPr lang="en-US" sz="1200" dirty="0">
                <a:latin typeface="Menlo"/>
              </a:rPr>
              <a:t>    </a:t>
            </a:r>
            <a:r>
              <a:rPr lang="en-US" sz="1200" dirty="0">
                <a:solidFill>
                  <a:srgbClr val="000000"/>
                </a:solidFill>
                <a:latin typeface="Menlo"/>
              </a:rPr>
              <a:t>}</a:t>
            </a:r>
          </a:p>
          <a:p>
            <a:endParaRPr lang="en-US" sz="1200" dirty="0">
              <a:latin typeface="Menlo"/>
            </a:endParaRPr>
          </a:p>
          <a:p>
            <a:r>
              <a:rPr lang="en-US" sz="1200" dirty="0">
                <a:latin typeface="Menlo"/>
              </a:rPr>
              <a:t>    </a:t>
            </a:r>
            <a:r>
              <a:rPr lang="en-US" sz="1200" dirty="0" err="1">
                <a:solidFill>
                  <a:srgbClr val="0000B3"/>
                </a:solidFill>
                <a:latin typeface="Menlo"/>
              </a:rPr>
              <a:t>StringBuilder</a:t>
            </a:r>
            <a:r>
              <a:rPr lang="en-US" sz="1200" dirty="0">
                <a:solidFill>
                  <a:srgbClr val="0000B3"/>
                </a:solidFill>
                <a:latin typeface="Menlo"/>
              </a:rPr>
              <a:t> </a:t>
            </a:r>
            <a:r>
              <a:rPr lang="en-US" sz="1200" dirty="0">
                <a:solidFill>
                  <a:srgbClr val="000000"/>
                </a:solidFill>
                <a:latin typeface="Menlo"/>
              </a:rPr>
              <a:t>r = </a:t>
            </a:r>
            <a:r>
              <a:rPr lang="en-US" sz="1200" b="1" dirty="0">
                <a:solidFill>
                  <a:srgbClr val="000080"/>
                </a:solidFill>
                <a:latin typeface="Menlo"/>
              </a:rPr>
              <a:t>new</a:t>
            </a:r>
            <a:r>
              <a:rPr lang="en-US" sz="1200" dirty="0">
                <a:solidFill>
                  <a:srgbClr val="000080"/>
                </a:solidFill>
                <a:latin typeface="Menlo"/>
              </a:rPr>
              <a:t> </a:t>
            </a:r>
            <a:r>
              <a:rPr lang="en-US" sz="1200" dirty="0" err="1">
                <a:solidFill>
                  <a:srgbClr val="0000B3"/>
                </a:solidFill>
                <a:latin typeface="Menlo"/>
              </a:rPr>
              <a:t>StringBuilder</a:t>
            </a:r>
            <a:r>
              <a:rPr lang="en-US" sz="1200" dirty="0">
                <a:solidFill>
                  <a:srgbClr val="000000"/>
                </a:solidFill>
                <a:latin typeface="Menlo"/>
              </a:rPr>
              <a:t>();</a:t>
            </a:r>
          </a:p>
          <a:p>
            <a:r>
              <a:rPr lang="en-US" sz="1200" dirty="0">
                <a:latin typeface="Menlo"/>
              </a:rPr>
              <a:t>    </a:t>
            </a:r>
            <a:r>
              <a:rPr lang="en-US" sz="1200" b="1" dirty="0">
                <a:solidFill>
                  <a:srgbClr val="000080"/>
                </a:solidFill>
                <a:latin typeface="Menlo"/>
              </a:rPr>
              <a:t>for</a:t>
            </a:r>
            <a:r>
              <a:rPr lang="en-US" sz="1200" dirty="0">
                <a:solidFill>
                  <a:srgbClr val="000080"/>
                </a:solidFill>
                <a:latin typeface="Menlo"/>
              </a:rPr>
              <a:t> </a:t>
            </a:r>
            <a:r>
              <a:rPr lang="en-US" sz="1200" dirty="0">
                <a:solidFill>
                  <a:srgbClr val="000000"/>
                </a:solidFill>
                <a:latin typeface="Menlo"/>
              </a:rPr>
              <a:t>(</a:t>
            </a:r>
            <a:r>
              <a:rPr lang="en-US" sz="1200" dirty="0" err="1">
                <a:solidFill>
                  <a:srgbClr val="4C73A6"/>
                </a:solidFill>
                <a:latin typeface="Menlo"/>
              </a:rPr>
              <a:t>int</a:t>
            </a:r>
            <a:r>
              <a:rPr lang="en-US" sz="1200" dirty="0">
                <a:solidFill>
                  <a:srgbClr val="4C73A6"/>
                </a:solidFill>
                <a:latin typeface="Menlo"/>
              </a:rPr>
              <a:t> </a:t>
            </a:r>
            <a:r>
              <a:rPr lang="en-US" sz="1200" dirty="0">
                <a:solidFill>
                  <a:srgbClr val="000000"/>
                </a:solidFill>
                <a:latin typeface="Menlo"/>
              </a:rPr>
              <a:t>j = </a:t>
            </a:r>
            <a:r>
              <a:rPr lang="en-US" sz="1200" dirty="0">
                <a:solidFill>
                  <a:srgbClr val="0000FF"/>
                </a:solidFill>
                <a:latin typeface="Menlo"/>
              </a:rPr>
              <a:t>0</a:t>
            </a:r>
            <a:r>
              <a:rPr lang="en-US" sz="1200" dirty="0">
                <a:solidFill>
                  <a:srgbClr val="000000"/>
                </a:solidFill>
                <a:latin typeface="Menlo"/>
              </a:rPr>
              <a:t>; j &lt; </a:t>
            </a:r>
            <a:r>
              <a:rPr lang="en-US" sz="1200" dirty="0" err="1">
                <a:solidFill>
                  <a:srgbClr val="000000"/>
                </a:solidFill>
                <a:latin typeface="Menlo"/>
              </a:rPr>
              <a:t>s.length</a:t>
            </a:r>
            <a:r>
              <a:rPr lang="en-US" sz="1200" dirty="0">
                <a:solidFill>
                  <a:srgbClr val="000000"/>
                </a:solidFill>
                <a:latin typeface="Menlo"/>
              </a:rPr>
              <a:t>(); j++) {</a:t>
            </a:r>
          </a:p>
          <a:p>
            <a:r>
              <a:rPr lang="sv-SE" sz="1200" dirty="0">
                <a:latin typeface="Menlo"/>
              </a:rPr>
              <a:t>        </a:t>
            </a:r>
            <a:r>
              <a:rPr lang="sv-SE" sz="1200" dirty="0">
                <a:solidFill>
                  <a:srgbClr val="4C73A6"/>
                </a:solidFill>
                <a:latin typeface="Menlo"/>
              </a:rPr>
              <a:t>char </a:t>
            </a:r>
            <a:r>
              <a:rPr lang="sv-SE" sz="1200" dirty="0">
                <a:solidFill>
                  <a:srgbClr val="000000"/>
                </a:solidFill>
                <a:latin typeface="Menlo"/>
              </a:rPr>
              <a:t>k = </a:t>
            </a:r>
            <a:r>
              <a:rPr lang="sv-SE" sz="1200" dirty="0" err="1">
                <a:solidFill>
                  <a:srgbClr val="000000"/>
                </a:solidFill>
                <a:latin typeface="Menlo"/>
              </a:rPr>
              <a:t>s.charAt</a:t>
            </a:r>
            <a:r>
              <a:rPr lang="sv-SE" sz="1200" dirty="0">
                <a:solidFill>
                  <a:srgbClr val="000000"/>
                </a:solidFill>
                <a:latin typeface="Menlo"/>
              </a:rPr>
              <a:t>(j);</a:t>
            </a:r>
          </a:p>
          <a:p>
            <a:r>
              <a:rPr lang="en-US" sz="1200" dirty="0">
                <a:latin typeface="Menlo"/>
              </a:rPr>
              <a:t>        </a:t>
            </a:r>
            <a:r>
              <a:rPr lang="en-US" sz="1200" b="1" dirty="0">
                <a:solidFill>
                  <a:srgbClr val="000080"/>
                </a:solidFill>
                <a:latin typeface="Menlo"/>
              </a:rPr>
              <a:t>if</a:t>
            </a:r>
            <a:r>
              <a:rPr lang="en-US" sz="1200" dirty="0">
                <a:solidFill>
                  <a:srgbClr val="000080"/>
                </a:solidFill>
                <a:latin typeface="Menlo"/>
              </a:rPr>
              <a:t> </a:t>
            </a:r>
            <a:r>
              <a:rPr lang="en-US" sz="1200" dirty="0">
                <a:solidFill>
                  <a:srgbClr val="000000"/>
                </a:solidFill>
                <a:latin typeface="Menlo"/>
              </a:rPr>
              <a:t>((</a:t>
            </a:r>
            <a:r>
              <a:rPr lang="en-US" sz="1200" dirty="0" err="1">
                <a:solidFill>
                  <a:srgbClr val="4C73A6"/>
                </a:solidFill>
                <a:latin typeface="Menlo"/>
              </a:rPr>
              <a:t>int</a:t>
            </a:r>
            <a:r>
              <a:rPr lang="en-US" sz="1200" dirty="0">
                <a:solidFill>
                  <a:srgbClr val="000000"/>
                </a:solidFill>
                <a:latin typeface="Menlo"/>
              </a:rPr>
              <a:t>) k % </a:t>
            </a:r>
            <a:r>
              <a:rPr lang="en-US" sz="1200" dirty="0" err="1">
                <a:solidFill>
                  <a:srgbClr val="000000"/>
                </a:solidFill>
                <a:latin typeface="Menlo"/>
              </a:rPr>
              <a:t>i</a:t>
            </a:r>
            <a:r>
              <a:rPr lang="en-US" sz="1200" dirty="0">
                <a:solidFill>
                  <a:srgbClr val="000000"/>
                </a:solidFill>
                <a:latin typeface="Menlo"/>
              </a:rPr>
              <a:t> == </a:t>
            </a:r>
            <a:r>
              <a:rPr lang="en-US" sz="1200" dirty="0">
                <a:solidFill>
                  <a:srgbClr val="0000FF"/>
                </a:solidFill>
                <a:latin typeface="Menlo"/>
              </a:rPr>
              <a:t>0</a:t>
            </a:r>
            <a:r>
              <a:rPr lang="en-US" sz="1200" dirty="0">
                <a:solidFill>
                  <a:srgbClr val="000000"/>
                </a:solidFill>
                <a:latin typeface="Menlo"/>
              </a:rPr>
              <a:t>) {</a:t>
            </a:r>
          </a:p>
          <a:p>
            <a:r>
              <a:rPr lang="pl-PL" sz="1200" dirty="0">
                <a:solidFill>
                  <a:srgbClr val="000000"/>
                </a:solidFill>
                <a:latin typeface="Menlo"/>
              </a:rPr>
              <a:t>            </a:t>
            </a:r>
            <a:r>
              <a:rPr lang="pl-PL" sz="1200" dirty="0" err="1">
                <a:solidFill>
                  <a:srgbClr val="000000"/>
                </a:solidFill>
                <a:latin typeface="Menlo"/>
              </a:rPr>
              <a:t>r.append</a:t>
            </a:r>
            <a:r>
              <a:rPr lang="pl-PL" sz="1200" dirty="0">
                <a:solidFill>
                  <a:srgbClr val="000000"/>
                </a:solidFill>
                <a:latin typeface="Menlo"/>
              </a:rPr>
              <a:t>(c);</a:t>
            </a:r>
          </a:p>
          <a:p>
            <a:r>
              <a:rPr lang="da-DK" sz="1200" dirty="0">
                <a:latin typeface="Menlo"/>
              </a:rPr>
              <a:t>        </a:t>
            </a:r>
            <a:r>
              <a:rPr lang="da-DK" sz="1200" dirty="0">
                <a:solidFill>
                  <a:srgbClr val="000000"/>
                </a:solidFill>
                <a:latin typeface="Menlo"/>
              </a:rPr>
              <a:t>} </a:t>
            </a:r>
            <a:r>
              <a:rPr lang="da-DK" sz="1200" b="1" dirty="0" err="1">
                <a:solidFill>
                  <a:srgbClr val="000080"/>
                </a:solidFill>
                <a:latin typeface="Menlo"/>
              </a:rPr>
              <a:t>else</a:t>
            </a:r>
            <a:r>
              <a:rPr lang="da-DK" sz="1200" dirty="0">
                <a:solidFill>
                  <a:srgbClr val="000080"/>
                </a:solidFill>
                <a:latin typeface="Menlo"/>
              </a:rPr>
              <a:t> </a:t>
            </a:r>
            <a:r>
              <a:rPr lang="da-DK" sz="1200" dirty="0">
                <a:solidFill>
                  <a:srgbClr val="000000"/>
                </a:solidFill>
                <a:latin typeface="Menlo"/>
              </a:rPr>
              <a:t>{</a:t>
            </a:r>
          </a:p>
          <a:p>
            <a:r>
              <a:rPr lang="en-US" sz="1200" dirty="0">
                <a:latin typeface="Menlo"/>
              </a:rPr>
              <a:t>            </a:t>
            </a:r>
            <a:r>
              <a:rPr lang="en-US" sz="1200" b="1" dirty="0">
                <a:solidFill>
                  <a:srgbClr val="000080"/>
                </a:solidFill>
                <a:latin typeface="Menlo"/>
              </a:rPr>
              <a:t>if</a:t>
            </a:r>
            <a:r>
              <a:rPr lang="en-US" sz="1200" dirty="0">
                <a:solidFill>
                  <a:srgbClr val="000080"/>
                </a:solidFill>
                <a:latin typeface="Menlo"/>
              </a:rPr>
              <a:t> </a:t>
            </a:r>
            <a:r>
              <a:rPr lang="en-US" sz="1200" dirty="0">
                <a:solidFill>
                  <a:srgbClr val="000000"/>
                </a:solidFill>
                <a:latin typeface="Menlo"/>
              </a:rPr>
              <a:t>(k == c) {</a:t>
            </a:r>
          </a:p>
          <a:p>
            <a:r>
              <a:rPr lang="en-US" sz="1200" dirty="0">
                <a:latin typeface="Menlo"/>
              </a:rPr>
              <a:t>                </a:t>
            </a:r>
            <a:r>
              <a:rPr lang="en-US" sz="1200" b="1" dirty="0">
                <a:solidFill>
                  <a:srgbClr val="000080"/>
                </a:solidFill>
                <a:latin typeface="Menlo"/>
              </a:rPr>
              <a:t>if</a:t>
            </a:r>
            <a:r>
              <a:rPr lang="en-US" sz="1200" dirty="0">
                <a:solidFill>
                  <a:srgbClr val="000080"/>
                </a:solidFill>
                <a:latin typeface="Menlo"/>
              </a:rPr>
              <a:t> </a:t>
            </a:r>
            <a:r>
              <a:rPr lang="en-US" sz="1200" dirty="0">
                <a:solidFill>
                  <a:srgbClr val="000000"/>
                </a:solidFill>
                <a:latin typeface="Menlo"/>
              </a:rPr>
              <a:t>(</a:t>
            </a:r>
            <a:r>
              <a:rPr lang="en-US" sz="1200" dirty="0" err="1">
                <a:solidFill>
                  <a:srgbClr val="000000"/>
                </a:solidFill>
                <a:latin typeface="Menlo"/>
              </a:rPr>
              <a:t>r.length</a:t>
            </a:r>
            <a:r>
              <a:rPr lang="en-US" sz="1200" dirty="0">
                <a:solidFill>
                  <a:srgbClr val="000000"/>
                </a:solidFill>
                <a:latin typeface="Menlo"/>
              </a:rPr>
              <a:t>() &lt;= </a:t>
            </a:r>
            <a:r>
              <a:rPr lang="en-US" sz="1200" dirty="0">
                <a:solidFill>
                  <a:srgbClr val="0000FF"/>
                </a:solidFill>
                <a:latin typeface="Menlo"/>
              </a:rPr>
              <a:t>2</a:t>
            </a:r>
            <a:r>
              <a:rPr lang="en-US" sz="1200" dirty="0">
                <a:solidFill>
                  <a:srgbClr val="000000"/>
                </a:solidFill>
                <a:latin typeface="Menlo"/>
              </a:rPr>
              <a:t>) {</a:t>
            </a:r>
          </a:p>
          <a:p>
            <a:r>
              <a:rPr lang="pl-PL" sz="1200" dirty="0">
                <a:solidFill>
                  <a:srgbClr val="000000"/>
                </a:solidFill>
                <a:latin typeface="Menlo"/>
              </a:rPr>
              <a:t>                    </a:t>
            </a:r>
            <a:r>
              <a:rPr lang="pl-PL" sz="1200" dirty="0" err="1">
                <a:solidFill>
                  <a:srgbClr val="000000"/>
                </a:solidFill>
                <a:latin typeface="Menlo"/>
              </a:rPr>
              <a:t>r.append</a:t>
            </a:r>
            <a:r>
              <a:rPr lang="pl-PL" sz="1200" dirty="0">
                <a:solidFill>
                  <a:srgbClr val="000000"/>
                </a:solidFill>
                <a:latin typeface="Menlo"/>
              </a:rPr>
              <a:t>(</a:t>
            </a:r>
            <a:r>
              <a:rPr lang="pl-PL" sz="1200" b="1" dirty="0">
                <a:solidFill>
                  <a:srgbClr val="009900"/>
                </a:solidFill>
                <a:latin typeface="Menlo"/>
              </a:rPr>
              <a:t>'a'</a:t>
            </a:r>
            <a:r>
              <a:rPr lang="pl-PL" sz="1200" dirty="0">
                <a:solidFill>
                  <a:srgbClr val="000000"/>
                </a:solidFill>
                <a:latin typeface="Menlo"/>
              </a:rPr>
              <a:t>);</a:t>
            </a:r>
          </a:p>
          <a:p>
            <a:r>
              <a:rPr lang="da-DK" sz="1200" dirty="0">
                <a:latin typeface="Menlo"/>
              </a:rPr>
              <a:t>                </a:t>
            </a:r>
            <a:r>
              <a:rPr lang="da-DK" sz="1200" dirty="0">
                <a:solidFill>
                  <a:srgbClr val="000000"/>
                </a:solidFill>
                <a:latin typeface="Menlo"/>
              </a:rPr>
              <a:t>} </a:t>
            </a:r>
            <a:r>
              <a:rPr lang="da-DK" sz="1200" b="1" dirty="0" err="1">
                <a:solidFill>
                  <a:srgbClr val="000080"/>
                </a:solidFill>
                <a:latin typeface="Menlo"/>
              </a:rPr>
              <a:t>else</a:t>
            </a:r>
            <a:r>
              <a:rPr lang="da-DK" sz="1200" dirty="0">
                <a:solidFill>
                  <a:srgbClr val="000080"/>
                </a:solidFill>
                <a:latin typeface="Menlo"/>
              </a:rPr>
              <a:t> </a:t>
            </a:r>
            <a:r>
              <a:rPr lang="da-DK" sz="1200" dirty="0">
                <a:solidFill>
                  <a:srgbClr val="000000"/>
                </a:solidFill>
                <a:latin typeface="Menlo"/>
              </a:rPr>
              <a:t>{</a:t>
            </a:r>
          </a:p>
          <a:p>
            <a:r>
              <a:rPr lang="pl-PL" sz="1200" dirty="0">
                <a:solidFill>
                  <a:srgbClr val="000000"/>
                </a:solidFill>
                <a:latin typeface="Menlo"/>
              </a:rPr>
              <a:t>                    </a:t>
            </a:r>
            <a:r>
              <a:rPr lang="pl-PL" sz="1200" dirty="0" err="1">
                <a:solidFill>
                  <a:srgbClr val="000000"/>
                </a:solidFill>
                <a:latin typeface="Menlo"/>
              </a:rPr>
              <a:t>r.append</a:t>
            </a:r>
            <a:r>
              <a:rPr lang="pl-PL" sz="1200" dirty="0">
                <a:solidFill>
                  <a:srgbClr val="000000"/>
                </a:solidFill>
                <a:latin typeface="Menlo"/>
              </a:rPr>
              <a:t>(</a:t>
            </a:r>
            <a:r>
              <a:rPr lang="pl-PL" sz="1200" b="1" dirty="0">
                <a:solidFill>
                  <a:srgbClr val="009900"/>
                </a:solidFill>
                <a:latin typeface="Menlo"/>
              </a:rPr>
              <a:t>'b'</a:t>
            </a:r>
            <a:r>
              <a:rPr lang="pl-PL" sz="1200" dirty="0">
                <a:solidFill>
                  <a:srgbClr val="000000"/>
                </a:solidFill>
                <a:latin typeface="Menlo"/>
              </a:rPr>
              <a:t>);</a:t>
            </a:r>
          </a:p>
          <a:p>
            <a:r>
              <a:rPr lang="en-US" sz="1200" dirty="0">
                <a:latin typeface="Menlo"/>
              </a:rPr>
              <a:t>                </a:t>
            </a:r>
            <a:r>
              <a:rPr lang="en-US" sz="1200" dirty="0">
                <a:solidFill>
                  <a:srgbClr val="000000"/>
                </a:solidFill>
                <a:latin typeface="Menlo"/>
              </a:rPr>
              <a:t>}</a:t>
            </a:r>
          </a:p>
          <a:p>
            <a:r>
              <a:rPr lang="en-US" sz="1200" dirty="0">
                <a:latin typeface="Menlo"/>
              </a:rPr>
              <a:t>            </a:t>
            </a:r>
            <a:r>
              <a:rPr lang="en-US" sz="1200" dirty="0">
                <a:solidFill>
                  <a:srgbClr val="000000"/>
                </a:solidFill>
                <a:latin typeface="Menlo"/>
              </a:rPr>
              <a:t>}</a:t>
            </a:r>
          </a:p>
          <a:p>
            <a:r>
              <a:rPr lang="en-US" sz="1200" dirty="0">
                <a:latin typeface="Menlo"/>
              </a:rPr>
              <a:t>            </a:t>
            </a:r>
            <a:r>
              <a:rPr lang="en-US" sz="1200" b="1" dirty="0">
                <a:solidFill>
                  <a:srgbClr val="000080"/>
                </a:solidFill>
                <a:latin typeface="Menlo"/>
              </a:rPr>
              <a:t>if</a:t>
            </a:r>
            <a:r>
              <a:rPr lang="en-US" sz="1200" dirty="0">
                <a:solidFill>
                  <a:srgbClr val="000080"/>
                </a:solidFill>
                <a:latin typeface="Menlo"/>
              </a:rPr>
              <a:t> </a:t>
            </a:r>
            <a:r>
              <a:rPr lang="en-US" sz="1200" dirty="0">
                <a:solidFill>
                  <a:srgbClr val="000000"/>
                </a:solidFill>
                <a:latin typeface="Menlo"/>
              </a:rPr>
              <a:t>(k == </a:t>
            </a:r>
            <a:r>
              <a:rPr lang="en-US" sz="1200" b="1" dirty="0">
                <a:solidFill>
                  <a:srgbClr val="009900"/>
                </a:solidFill>
                <a:latin typeface="Menlo"/>
              </a:rPr>
              <a:t>'^'</a:t>
            </a:r>
            <a:r>
              <a:rPr lang="en-US" sz="1200" dirty="0">
                <a:solidFill>
                  <a:srgbClr val="000000"/>
                </a:solidFill>
                <a:latin typeface="Menlo"/>
              </a:rPr>
              <a:t>) {</a:t>
            </a:r>
          </a:p>
          <a:p>
            <a:r>
              <a:rPr lang="fr-FR" sz="1200" dirty="0">
                <a:solidFill>
                  <a:srgbClr val="000000"/>
                </a:solidFill>
                <a:latin typeface="Menlo"/>
              </a:rPr>
              <a:t>                </a:t>
            </a:r>
            <a:r>
              <a:rPr lang="fr-FR" sz="1200" dirty="0" err="1">
                <a:solidFill>
                  <a:srgbClr val="000000"/>
                </a:solidFill>
                <a:latin typeface="Menlo"/>
              </a:rPr>
              <a:t>r.append</a:t>
            </a:r>
            <a:r>
              <a:rPr lang="fr-FR" sz="1200" dirty="0">
                <a:solidFill>
                  <a:srgbClr val="000000"/>
                </a:solidFill>
                <a:latin typeface="Menlo"/>
              </a:rPr>
              <a:t>(</a:t>
            </a:r>
            <a:r>
              <a:rPr lang="fr-FR" sz="1200" b="1" dirty="0">
                <a:solidFill>
                  <a:srgbClr val="009900"/>
                </a:solidFill>
                <a:latin typeface="Menlo"/>
              </a:rPr>
              <a:t>'c'</a:t>
            </a:r>
            <a:r>
              <a:rPr lang="fr-FR" sz="1200" dirty="0">
                <a:solidFill>
                  <a:srgbClr val="000000"/>
                </a:solidFill>
                <a:latin typeface="Menlo"/>
              </a:rPr>
              <a:t>);</a:t>
            </a:r>
          </a:p>
          <a:p>
            <a:r>
              <a:rPr lang="da-DK" sz="1200" dirty="0">
                <a:latin typeface="Menlo"/>
              </a:rPr>
              <a:t>            </a:t>
            </a:r>
            <a:r>
              <a:rPr lang="da-DK" sz="1200" dirty="0">
                <a:solidFill>
                  <a:srgbClr val="000000"/>
                </a:solidFill>
                <a:latin typeface="Menlo"/>
              </a:rPr>
              <a:t>} </a:t>
            </a:r>
            <a:r>
              <a:rPr lang="da-DK" sz="1200" b="1" dirty="0" err="1">
                <a:solidFill>
                  <a:srgbClr val="000080"/>
                </a:solidFill>
                <a:latin typeface="Menlo"/>
              </a:rPr>
              <a:t>else</a:t>
            </a:r>
            <a:r>
              <a:rPr lang="da-DK" sz="1200" dirty="0">
                <a:solidFill>
                  <a:srgbClr val="000080"/>
                </a:solidFill>
                <a:latin typeface="Menlo"/>
              </a:rPr>
              <a:t> </a:t>
            </a:r>
            <a:r>
              <a:rPr lang="da-DK" sz="1200" dirty="0">
                <a:solidFill>
                  <a:srgbClr val="000000"/>
                </a:solidFill>
                <a:latin typeface="Menlo"/>
              </a:rPr>
              <a:t>{</a:t>
            </a:r>
          </a:p>
          <a:p>
            <a:r>
              <a:rPr lang="pl-PL" sz="1200" dirty="0">
                <a:solidFill>
                  <a:srgbClr val="000000"/>
                </a:solidFill>
                <a:latin typeface="Menlo"/>
              </a:rPr>
              <a:t>                </a:t>
            </a:r>
            <a:r>
              <a:rPr lang="pl-PL" sz="1200" dirty="0" err="1">
                <a:solidFill>
                  <a:srgbClr val="000000"/>
                </a:solidFill>
                <a:latin typeface="Menlo"/>
              </a:rPr>
              <a:t>r.append</a:t>
            </a:r>
            <a:r>
              <a:rPr lang="pl-PL" sz="1200" dirty="0">
                <a:solidFill>
                  <a:srgbClr val="000000"/>
                </a:solidFill>
                <a:latin typeface="Menlo"/>
              </a:rPr>
              <a:t>(k);</a:t>
            </a:r>
          </a:p>
          <a:p>
            <a:r>
              <a:rPr lang="en-US" sz="1200" dirty="0">
                <a:latin typeface="Menlo"/>
              </a:rPr>
              <a:t>            </a:t>
            </a:r>
            <a:r>
              <a:rPr lang="en-US" sz="1200" dirty="0">
                <a:solidFill>
                  <a:srgbClr val="000000"/>
                </a:solidFill>
                <a:latin typeface="Menlo"/>
              </a:rPr>
              <a:t>}</a:t>
            </a:r>
          </a:p>
          <a:p>
            <a:r>
              <a:rPr lang="en-US" sz="1200" dirty="0">
                <a:latin typeface="Menlo"/>
              </a:rPr>
              <a:t>        </a:t>
            </a:r>
            <a:r>
              <a:rPr lang="en-US" sz="1200" dirty="0">
                <a:solidFill>
                  <a:srgbClr val="000000"/>
                </a:solidFill>
                <a:latin typeface="Menlo"/>
              </a:rPr>
              <a:t>}</a:t>
            </a:r>
          </a:p>
          <a:p>
            <a:r>
              <a:rPr lang="en-US" sz="1200" dirty="0">
                <a:latin typeface="Menlo"/>
              </a:rPr>
              <a:t>    </a:t>
            </a:r>
            <a:r>
              <a:rPr lang="en-US" sz="1200" dirty="0">
                <a:solidFill>
                  <a:srgbClr val="000000"/>
                </a:solidFill>
                <a:latin typeface="Menlo"/>
              </a:rPr>
              <a:t>}</a:t>
            </a:r>
          </a:p>
          <a:p>
            <a:endParaRPr lang="en-US" sz="1200" dirty="0">
              <a:latin typeface="Menlo"/>
            </a:endParaRPr>
          </a:p>
          <a:p>
            <a:r>
              <a:rPr lang="pl-PL" sz="1200" dirty="0">
                <a:latin typeface="Menlo"/>
              </a:rPr>
              <a:t>    </a:t>
            </a:r>
            <a:r>
              <a:rPr lang="pl-PL" sz="1200" b="1" dirty="0">
                <a:solidFill>
                  <a:srgbClr val="000080"/>
                </a:solidFill>
                <a:latin typeface="Menlo"/>
              </a:rPr>
              <a:t>return</a:t>
            </a:r>
            <a:r>
              <a:rPr lang="pl-PL" sz="1200" dirty="0">
                <a:solidFill>
                  <a:srgbClr val="000080"/>
                </a:solidFill>
                <a:latin typeface="Menlo"/>
              </a:rPr>
              <a:t> </a:t>
            </a:r>
            <a:r>
              <a:rPr lang="pl-PL" sz="1200" dirty="0" err="1">
                <a:solidFill>
                  <a:srgbClr val="000000"/>
                </a:solidFill>
                <a:latin typeface="Menlo"/>
              </a:rPr>
              <a:t>r.toString</a:t>
            </a:r>
            <a:r>
              <a:rPr lang="pl-PL" sz="1200" dirty="0">
                <a:solidFill>
                  <a:srgbClr val="000000"/>
                </a:solidFill>
                <a:latin typeface="Menlo"/>
              </a:rPr>
              <a:t>();</a:t>
            </a:r>
          </a:p>
          <a:p>
            <a:r>
              <a:rPr lang="en-US" sz="1200" dirty="0">
                <a:solidFill>
                  <a:srgbClr val="000000"/>
                </a:solidFill>
                <a:latin typeface="Menlo"/>
              </a:rPr>
              <a:t>}</a:t>
            </a:r>
          </a:p>
        </p:txBody>
      </p:sp>
      <p:sp>
        <p:nvSpPr>
          <p:cNvPr id="6" name="Rounded Rectangular Callout 5"/>
          <p:cNvSpPr/>
          <p:nvPr/>
        </p:nvSpPr>
        <p:spPr>
          <a:xfrm>
            <a:off x="4632036" y="3505200"/>
            <a:ext cx="2489439" cy="914400"/>
          </a:xfrm>
          <a:prstGeom prst="wedgeRoundRectCallout">
            <a:avLst>
              <a:gd name="adj1" fmla="val -65605"/>
              <a:gd name="adj2" fmla="val 159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ru-RU" dirty="0" smtClean="0">
                <a:solidFill>
                  <a:srgbClr val="004080"/>
                </a:solidFill>
                <a:latin typeface="Arial" charset="0"/>
                <a:ea typeface="ＭＳ Ｐゴシック" charset="0"/>
                <a:cs typeface="Arial" charset="0"/>
              </a:rPr>
              <a:t>У нас все еще есть непокрытый тестами код</a:t>
            </a:r>
            <a:endParaRPr lang="ru-RU" i="1" dirty="0">
              <a:solidFill>
                <a:srgbClr val="004080"/>
              </a:solidFill>
              <a:latin typeface="Arial" charset="0"/>
              <a:ea typeface="ＭＳ Ｐゴシック" charset="0"/>
              <a:cs typeface="Arial" charset="0"/>
            </a:endParaRPr>
          </a:p>
        </p:txBody>
      </p:sp>
    </p:spTree>
    <p:extLst>
      <p:ext uri="{BB962C8B-B14F-4D97-AF65-F5344CB8AC3E}">
        <p14:creationId xmlns:p14="http://schemas.microsoft.com/office/powerpoint/2010/main" val="952018588"/>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61645"/>
                </a:solidFill>
              </a:rPr>
              <a:t>Use combinations of arguments</a:t>
            </a:r>
          </a:p>
        </p:txBody>
      </p:sp>
      <p:sp>
        <p:nvSpPr>
          <p:cNvPr id="4" name="Rectangle 3"/>
          <p:cNvSpPr/>
          <p:nvPr/>
        </p:nvSpPr>
        <p:spPr>
          <a:xfrm>
            <a:off x="392545" y="1371600"/>
            <a:ext cx="8382000" cy="4616648"/>
          </a:xfrm>
          <a:prstGeom prst="rect">
            <a:avLst/>
          </a:prstGeom>
        </p:spPr>
        <p:txBody>
          <a:bodyPr wrap="square">
            <a:spAutoFit/>
          </a:bodyPr>
          <a:lstStyle/>
          <a:p>
            <a:r>
              <a:rPr lang="en-US" sz="1400" dirty="0">
                <a:solidFill>
                  <a:srgbClr val="808000"/>
                </a:solidFill>
                <a:latin typeface="Menlo"/>
              </a:rPr>
              <a:t>@Test</a:t>
            </a:r>
          </a:p>
          <a:p>
            <a:r>
              <a:rPr lang="en-US" sz="1400" b="1" dirty="0">
                <a:solidFill>
                  <a:srgbClr val="000080"/>
                </a:solidFill>
                <a:latin typeface="Menlo"/>
              </a:rPr>
              <a:t>public</a:t>
            </a:r>
            <a:r>
              <a:rPr lang="en-US" sz="1400" dirty="0">
                <a:solidFill>
                  <a:srgbClr val="000080"/>
                </a:solidFill>
                <a:latin typeface="Menlo"/>
              </a:rPr>
              <a:t> </a:t>
            </a:r>
            <a:r>
              <a:rPr lang="en-US" sz="1400" dirty="0">
                <a:solidFill>
                  <a:srgbClr val="4C73A6"/>
                </a:solidFill>
                <a:latin typeface="Menlo"/>
              </a:rPr>
              <a:t>void </a:t>
            </a:r>
            <a:r>
              <a:rPr lang="en-US" sz="1400" dirty="0" err="1">
                <a:solidFill>
                  <a:srgbClr val="000000"/>
                </a:solidFill>
                <a:latin typeface="Menlo"/>
              </a:rPr>
              <a:t>should_try_to_cover_it</a:t>
            </a:r>
            <a:r>
              <a:rPr lang="en-US" sz="1400" dirty="0">
                <a:solidFill>
                  <a:srgbClr val="000000"/>
                </a:solidFill>
                <a:latin typeface="Menlo"/>
              </a:rPr>
              <a:t>() </a:t>
            </a:r>
            <a:r>
              <a:rPr lang="en-US" sz="1400" b="1" dirty="0">
                <a:solidFill>
                  <a:srgbClr val="000080"/>
                </a:solidFill>
                <a:latin typeface="Menlo"/>
              </a:rPr>
              <a:t>throws</a:t>
            </a:r>
            <a:r>
              <a:rPr lang="en-US" sz="1400" dirty="0">
                <a:solidFill>
                  <a:srgbClr val="000080"/>
                </a:solidFill>
                <a:latin typeface="Menlo"/>
              </a:rPr>
              <a:t> </a:t>
            </a:r>
            <a:r>
              <a:rPr lang="en-US" sz="1400" dirty="0">
                <a:solidFill>
                  <a:srgbClr val="0000B3"/>
                </a:solidFill>
                <a:latin typeface="Menlo"/>
              </a:rPr>
              <a:t>Exception </a:t>
            </a:r>
            <a:r>
              <a:rPr lang="en-US" sz="1400" dirty="0">
                <a:solidFill>
                  <a:srgbClr val="000000"/>
                </a:solidFill>
                <a:latin typeface="Menlo"/>
              </a:rPr>
              <a:t>{</a:t>
            </a:r>
          </a:p>
          <a:p>
            <a:r>
              <a:rPr lang="en-US" sz="1400" dirty="0">
                <a:latin typeface="Menlo"/>
              </a:rPr>
              <a:t>    </a:t>
            </a:r>
            <a:r>
              <a:rPr lang="en-US" sz="1400" dirty="0" err="1">
                <a:solidFill>
                  <a:srgbClr val="4C73A6"/>
                </a:solidFill>
                <a:latin typeface="Menlo"/>
              </a:rPr>
              <a:t>int</a:t>
            </a:r>
            <a:r>
              <a:rPr lang="en-US" sz="1400" dirty="0">
                <a:solidFill>
                  <a:srgbClr val="000000"/>
                </a:solidFill>
                <a:latin typeface="Menlo"/>
              </a:rPr>
              <a:t>[] numbers = {</a:t>
            </a:r>
            <a:r>
              <a:rPr lang="en-US" sz="1400" dirty="0">
                <a:solidFill>
                  <a:srgbClr val="0000FF"/>
                </a:solidFill>
                <a:latin typeface="Menlo"/>
              </a:rPr>
              <a:t>1</a:t>
            </a:r>
            <a:r>
              <a:rPr lang="en-US" sz="1400" dirty="0">
                <a:solidFill>
                  <a:srgbClr val="000000"/>
                </a:solidFill>
                <a:latin typeface="Menlo"/>
              </a:rPr>
              <a:t>, </a:t>
            </a:r>
            <a:r>
              <a:rPr lang="en-US" sz="1400" dirty="0">
                <a:solidFill>
                  <a:srgbClr val="0000FF"/>
                </a:solidFill>
                <a:latin typeface="Menlo"/>
              </a:rPr>
              <a:t>2</a:t>
            </a:r>
            <a:r>
              <a:rPr lang="en-US" sz="1400" dirty="0">
                <a:solidFill>
                  <a:srgbClr val="000000"/>
                </a:solidFill>
                <a:latin typeface="Menlo"/>
              </a:rPr>
              <a:t>, </a:t>
            </a:r>
            <a:r>
              <a:rPr lang="en-US" sz="1400" dirty="0">
                <a:solidFill>
                  <a:srgbClr val="0000FF"/>
                </a:solidFill>
                <a:latin typeface="Menlo"/>
              </a:rPr>
              <a:t>3</a:t>
            </a:r>
            <a:r>
              <a:rPr lang="en-US" sz="1400" dirty="0">
                <a:solidFill>
                  <a:srgbClr val="000000"/>
                </a:solidFill>
                <a:latin typeface="Menlo"/>
              </a:rPr>
              <a:t>, </a:t>
            </a:r>
            <a:r>
              <a:rPr lang="en-US" sz="1400" dirty="0">
                <a:solidFill>
                  <a:srgbClr val="0000FF"/>
                </a:solidFill>
                <a:latin typeface="Menlo"/>
              </a:rPr>
              <a:t>4</a:t>
            </a:r>
            <a:r>
              <a:rPr lang="en-US" sz="1400" dirty="0">
                <a:solidFill>
                  <a:srgbClr val="000000"/>
                </a:solidFill>
                <a:latin typeface="Menlo"/>
              </a:rPr>
              <a:t>, </a:t>
            </a:r>
            <a:r>
              <a:rPr lang="en-US" sz="1400" dirty="0">
                <a:solidFill>
                  <a:srgbClr val="0000FF"/>
                </a:solidFill>
                <a:latin typeface="Menlo"/>
              </a:rPr>
              <a:t>5</a:t>
            </a:r>
            <a:r>
              <a:rPr lang="en-US" sz="1400" dirty="0">
                <a:solidFill>
                  <a:srgbClr val="000000"/>
                </a:solidFill>
                <a:latin typeface="Menlo"/>
              </a:rPr>
              <a:t>, </a:t>
            </a:r>
            <a:r>
              <a:rPr lang="en-US" sz="1400" dirty="0">
                <a:solidFill>
                  <a:srgbClr val="0000FF"/>
                </a:solidFill>
                <a:latin typeface="Menlo"/>
              </a:rPr>
              <a:t>6</a:t>
            </a:r>
            <a:r>
              <a:rPr lang="en-US" sz="1400" dirty="0">
                <a:solidFill>
                  <a:srgbClr val="000000"/>
                </a:solidFill>
                <a:latin typeface="Menlo"/>
              </a:rPr>
              <a:t>, </a:t>
            </a:r>
            <a:r>
              <a:rPr lang="en-US" sz="1400" dirty="0">
                <a:solidFill>
                  <a:srgbClr val="0000FF"/>
                </a:solidFill>
                <a:latin typeface="Menlo"/>
              </a:rPr>
              <a:t>7</a:t>
            </a:r>
            <a:r>
              <a:rPr lang="en-US" sz="1400" dirty="0">
                <a:solidFill>
                  <a:srgbClr val="000000"/>
                </a:solidFill>
                <a:latin typeface="Menlo"/>
              </a:rPr>
              <a:t>, </a:t>
            </a:r>
            <a:r>
              <a:rPr lang="en-US" sz="1400" dirty="0">
                <a:solidFill>
                  <a:srgbClr val="0000FF"/>
                </a:solidFill>
                <a:latin typeface="Menlo"/>
              </a:rPr>
              <a:t>8</a:t>
            </a:r>
            <a:r>
              <a:rPr lang="en-US" sz="1400" dirty="0">
                <a:solidFill>
                  <a:srgbClr val="000000"/>
                </a:solidFill>
                <a:latin typeface="Menlo"/>
              </a:rPr>
              <a:t>, </a:t>
            </a:r>
            <a:r>
              <a:rPr lang="en-US" sz="1400" dirty="0">
                <a:solidFill>
                  <a:srgbClr val="0000FF"/>
                </a:solidFill>
                <a:latin typeface="Menlo"/>
              </a:rPr>
              <a:t>9</a:t>
            </a:r>
            <a:r>
              <a:rPr lang="en-US" sz="1400" dirty="0">
                <a:solidFill>
                  <a:srgbClr val="000000"/>
                </a:solidFill>
                <a:latin typeface="Menlo"/>
              </a:rPr>
              <a:t>, </a:t>
            </a:r>
            <a:r>
              <a:rPr lang="en-US" sz="1400" dirty="0">
                <a:solidFill>
                  <a:srgbClr val="0000FF"/>
                </a:solidFill>
                <a:latin typeface="Menlo"/>
              </a:rPr>
              <a:t>10</a:t>
            </a:r>
            <a:r>
              <a:rPr lang="en-US" sz="1400" dirty="0">
                <a:solidFill>
                  <a:srgbClr val="000000"/>
                </a:solidFill>
                <a:latin typeface="Menlo"/>
              </a:rPr>
              <a:t>};</a:t>
            </a:r>
          </a:p>
          <a:p>
            <a:r>
              <a:rPr lang="nl-NL" sz="1400" dirty="0">
                <a:latin typeface="Menlo"/>
              </a:rPr>
              <a:t>    </a:t>
            </a:r>
            <a:r>
              <a:rPr lang="nl-NL" sz="1400" dirty="0" err="1">
                <a:solidFill>
                  <a:srgbClr val="4C73A6"/>
                </a:solidFill>
                <a:latin typeface="Menlo"/>
              </a:rPr>
              <a:t>char</a:t>
            </a:r>
            <a:r>
              <a:rPr lang="nl-NL" sz="1400" dirty="0">
                <a:solidFill>
                  <a:srgbClr val="000000"/>
                </a:solidFill>
                <a:latin typeface="Menlo"/>
              </a:rPr>
              <a:t>[] </a:t>
            </a:r>
            <a:r>
              <a:rPr lang="nl-NL" sz="1400" dirty="0" err="1">
                <a:solidFill>
                  <a:srgbClr val="000000"/>
                </a:solidFill>
                <a:latin typeface="Menlo"/>
              </a:rPr>
              <a:t>chars</a:t>
            </a:r>
            <a:r>
              <a:rPr lang="nl-NL" sz="1400" dirty="0">
                <a:solidFill>
                  <a:srgbClr val="000000"/>
                </a:solidFill>
                <a:latin typeface="Menlo"/>
              </a:rPr>
              <a:t> = </a:t>
            </a:r>
            <a:r>
              <a:rPr lang="nl-NL" sz="1400" b="1" dirty="0">
                <a:solidFill>
                  <a:srgbClr val="009900"/>
                </a:solidFill>
                <a:latin typeface="Menlo"/>
              </a:rPr>
              <a:t>"abcdefghijklmnopqrstuvwxyzABCDEFGHIJKLMNOPQRSTUVWXYZ"</a:t>
            </a:r>
            <a:r>
              <a:rPr lang="nl-NL" sz="1400" dirty="0">
                <a:solidFill>
                  <a:srgbClr val="000000"/>
                </a:solidFill>
                <a:latin typeface="Menlo"/>
              </a:rPr>
              <a:t>.toCharArray();</a:t>
            </a:r>
          </a:p>
          <a:p>
            <a:r>
              <a:rPr lang="en-US" sz="1400" dirty="0">
                <a:latin typeface="Menlo"/>
              </a:rPr>
              <a:t>    </a:t>
            </a:r>
            <a:r>
              <a:rPr lang="en-US" sz="1400" dirty="0">
                <a:solidFill>
                  <a:srgbClr val="0000B3"/>
                </a:solidFill>
                <a:latin typeface="Menlo"/>
              </a:rPr>
              <a:t>String</a:t>
            </a:r>
            <a:r>
              <a:rPr lang="en-US" sz="1400" dirty="0">
                <a:solidFill>
                  <a:srgbClr val="000000"/>
                </a:solidFill>
                <a:latin typeface="Menlo"/>
              </a:rPr>
              <a:t>[] strings = {</a:t>
            </a:r>
            <a:r>
              <a:rPr lang="en-US" sz="1400" b="1" dirty="0">
                <a:solidFill>
                  <a:srgbClr val="009900"/>
                </a:solidFill>
                <a:latin typeface="Menlo"/>
              </a:rPr>
              <a:t>""</a:t>
            </a:r>
            <a:r>
              <a:rPr lang="en-US" sz="1400" dirty="0">
                <a:solidFill>
                  <a:srgbClr val="000000"/>
                </a:solidFill>
                <a:latin typeface="Menlo"/>
              </a:rPr>
              <a:t>, </a:t>
            </a:r>
            <a:r>
              <a:rPr lang="en-US" sz="1400" b="1" dirty="0">
                <a:solidFill>
                  <a:srgbClr val="009900"/>
                </a:solidFill>
                <a:latin typeface="Menlo"/>
              </a:rPr>
              <a:t>"approvals"</a:t>
            </a:r>
            <a:r>
              <a:rPr lang="en-US" sz="1400" dirty="0">
                <a:solidFill>
                  <a:srgbClr val="000000"/>
                </a:solidFill>
                <a:latin typeface="Menlo"/>
              </a:rPr>
              <a:t>, </a:t>
            </a:r>
            <a:r>
              <a:rPr lang="en-US" sz="1400" b="1" dirty="0">
                <a:solidFill>
                  <a:srgbClr val="009900"/>
                </a:solidFill>
                <a:latin typeface="Menlo"/>
              </a:rPr>
              <a:t>"</a:t>
            </a:r>
            <a:r>
              <a:rPr lang="en-US" sz="1400" b="1" dirty="0" err="1">
                <a:solidFill>
                  <a:srgbClr val="009900"/>
                </a:solidFill>
                <a:latin typeface="Menlo"/>
              </a:rPr>
              <a:t>xpdays</a:t>
            </a:r>
            <a:r>
              <a:rPr lang="en-US" sz="1400" b="1" dirty="0">
                <a:solidFill>
                  <a:srgbClr val="009900"/>
                </a:solidFill>
                <a:latin typeface="Menlo"/>
              </a:rPr>
              <a:t>"</a:t>
            </a:r>
            <a:r>
              <a:rPr lang="en-US" sz="1400" dirty="0">
                <a:solidFill>
                  <a:srgbClr val="000000"/>
                </a:solidFill>
                <a:latin typeface="Menlo"/>
              </a:rPr>
              <a:t>, </a:t>
            </a:r>
            <a:r>
              <a:rPr lang="en-US" sz="1400" b="1" dirty="0">
                <a:solidFill>
                  <a:srgbClr val="009900"/>
                </a:solidFill>
                <a:latin typeface="Menlo"/>
              </a:rPr>
              <a:t>"^</a:t>
            </a:r>
            <a:r>
              <a:rPr lang="en-US" sz="1400" b="1" dirty="0" err="1">
                <a:solidFill>
                  <a:srgbClr val="009900"/>
                </a:solidFill>
                <a:latin typeface="Menlo"/>
              </a:rPr>
              <a:t>stangeword</a:t>
            </a:r>
            <a:r>
              <a:rPr lang="en-US" sz="1400" b="1" dirty="0">
                <a:solidFill>
                  <a:srgbClr val="009900"/>
                </a:solidFill>
                <a:latin typeface="Menlo"/>
              </a:rPr>
              <a:t>^"</a:t>
            </a:r>
            <a:r>
              <a:rPr lang="en-US" sz="1400" dirty="0">
                <a:solidFill>
                  <a:srgbClr val="000000"/>
                </a:solidFill>
                <a:latin typeface="Menlo"/>
              </a:rPr>
              <a:t>};</a:t>
            </a:r>
          </a:p>
          <a:p>
            <a:r>
              <a:rPr lang="en-US" sz="1400" dirty="0">
                <a:latin typeface="Menlo"/>
              </a:rPr>
              <a:t>    </a:t>
            </a:r>
            <a:r>
              <a:rPr lang="en-US" sz="1400" dirty="0">
                <a:solidFill>
                  <a:srgbClr val="0000B3"/>
                </a:solidFill>
                <a:latin typeface="Menlo"/>
              </a:rPr>
              <a:t>List</a:t>
            </a:r>
            <a:r>
              <a:rPr lang="en-US" sz="1400" dirty="0">
                <a:solidFill>
                  <a:srgbClr val="000000"/>
                </a:solidFill>
                <a:latin typeface="Menlo"/>
              </a:rPr>
              <a:t>&lt;</a:t>
            </a:r>
            <a:r>
              <a:rPr lang="en-US" sz="1400" dirty="0">
                <a:solidFill>
                  <a:srgbClr val="0000B3"/>
                </a:solidFill>
                <a:latin typeface="Menlo"/>
              </a:rPr>
              <a:t>String</a:t>
            </a:r>
            <a:r>
              <a:rPr lang="en-US" sz="1400" dirty="0">
                <a:solidFill>
                  <a:srgbClr val="000000"/>
                </a:solidFill>
                <a:latin typeface="Menlo"/>
              </a:rPr>
              <a:t>&gt; result = </a:t>
            </a:r>
            <a:r>
              <a:rPr lang="en-US" sz="1400" b="1" dirty="0">
                <a:solidFill>
                  <a:srgbClr val="000080"/>
                </a:solidFill>
                <a:latin typeface="Menlo"/>
              </a:rPr>
              <a:t>new</a:t>
            </a:r>
            <a:r>
              <a:rPr lang="en-US" sz="1400" dirty="0">
                <a:solidFill>
                  <a:srgbClr val="000080"/>
                </a:solidFill>
                <a:latin typeface="Menlo"/>
              </a:rPr>
              <a:t> </a:t>
            </a:r>
            <a:r>
              <a:rPr lang="en-US" sz="1400" dirty="0" err="1">
                <a:solidFill>
                  <a:srgbClr val="0000B3"/>
                </a:solidFill>
                <a:latin typeface="Menlo"/>
              </a:rPr>
              <a:t>ArrayList</a:t>
            </a:r>
            <a:r>
              <a:rPr lang="en-US" sz="1400" dirty="0">
                <a:solidFill>
                  <a:srgbClr val="000000"/>
                </a:solidFill>
                <a:latin typeface="Menlo"/>
              </a:rPr>
              <a:t>&lt;</a:t>
            </a:r>
            <a:r>
              <a:rPr lang="en-US" sz="1400" dirty="0">
                <a:solidFill>
                  <a:srgbClr val="0000B3"/>
                </a:solidFill>
                <a:latin typeface="Menlo"/>
              </a:rPr>
              <a:t>String</a:t>
            </a:r>
            <a:r>
              <a:rPr lang="en-US" sz="1400" dirty="0">
                <a:solidFill>
                  <a:srgbClr val="000000"/>
                </a:solidFill>
                <a:latin typeface="Menlo"/>
              </a:rPr>
              <a:t>&gt;();</a:t>
            </a:r>
          </a:p>
          <a:p>
            <a:endParaRPr lang="en-US" sz="1400" dirty="0">
              <a:latin typeface="Menlo"/>
            </a:endParaRPr>
          </a:p>
          <a:p>
            <a:r>
              <a:rPr lang="en-US" sz="1400" b="1" dirty="0">
                <a:solidFill>
                  <a:srgbClr val="000080"/>
                </a:solidFill>
                <a:latin typeface="Menlo"/>
              </a:rPr>
              <a:t>for</a:t>
            </a:r>
            <a:r>
              <a:rPr lang="en-US" sz="1400" dirty="0">
                <a:solidFill>
                  <a:srgbClr val="000080"/>
                </a:solidFill>
                <a:latin typeface="Menlo"/>
              </a:rPr>
              <a:t> </a:t>
            </a:r>
            <a:r>
              <a:rPr lang="en-US" sz="1400" dirty="0">
                <a:solidFill>
                  <a:srgbClr val="000000"/>
                </a:solidFill>
                <a:latin typeface="Menlo"/>
              </a:rPr>
              <a:t>(</a:t>
            </a:r>
            <a:r>
              <a:rPr lang="en-US" sz="1400" dirty="0" err="1">
                <a:solidFill>
                  <a:srgbClr val="4C73A6"/>
                </a:solidFill>
                <a:latin typeface="Menlo"/>
              </a:rPr>
              <a:t>int</a:t>
            </a:r>
            <a:r>
              <a:rPr lang="en-US" sz="1400" dirty="0">
                <a:solidFill>
                  <a:srgbClr val="4C73A6"/>
                </a:solidFill>
                <a:latin typeface="Menlo"/>
              </a:rPr>
              <a:t> </a:t>
            </a:r>
            <a:r>
              <a:rPr lang="en-US" sz="1400" dirty="0">
                <a:solidFill>
                  <a:srgbClr val="000000"/>
                </a:solidFill>
                <a:latin typeface="Menlo"/>
              </a:rPr>
              <a:t>number : numbers) {</a:t>
            </a:r>
          </a:p>
          <a:p>
            <a:r>
              <a:rPr lang="da-DK" sz="1400" b="1" dirty="0">
                <a:solidFill>
                  <a:srgbClr val="000080"/>
                </a:solidFill>
                <a:latin typeface="Menlo"/>
              </a:rPr>
              <a:t>for</a:t>
            </a:r>
            <a:r>
              <a:rPr lang="da-DK" sz="1400" dirty="0">
                <a:solidFill>
                  <a:srgbClr val="000080"/>
                </a:solidFill>
                <a:latin typeface="Menlo"/>
              </a:rPr>
              <a:t> </a:t>
            </a:r>
            <a:r>
              <a:rPr lang="da-DK" sz="1400" dirty="0">
                <a:solidFill>
                  <a:srgbClr val="000000"/>
                </a:solidFill>
                <a:latin typeface="Menlo"/>
              </a:rPr>
              <a:t>(</a:t>
            </a:r>
            <a:r>
              <a:rPr lang="da-DK" sz="1400" dirty="0" err="1">
                <a:solidFill>
                  <a:srgbClr val="4C73A6"/>
                </a:solidFill>
                <a:latin typeface="Menlo"/>
              </a:rPr>
              <a:t>char</a:t>
            </a:r>
            <a:r>
              <a:rPr lang="da-DK" sz="1400" dirty="0">
                <a:solidFill>
                  <a:srgbClr val="4C73A6"/>
                </a:solidFill>
                <a:latin typeface="Menlo"/>
              </a:rPr>
              <a:t> </a:t>
            </a:r>
            <a:r>
              <a:rPr lang="da-DK" sz="1400" dirty="0">
                <a:solidFill>
                  <a:srgbClr val="000000"/>
                </a:solidFill>
                <a:latin typeface="Menlo"/>
              </a:rPr>
              <a:t>c : </a:t>
            </a:r>
            <a:r>
              <a:rPr lang="da-DK" sz="1400" dirty="0" err="1">
                <a:solidFill>
                  <a:srgbClr val="000000"/>
                </a:solidFill>
                <a:latin typeface="Menlo"/>
              </a:rPr>
              <a:t>chars</a:t>
            </a:r>
            <a:r>
              <a:rPr lang="da-DK" sz="1400" dirty="0">
                <a:solidFill>
                  <a:srgbClr val="000000"/>
                </a:solidFill>
                <a:latin typeface="Menlo"/>
              </a:rPr>
              <a:t>) {</a:t>
            </a:r>
          </a:p>
          <a:p>
            <a:r>
              <a:rPr lang="da-DK" sz="1400" b="1" dirty="0">
                <a:solidFill>
                  <a:srgbClr val="000080"/>
                </a:solidFill>
                <a:latin typeface="Menlo"/>
              </a:rPr>
              <a:t>for</a:t>
            </a:r>
            <a:r>
              <a:rPr lang="da-DK" sz="1400" dirty="0">
                <a:solidFill>
                  <a:srgbClr val="000080"/>
                </a:solidFill>
                <a:latin typeface="Menlo"/>
              </a:rPr>
              <a:t> </a:t>
            </a:r>
            <a:r>
              <a:rPr lang="da-DK" sz="1400" dirty="0">
                <a:solidFill>
                  <a:srgbClr val="000000"/>
                </a:solidFill>
                <a:latin typeface="Menlo"/>
              </a:rPr>
              <a:t>(</a:t>
            </a:r>
            <a:r>
              <a:rPr lang="da-DK" sz="1400" dirty="0" err="1">
                <a:solidFill>
                  <a:srgbClr val="0000B3"/>
                </a:solidFill>
                <a:latin typeface="Menlo"/>
              </a:rPr>
              <a:t>String</a:t>
            </a:r>
            <a:r>
              <a:rPr lang="da-DK" sz="1400" dirty="0">
                <a:solidFill>
                  <a:srgbClr val="0000B3"/>
                </a:solidFill>
                <a:latin typeface="Menlo"/>
              </a:rPr>
              <a:t> </a:t>
            </a:r>
            <a:r>
              <a:rPr lang="da-DK" sz="1400" dirty="0" err="1">
                <a:solidFill>
                  <a:srgbClr val="000000"/>
                </a:solidFill>
                <a:latin typeface="Menlo"/>
              </a:rPr>
              <a:t>string</a:t>
            </a:r>
            <a:r>
              <a:rPr lang="da-DK" sz="1400" dirty="0">
                <a:solidFill>
                  <a:srgbClr val="000000"/>
                </a:solidFill>
                <a:latin typeface="Menlo"/>
              </a:rPr>
              <a:t> : </a:t>
            </a:r>
            <a:r>
              <a:rPr lang="da-DK" sz="1400" dirty="0" err="1">
                <a:solidFill>
                  <a:srgbClr val="000000"/>
                </a:solidFill>
                <a:latin typeface="Menlo"/>
              </a:rPr>
              <a:t>strings</a:t>
            </a:r>
            <a:r>
              <a:rPr lang="da-DK" sz="1400" dirty="0">
                <a:solidFill>
                  <a:srgbClr val="000000"/>
                </a:solidFill>
                <a:latin typeface="Menlo"/>
              </a:rPr>
              <a:t>) {</a:t>
            </a:r>
          </a:p>
          <a:p>
            <a:r>
              <a:rPr lang="hu-HU" sz="1400" dirty="0">
                <a:solidFill>
                  <a:srgbClr val="000000"/>
                </a:solidFill>
                <a:latin typeface="Menlo"/>
              </a:rPr>
              <a:t>                result.add(</a:t>
            </a:r>
          </a:p>
          <a:p>
            <a:r>
              <a:rPr lang="pl-PL" sz="1400" dirty="0">
                <a:solidFill>
                  <a:srgbClr val="000000"/>
                </a:solidFill>
                <a:latin typeface="Menlo"/>
              </a:rPr>
              <a:t>                    </a:t>
            </a:r>
            <a:r>
              <a:rPr lang="pl-PL" sz="1400" dirty="0" err="1">
                <a:solidFill>
                  <a:srgbClr val="000000"/>
                </a:solidFill>
                <a:latin typeface="Menlo"/>
              </a:rPr>
              <a:t>HugeAndScaryLegacyCode</a:t>
            </a:r>
            <a:r>
              <a:rPr lang="pl-PL" sz="1400" dirty="0">
                <a:solidFill>
                  <a:srgbClr val="000000"/>
                </a:solidFill>
                <a:latin typeface="Menlo"/>
              </a:rPr>
              <a:t>.</a:t>
            </a:r>
          </a:p>
          <a:p>
            <a:r>
              <a:rPr lang="en-US" sz="1400" dirty="0">
                <a:latin typeface="Menlo"/>
              </a:rPr>
              <a:t>                    </a:t>
            </a:r>
            <a:r>
              <a:rPr lang="en-US" sz="1400" dirty="0" err="1">
                <a:solidFill>
                  <a:srgbClr val="000000"/>
                </a:solidFill>
                <a:latin typeface="Menlo"/>
              </a:rPr>
              <a:t>TheUgliesMethodYouMightEverSeen</a:t>
            </a:r>
            <a:r>
              <a:rPr lang="en-US" sz="1400" dirty="0">
                <a:solidFill>
                  <a:srgbClr val="000000"/>
                </a:solidFill>
                <a:latin typeface="Menlo"/>
              </a:rPr>
              <a:t>(string, number, c)</a:t>
            </a:r>
          </a:p>
          <a:p>
            <a:r>
              <a:rPr lang="en-US" sz="1400" dirty="0">
                <a:latin typeface="Menlo"/>
              </a:rPr>
              <a:t>                </a:t>
            </a:r>
            <a:r>
              <a:rPr lang="en-US" sz="1400" dirty="0">
                <a:solidFill>
                  <a:srgbClr val="000000"/>
                </a:solidFill>
                <a:latin typeface="Menlo"/>
              </a:rPr>
              <a:t>);</a:t>
            </a:r>
          </a:p>
          <a:p>
            <a:r>
              <a:rPr lang="en-US" sz="1400" dirty="0">
                <a:latin typeface="Menlo"/>
              </a:rPr>
              <a:t>            </a:t>
            </a:r>
            <a:r>
              <a:rPr lang="en-US" sz="1400" dirty="0">
                <a:solidFill>
                  <a:srgbClr val="000000"/>
                </a:solidFill>
                <a:latin typeface="Menlo"/>
              </a:rPr>
              <a:t>}</a:t>
            </a:r>
          </a:p>
          <a:p>
            <a:r>
              <a:rPr lang="en-US" sz="1400" dirty="0">
                <a:latin typeface="Menlo"/>
              </a:rPr>
              <a:t>        </a:t>
            </a:r>
            <a:r>
              <a:rPr lang="en-US" sz="1400" dirty="0">
                <a:solidFill>
                  <a:srgbClr val="000000"/>
                </a:solidFill>
                <a:latin typeface="Menlo"/>
              </a:rPr>
              <a:t>}</a:t>
            </a:r>
          </a:p>
          <a:p>
            <a:r>
              <a:rPr lang="en-US" sz="1400" dirty="0">
                <a:latin typeface="Menlo"/>
              </a:rPr>
              <a:t>    </a:t>
            </a:r>
            <a:r>
              <a:rPr lang="en-US" sz="1400" dirty="0">
                <a:solidFill>
                  <a:srgbClr val="000000"/>
                </a:solidFill>
                <a:latin typeface="Menlo"/>
              </a:rPr>
              <a:t>}</a:t>
            </a:r>
          </a:p>
          <a:p>
            <a:endParaRPr lang="en-US" sz="1400" dirty="0">
              <a:latin typeface="Menlo"/>
            </a:endParaRPr>
          </a:p>
          <a:p>
            <a:r>
              <a:rPr lang="en-US" sz="1400" dirty="0">
                <a:latin typeface="Menlo"/>
              </a:rPr>
              <a:t>    </a:t>
            </a:r>
            <a:r>
              <a:rPr lang="en-US" sz="1400" dirty="0" err="1">
                <a:solidFill>
                  <a:srgbClr val="000000"/>
                </a:solidFill>
                <a:latin typeface="Menlo"/>
              </a:rPr>
              <a:t>verifyAll</a:t>
            </a:r>
            <a:r>
              <a:rPr lang="en-US" sz="1400" dirty="0">
                <a:solidFill>
                  <a:srgbClr val="000000"/>
                </a:solidFill>
                <a:latin typeface="Menlo"/>
              </a:rPr>
              <a:t>(</a:t>
            </a:r>
            <a:r>
              <a:rPr lang="en-US" sz="1400" b="1" dirty="0">
                <a:solidFill>
                  <a:srgbClr val="009900"/>
                </a:solidFill>
                <a:latin typeface="Menlo"/>
              </a:rPr>
              <a:t>"legacy"</a:t>
            </a:r>
            <a:r>
              <a:rPr lang="en-US" sz="1400" dirty="0">
                <a:solidFill>
                  <a:srgbClr val="000000"/>
                </a:solidFill>
                <a:latin typeface="Menlo"/>
              </a:rPr>
              <a:t>, </a:t>
            </a:r>
            <a:r>
              <a:rPr lang="en-US" sz="1400" dirty="0" err="1">
                <a:solidFill>
                  <a:srgbClr val="000000"/>
                </a:solidFill>
                <a:latin typeface="Menlo"/>
              </a:rPr>
              <a:t>result.toArray</a:t>
            </a:r>
            <a:r>
              <a:rPr lang="en-US" sz="1400" dirty="0">
                <a:solidFill>
                  <a:srgbClr val="000000"/>
                </a:solidFill>
                <a:latin typeface="Menlo"/>
              </a:rPr>
              <a:t>());</a:t>
            </a:r>
          </a:p>
          <a:p>
            <a:r>
              <a:rPr lang="en-US" sz="1400" dirty="0">
                <a:solidFill>
                  <a:srgbClr val="000000"/>
                </a:solidFill>
                <a:latin typeface="Menlo"/>
              </a:rPr>
              <a:t>}</a:t>
            </a:r>
          </a:p>
        </p:txBody>
      </p:sp>
    </p:spTree>
    <p:extLst>
      <p:ext uri="{BB962C8B-B14F-4D97-AF65-F5344CB8AC3E}">
        <p14:creationId xmlns:p14="http://schemas.microsoft.com/office/powerpoint/2010/main" val="3806207080"/>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Coverage</a:t>
            </a:r>
            <a:endParaRPr lang="en-US" dirty="0">
              <a:solidFill>
                <a:srgbClr val="161645"/>
              </a:solidFill>
            </a:endParaRPr>
          </a:p>
        </p:txBody>
      </p:sp>
      <p:sp>
        <p:nvSpPr>
          <p:cNvPr id="4" name="Rectangle 3"/>
          <p:cNvSpPr/>
          <p:nvPr/>
        </p:nvSpPr>
        <p:spPr>
          <a:xfrm>
            <a:off x="2286000" y="3105835"/>
            <a:ext cx="4572000" cy="646331"/>
          </a:xfrm>
          <a:prstGeom prst="rect">
            <a:avLst/>
          </a:prstGeom>
        </p:spPr>
        <p:txBody>
          <a:bodyPr>
            <a:spAutoFit/>
          </a:bodyPr>
          <a:lstStyle/>
          <a:p>
            <a:pPr algn="ctr"/>
            <a:r>
              <a:rPr lang="ru-RU" dirty="0" smtClean="0">
                <a:solidFill>
                  <a:schemeClr val="accent4"/>
                </a:solidFill>
              </a:rPr>
              <a:t>Написав пару строк кода мы получили </a:t>
            </a:r>
            <a:r>
              <a:rPr lang="en-US" dirty="0" smtClean="0">
                <a:solidFill>
                  <a:schemeClr val="accent4"/>
                </a:solidFill>
              </a:rPr>
              <a:t>2079</a:t>
            </a:r>
            <a:r>
              <a:rPr lang="ru-RU" dirty="0" smtClean="0">
                <a:solidFill>
                  <a:schemeClr val="accent4"/>
                </a:solidFill>
              </a:rPr>
              <a:t> тестов</a:t>
            </a:r>
            <a:r>
              <a:rPr lang="en-US" dirty="0" smtClean="0">
                <a:solidFill>
                  <a:schemeClr val="accent4"/>
                </a:solidFill>
              </a:rPr>
              <a:t> </a:t>
            </a:r>
            <a:r>
              <a:rPr lang="ru-RU" dirty="0" smtClean="0">
                <a:solidFill>
                  <a:schemeClr val="accent4"/>
                </a:solidFill>
              </a:rPr>
              <a:t>и все они корректные</a:t>
            </a:r>
            <a:r>
              <a:rPr lang="en-US" dirty="0" smtClean="0">
                <a:solidFill>
                  <a:schemeClr val="accent4"/>
                </a:solidFill>
              </a:rPr>
              <a:t>!</a:t>
            </a:r>
            <a:endParaRPr lang="ru-RU" dirty="0">
              <a:solidFill>
                <a:schemeClr val="accent4"/>
              </a:solidFill>
            </a:endParaRPr>
          </a:p>
        </p:txBody>
      </p:sp>
    </p:spTree>
    <p:extLst>
      <p:ext uri="{BB962C8B-B14F-4D97-AF65-F5344CB8AC3E}">
        <p14:creationId xmlns:p14="http://schemas.microsoft.com/office/powerpoint/2010/main" val="231209210"/>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rgbClr val="161645"/>
                </a:solidFill>
              </a:rPr>
              <a:t>Результат</a:t>
            </a:r>
            <a:endParaRPr lang="en-US" dirty="0">
              <a:solidFill>
                <a:srgbClr val="161645"/>
              </a:solidFill>
            </a:endParaRPr>
          </a:p>
        </p:txBody>
      </p:sp>
      <p:pic>
        <p:nvPicPr>
          <p:cNvPr id="3" name="Picture 2" descr="Kaleidoscope – HugeAndScaryLegacyCodeTest.should_try_to_cover_it.received.txt | HugeAndScaryLegacyCodeTest.should_try_to_cover_it.approved.tx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877139"/>
            <a:ext cx="9144000" cy="6590461"/>
          </a:xfrm>
          <a:prstGeom prst="rect">
            <a:avLst/>
          </a:prstGeom>
        </p:spPr>
      </p:pic>
    </p:spTree>
    <p:extLst>
      <p:ext uri="{BB962C8B-B14F-4D97-AF65-F5344CB8AC3E}">
        <p14:creationId xmlns:p14="http://schemas.microsoft.com/office/powerpoint/2010/main" val="1875394623"/>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Coverage 100%</a:t>
            </a:r>
            <a:endParaRPr lang="en-US" dirty="0">
              <a:solidFill>
                <a:srgbClr val="161645"/>
              </a:solidFill>
            </a:endParaRPr>
          </a:p>
        </p:txBody>
      </p:sp>
      <p:pic>
        <p:nvPicPr>
          <p:cNvPr id="5" name="Picture 4" descr="HugeAndScaryLegacyCode.java - [tdd-approvals] - tdd-approvals - [-Volumes-Macintosh HD-Users-admin-Dropbox-Trainings-Test Driven Development-sources-tdd-approvals-jav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922413"/>
            <a:ext cx="9144000" cy="6468987"/>
          </a:xfrm>
          <a:prstGeom prst="rect">
            <a:avLst/>
          </a:prstGeom>
        </p:spPr>
      </p:pic>
    </p:spTree>
    <p:extLst>
      <p:ext uri="{BB962C8B-B14F-4D97-AF65-F5344CB8AC3E}">
        <p14:creationId xmlns:p14="http://schemas.microsoft.com/office/powerpoint/2010/main" val="2951159564"/>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p:txBody>
          <a:bodyPr/>
          <a:lstStyle/>
          <a:p>
            <a:r>
              <a:rPr lang="ru-RU" dirty="0">
                <a:solidFill>
                  <a:srgbClr val="161645"/>
                </a:solidFill>
              </a:rPr>
              <a:t>Содержание</a:t>
            </a:r>
          </a:p>
        </p:txBody>
      </p:sp>
      <p:grpSp>
        <p:nvGrpSpPr>
          <p:cNvPr id="5" name="Group 4"/>
          <p:cNvGrpSpPr/>
          <p:nvPr/>
        </p:nvGrpSpPr>
        <p:grpSpPr>
          <a:xfrm>
            <a:off x="1279526" y="1469617"/>
            <a:ext cx="6419849" cy="542925"/>
            <a:chOff x="1352551" y="3432175"/>
            <a:chExt cx="6419849" cy="542925"/>
          </a:xfrm>
        </p:grpSpPr>
        <p:sp>
          <p:nvSpPr>
            <p:cNvPr id="25" name="Rectangle 24"/>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26" name="Rectangle 25"/>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a:t>1</a:t>
              </a:r>
            </a:p>
          </p:txBody>
        </p:sp>
        <p:sp>
          <p:nvSpPr>
            <p:cNvPr id="27" name="TextBox 26"/>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en-US" dirty="0">
                  <a:solidFill>
                    <a:srgbClr val="004080"/>
                  </a:solidFill>
                </a:rPr>
                <a:t>Approval Testing Library </a:t>
              </a:r>
              <a:endParaRPr lang="ru-RU" dirty="0">
                <a:solidFill>
                  <a:srgbClr val="004080"/>
                </a:solidFill>
              </a:endParaRPr>
            </a:p>
          </p:txBody>
        </p:sp>
      </p:grpSp>
      <p:grpSp>
        <p:nvGrpSpPr>
          <p:cNvPr id="28" name="Group 27"/>
          <p:cNvGrpSpPr/>
          <p:nvPr/>
        </p:nvGrpSpPr>
        <p:grpSpPr>
          <a:xfrm>
            <a:off x="1279526" y="2103778"/>
            <a:ext cx="6419849" cy="542925"/>
            <a:chOff x="1352551" y="3432175"/>
            <a:chExt cx="6419849" cy="542925"/>
          </a:xfrm>
        </p:grpSpPr>
        <p:sp>
          <p:nvSpPr>
            <p:cNvPr id="29" name="Rectangle 28"/>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30" name="Rectangle 29"/>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2</a:t>
              </a:r>
              <a:endParaRPr lang="ru-RU" sz="3200" b="1" dirty="0"/>
            </a:p>
          </p:txBody>
        </p:sp>
        <p:sp>
          <p:nvSpPr>
            <p:cNvPr id="31" name="TextBox 30"/>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en-US" dirty="0">
                  <a:solidFill>
                    <a:srgbClr val="004080"/>
                  </a:solidFill>
                </a:rPr>
                <a:t>Legacy code</a:t>
              </a:r>
            </a:p>
          </p:txBody>
        </p:sp>
      </p:grpSp>
      <p:grpSp>
        <p:nvGrpSpPr>
          <p:cNvPr id="32" name="Group 31"/>
          <p:cNvGrpSpPr/>
          <p:nvPr/>
        </p:nvGrpSpPr>
        <p:grpSpPr>
          <a:xfrm>
            <a:off x="1279526" y="2737939"/>
            <a:ext cx="6419849" cy="542925"/>
            <a:chOff x="1352551" y="3432175"/>
            <a:chExt cx="6419849" cy="542925"/>
          </a:xfrm>
        </p:grpSpPr>
        <p:sp>
          <p:nvSpPr>
            <p:cNvPr id="33" name="Rectangle 32"/>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34" name="Rectangle 33"/>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3</a:t>
              </a:r>
              <a:endParaRPr lang="ru-RU" sz="3200" b="1" dirty="0"/>
            </a:p>
          </p:txBody>
        </p:sp>
        <p:sp>
          <p:nvSpPr>
            <p:cNvPr id="35" name="TextBox 34"/>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rgbClr val="004080"/>
                  </a:solidFill>
                </a:rPr>
                <a:t>Шаблон</a:t>
              </a:r>
              <a:r>
                <a:rPr lang="en-US" dirty="0" smtClean="0">
                  <a:solidFill>
                    <a:srgbClr val="004080"/>
                  </a:solidFill>
                </a:rPr>
                <a:t> </a:t>
              </a:r>
              <a:r>
                <a:rPr lang="en-US" dirty="0">
                  <a:solidFill>
                    <a:srgbClr val="004080"/>
                  </a:solidFill>
                </a:rPr>
                <a:t>Approval</a:t>
              </a:r>
              <a:r>
                <a:rPr lang="ru-RU" dirty="0" smtClean="0">
                  <a:solidFill>
                    <a:srgbClr val="004080"/>
                  </a:solidFill>
                </a:rPr>
                <a:t> </a:t>
              </a:r>
              <a:r>
                <a:rPr lang="ru-RU" dirty="0">
                  <a:solidFill>
                    <a:srgbClr val="004080"/>
                  </a:solidFill>
                </a:rPr>
                <a:t>теста</a:t>
              </a:r>
              <a:endParaRPr lang="en-US" dirty="0" smtClean="0">
                <a:solidFill>
                  <a:srgbClr val="004080"/>
                </a:solidFill>
              </a:endParaRPr>
            </a:p>
          </p:txBody>
        </p:sp>
      </p:grpSp>
      <p:grpSp>
        <p:nvGrpSpPr>
          <p:cNvPr id="36" name="Group 35"/>
          <p:cNvGrpSpPr/>
          <p:nvPr/>
        </p:nvGrpSpPr>
        <p:grpSpPr>
          <a:xfrm>
            <a:off x="1279526" y="3372100"/>
            <a:ext cx="6419849" cy="542925"/>
            <a:chOff x="1352551" y="3432175"/>
            <a:chExt cx="6419849" cy="542925"/>
          </a:xfrm>
        </p:grpSpPr>
        <p:sp>
          <p:nvSpPr>
            <p:cNvPr id="37" name="Rectangle 36"/>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38" name="Rectangle 37"/>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4</a:t>
              </a:r>
              <a:endParaRPr lang="ru-RU" sz="3200" b="1" dirty="0"/>
            </a:p>
          </p:txBody>
        </p:sp>
        <p:sp>
          <p:nvSpPr>
            <p:cNvPr id="39" name="TextBox 38"/>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rgbClr val="004080"/>
                  </a:solidFill>
                </a:rPr>
                <a:t>Пример разработки через </a:t>
              </a:r>
              <a:r>
                <a:rPr lang="en-US" dirty="0" smtClean="0">
                  <a:solidFill>
                    <a:srgbClr val="004080"/>
                  </a:solidFill>
                </a:rPr>
                <a:t>Approval TDD</a:t>
              </a:r>
              <a:endParaRPr lang="en-US" dirty="0">
                <a:solidFill>
                  <a:srgbClr val="004080"/>
                </a:solidFill>
              </a:endParaRPr>
            </a:p>
          </p:txBody>
        </p:sp>
      </p:grpSp>
      <p:grpSp>
        <p:nvGrpSpPr>
          <p:cNvPr id="40" name="Group 39"/>
          <p:cNvGrpSpPr/>
          <p:nvPr/>
        </p:nvGrpSpPr>
        <p:grpSpPr>
          <a:xfrm>
            <a:off x="1279526" y="4640422"/>
            <a:ext cx="6419849" cy="542925"/>
            <a:chOff x="1352551" y="3432175"/>
            <a:chExt cx="6419849" cy="542925"/>
          </a:xfrm>
        </p:grpSpPr>
        <p:sp>
          <p:nvSpPr>
            <p:cNvPr id="41" name="Rectangle 40"/>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42" name="Rectangle 41"/>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6</a:t>
              </a:r>
              <a:endParaRPr lang="ru-RU" sz="3200" b="1" dirty="0"/>
            </a:p>
          </p:txBody>
        </p:sp>
        <p:sp>
          <p:nvSpPr>
            <p:cNvPr id="43" name="TextBox 42"/>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rgbClr val="004080"/>
                  </a:solidFill>
                </a:rPr>
                <a:t>Где это работает</a:t>
              </a:r>
              <a:endParaRPr lang="en-US" dirty="0" smtClean="0">
                <a:solidFill>
                  <a:srgbClr val="004080"/>
                </a:solidFill>
              </a:endParaRPr>
            </a:p>
          </p:txBody>
        </p:sp>
      </p:grpSp>
      <p:grpSp>
        <p:nvGrpSpPr>
          <p:cNvPr id="44" name="Group 43"/>
          <p:cNvGrpSpPr/>
          <p:nvPr/>
        </p:nvGrpSpPr>
        <p:grpSpPr>
          <a:xfrm>
            <a:off x="1279526" y="4006261"/>
            <a:ext cx="6419849" cy="542925"/>
            <a:chOff x="1352551" y="3432175"/>
            <a:chExt cx="6419849" cy="542925"/>
          </a:xfrm>
        </p:grpSpPr>
        <p:sp>
          <p:nvSpPr>
            <p:cNvPr id="45" name="Rectangle 44"/>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46" name="Rectangle 45"/>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5</a:t>
              </a:r>
              <a:endParaRPr lang="ru-RU" sz="3200" b="1" dirty="0"/>
            </a:p>
          </p:txBody>
        </p:sp>
        <p:sp>
          <p:nvSpPr>
            <p:cNvPr id="47" name="TextBox 46"/>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en-US" dirty="0" smtClean="0">
                  <a:solidFill>
                    <a:srgbClr val="004080"/>
                  </a:solidFill>
                </a:rPr>
                <a:t>Reporters</a:t>
              </a:r>
            </a:p>
          </p:txBody>
        </p:sp>
      </p:grpSp>
      <p:grpSp>
        <p:nvGrpSpPr>
          <p:cNvPr id="48" name="Group 47"/>
          <p:cNvGrpSpPr/>
          <p:nvPr/>
        </p:nvGrpSpPr>
        <p:grpSpPr>
          <a:xfrm>
            <a:off x="1279526" y="5274582"/>
            <a:ext cx="6419849" cy="542925"/>
            <a:chOff x="1352551" y="3432175"/>
            <a:chExt cx="6419849" cy="542925"/>
          </a:xfrm>
        </p:grpSpPr>
        <p:sp>
          <p:nvSpPr>
            <p:cNvPr id="49" name="Rectangle 48"/>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50" name="Rectangle 49"/>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7</a:t>
              </a:r>
              <a:endParaRPr lang="ru-RU" sz="3200" b="1" dirty="0"/>
            </a:p>
          </p:txBody>
        </p:sp>
        <p:sp>
          <p:nvSpPr>
            <p:cNvPr id="51" name="TextBox 50"/>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en-US" dirty="0" smtClean="0">
                  <a:solidFill>
                    <a:srgbClr val="004080"/>
                  </a:solidFill>
                </a:rPr>
                <a:t>Workshop </a:t>
              </a:r>
              <a:r>
                <a:rPr lang="ru-RU" dirty="0" smtClean="0">
                  <a:solidFill>
                    <a:srgbClr val="004080"/>
                  </a:solidFill>
                </a:rPr>
                <a:t>на тему </a:t>
              </a:r>
              <a:r>
                <a:rPr lang="en-US" dirty="0">
                  <a:solidFill>
                    <a:srgbClr val="004080"/>
                  </a:solidFill>
                </a:rPr>
                <a:t>“Locking </a:t>
              </a:r>
              <a:r>
                <a:rPr lang="en-US" dirty="0" smtClean="0">
                  <a:solidFill>
                    <a:srgbClr val="004080"/>
                  </a:solidFill>
                </a:rPr>
                <a:t>down legacy code”</a:t>
              </a:r>
              <a:endParaRPr lang="en-US" dirty="0">
                <a:solidFill>
                  <a:srgbClr val="004080"/>
                </a:solidFill>
              </a:endParaRPr>
            </a:p>
          </p:txBody>
        </p:sp>
      </p:grpSp>
    </p:spTree>
    <p:extLst>
      <p:ext uri="{BB962C8B-B14F-4D97-AF65-F5344CB8AC3E}">
        <p14:creationId xmlns:p14="http://schemas.microsoft.com/office/powerpoint/2010/main" val="1237427755"/>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61645"/>
                </a:solidFill>
              </a:rPr>
              <a:t>Locking down</a:t>
            </a:r>
          </a:p>
        </p:txBody>
      </p:sp>
      <p:sp>
        <p:nvSpPr>
          <p:cNvPr id="4" name="Rectangle 3"/>
          <p:cNvSpPr/>
          <p:nvPr/>
        </p:nvSpPr>
        <p:spPr>
          <a:xfrm>
            <a:off x="2286000" y="3105835"/>
            <a:ext cx="4572000" cy="923330"/>
          </a:xfrm>
          <a:prstGeom prst="rect">
            <a:avLst/>
          </a:prstGeom>
        </p:spPr>
        <p:txBody>
          <a:bodyPr>
            <a:spAutoFit/>
          </a:bodyPr>
          <a:lstStyle/>
          <a:p>
            <a:pPr algn="ctr"/>
            <a:r>
              <a:rPr lang="ru-RU" dirty="0" smtClean="0">
                <a:solidFill>
                  <a:schemeClr val="accent4"/>
                </a:solidFill>
              </a:rPr>
              <a:t>Процесс контролирования </a:t>
            </a:r>
            <a:r>
              <a:rPr lang="en-US" dirty="0" smtClean="0">
                <a:solidFill>
                  <a:schemeClr val="accent4"/>
                </a:solidFill>
              </a:rPr>
              <a:t>legacy </a:t>
            </a:r>
            <a:r>
              <a:rPr lang="ru-RU" dirty="0" smtClean="0">
                <a:solidFill>
                  <a:schemeClr val="accent4"/>
                </a:solidFill>
              </a:rPr>
              <a:t>кода подобным образом </a:t>
            </a:r>
            <a:r>
              <a:rPr lang="ru-RU" dirty="0" smtClean="0">
                <a:solidFill>
                  <a:schemeClr val="accent4"/>
                </a:solidFill>
              </a:rPr>
              <a:t>называется</a:t>
            </a:r>
            <a:r>
              <a:rPr lang="en-US" dirty="0" smtClean="0">
                <a:solidFill>
                  <a:schemeClr val="accent4"/>
                </a:solidFill>
              </a:rPr>
              <a:t> </a:t>
            </a:r>
            <a:endParaRPr lang="ru-RU" dirty="0" smtClean="0">
              <a:solidFill>
                <a:schemeClr val="accent4"/>
              </a:solidFill>
            </a:endParaRPr>
          </a:p>
          <a:p>
            <a:pPr algn="ctr"/>
            <a:r>
              <a:rPr lang="en-US" dirty="0" smtClean="0">
                <a:solidFill>
                  <a:schemeClr val="accent4"/>
                </a:solidFill>
              </a:rPr>
              <a:t>"</a:t>
            </a:r>
            <a:r>
              <a:rPr lang="en-US" dirty="0">
                <a:solidFill>
                  <a:schemeClr val="accent4"/>
                </a:solidFill>
              </a:rPr>
              <a:t>Locking down". </a:t>
            </a:r>
            <a:endParaRPr lang="ru-RU" dirty="0">
              <a:solidFill>
                <a:schemeClr val="accent4"/>
              </a:solidFill>
            </a:endParaRPr>
          </a:p>
        </p:txBody>
      </p:sp>
    </p:spTree>
    <p:extLst>
      <p:ext uri="{BB962C8B-B14F-4D97-AF65-F5344CB8AC3E}">
        <p14:creationId xmlns:p14="http://schemas.microsoft.com/office/powerpoint/2010/main" val="3432359535"/>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Shopping Cart Tests</a:t>
            </a:r>
            <a:endParaRPr lang="en-US" dirty="0">
              <a:solidFill>
                <a:srgbClr val="161645"/>
              </a:solidFill>
            </a:endParaRPr>
          </a:p>
        </p:txBody>
      </p:sp>
      <p:sp>
        <p:nvSpPr>
          <p:cNvPr id="3" name="Rectangle 2"/>
          <p:cNvSpPr/>
          <p:nvPr/>
        </p:nvSpPr>
        <p:spPr>
          <a:xfrm>
            <a:off x="2286000" y="2136339"/>
            <a:ext cx="4572000" cy="2585323"/>
          </a:xfrm>
          <a:prstGeom prst="rect">
            <a:avLst/>
          </a:prstGeom>
        </p:spPr>
        <p:txBody>
          <a:bodyPr>
            <a:spAutoFit/>
          </a:bodyPr>
          <a:lstStyle/>
          <a:p>
            <a:r>
              <a:rPr lang="ru-RU" dirty="0" smtClean="0">
                <a:solidFill>
                  <a:schemeClr val="accent4"/>
                </a:solidFill>
              </a:rPr>
              <a:t>Приведем другой пример</a:t>
            </a:r>
            <a:r>
              <a:rPr lang="en-US" dirty="0" smtClean="0">
                <a:solidFill>
                  <a:schemeClr val="accent4"/>
                </a:solidFill>
              </a:rPr>
              <a:t>:</a:t>
            </a:r>
          </a:p>
          <a:p>
            <a:endParaRPr lang="en-US" dirty="0">
              <a:solidFill>
                <a:schemeClr val="accent4"/>
              </a:solidFill>
            </a:endParaRPr>
          </a:p>
          <a:p>
            <a:r>
              <a:rPr lang="ru-RU" dirty="0">
                <a:solidFill>
                  <a:schemeClr val="accent4"/>
                </a:solidFill>
              </a:rPr>
              <a:t>К примеру у нас есть </a:t>
            </a:r>
            <a:r>
              <a:rPr lang="en-US" dirty="0">
                <a:solidFill>
                  <a:schemeClr val="accent4"/>
                </a:solidFill>
              </a:rPr>
              <a:t>class </a:t>
            </a:r>
            <a:r>
              <a:rPr lang="en-US" b="1" dirty="0" err="1">
                <a:solidFill>
                  <a:srgbClr val="161645"/>
                </a:solidFill>
              </a:rPr>
              <a:t>ShoppingCart</a:t>
            </a:r>
            <a:r>
              <a:rPr lang="en-US" dirty="0">
                <a:solidFill>
                  <a:srgbClr val="161645"/>
                </a:solidFill>
              </a:rPr>
              <a:t> </a:t>
            </a:r>
            <a:r>
              <a:rPr lang="ru-RU" dirty="0">
                <a:solidFill>
                  <a:schemeClr val="accent4"/>
                </a:solidFill>
              </a:rPr>
              <a:t>и мы можем добавлять различные продукты</a:t>
            </a:r>
            <a:r>
              <a:rPr lang="en-US" dirty="0">
                <a:solidFill>
                  <a:schemeClr val="accent4"/>
                </a:solidFill>
              </a:rPr>
              <a:t> </a:t>
            </a:r>
            <a:r>
              <a:rPr lang="ru-RU" dirty="0">
                <a:solidFill>
                  <a:schemeClr val="accent4"/>
                </a:solidFill>
              </a:rPr>
              <a:t>в корзину</a:t>
            </a:r>
            <a:r>
              <a:rPr lang="en-US" dirty="0">
                <a:solidFill>
                  <a:schemeClr val="accent4"/>
                </a:solidFill>
              </a:rPr>
              <a:t>.</a:t>
            </a:r>
            <a:endParaRPr lang="ru-RU" dirty="0">
              <a:solidFill>
                <a:schemeClr val="accent4"/>
              </a:solidFill>
            </a:endParaRPr>
          </a:p>
          <a:p>
            <a:endParaRPr lang="ru-RU" dirty="0">
              <a:solidFill>
                <a:schemeClr val="accent4"/>
              </a:solidFill>
            </a:endParaRPr>
          </a:p>
          <a:p>
            <a:r>
              <a:rPr lang="ru-RU" dirty="0">
                <a:solidFill>
                  <a:schemeClr val="accent4"/>
                </a:solidFill>
              </a:rPr>
              <a:t>Надо протестировать</a:t>
            </a:r>
            <a:r>
              <a:rPr lang="en-US" dirty="0">
                <a:solidFill>
                  <a:schemeClr val="accent4"/>
                </a:solidFill>
              </a:rPr>
              <a:t>, </a:t>
            </a:r>
            <a:r>
              <a:rPr lang="ru-RU" dirty="0">
                <a:solidFill>
                  <a:schemeClr val="accent4"/>
                </a:solidFill>
              </a:rPr>
              <a:t>что </a:t>
            </a:r>
            <a:r>
              <a:rPr lang="en-US" b="1" dirty="0" smtClean="0"/>
              <a:t>confirm</a:t>
            </a:r>
            <a:r>
              <a:rPr lang="en-US" dirty="0" smtClean="0">
                <a:solidFill>
                  <a:schemeClr val="accent4"/>
                </a:solidFill>
              </a:rPr>
              <a:t> </a:t>
            </a:r>
            <a:r>
              <a:rPr lang="ru-RU" dirty="0" smtClean="0">
                <a:solidFill>
                  <a:schemeClr val="accent4"/>
                </a:solidFill>
              </a:rPr>
              <a:t>считается </a:t>
            </a:r>
            <a:r>
              <a:rPr lang="ru-RU" dirty="0">
                <a:solidFill>
                  <a:schemeClr val="accent4"/>
                </a:solidFill>
              </a:rPr>
              <a:t>верно</a:t>
            </a:r>
            <a:r>
              <a:rPr lang="en-US" dirty="0">
                <a:solidFill>
                  <a:schemeClr val="accent4"/>
                </a:solidFill>
              </a:rPr>
              <a:t>.</a:t>
            </a:r>
          </a:p>
          <a:p>
            <a:pPr algn="ctr"/>
            <a:endParaRPr lang="ru-RU" dirty="0">
              <a:solidFill>
                <a:schemeClr val="accent4"/>
              </a:solidFill>
            </a:endParaRPr>
          </a:p>
        </p:txBody>
      </p:sp>
    </p:spTree>
    <p:extLst>
      <p:ext uri="{BB962C8B-B14F-4D97-AF65-F5344CB8AC3E}">
        <p14:creationId xmlns:p14="http://schemas.microsoft.com/office/powerpoint/2010/main" val="1745729050"/>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Shopping Cart Tests</a:t>
            </a:r>
            <a:endParaRPr lang="en-US" dirty="0">
              <a:solidFill>
                <a:srgbClr val="161645"/>
              </a:solidFill>
            </a:endParaRPr>
          </a:p>
        </p:txBody>
      </p:sp>
      <p:sp>
        <p:nvSpPr>
          <p:cNvPr id="4" name="Rectangle 3"/>
          <p:cNvSpPr/>
          <p:nvPr/>
        </p:nvSpPr>
        <p:spPr>
          <a:xfrm>
            <a:off x="282575" y="1305342"/>
            <a:ext cx="8632825" cy="3139321"/>
          </a:xfrm>
          <a:prstGeom prst="rect">
            <a:avLst/>
          </a:prstGeom>
        </p:spPr>
        <p:txBody>
          <a:bodyPr wrap="square">
            <a:spAutoFit/>
          </a:bodyPr>
          <a:lstStyle/>
          <a:p>
            <a:r>
              <a:rPr lang="en-US" dirty="0">
                <a:solidFill>
                  <a:srgbClr val="808000"/>
                </a:solidFill>
                <a:latin typeface="Menlo"/>
              </a:rPr>
              <a:t>@Test</a:t>
            </a:r>
          </a:p>
          <a:p>
            <a:r>
              <a:rPr lang="en-US" b="1" dirty="0">
                <a:solidFill>
                  <a:srgbClr val="000080"/>
                </a:solidFill>
                <a:latin typeface="Menlo"/>
              </a:rPr>
              <a:t>public</a:t>
            </a:r>
            <a:r>
              <a:rPr lang="en-US" dirty="0">
                <a:solidFill>
                  <a:srgbClr val="000080"/>
                </a:solidFill>
                <a:latin typeface="Menlo"/>
              </a:rPr>
              <a:t> </a:t>
            </a:r>
            <a:r>
              <a:rPr lang="en-US" dirty="0">
                <a:solidFill>
                  <a:srgbClr val="4C73A6"/>
                </a:solidFill>
                <a:latin typeface="Menlo"/>
              </a:rPr>
              <a:t>void </a:t>
            </a:r>
            <a:r>
              <a:rPr lang="en-US" dirty="0" err="1">
                <a:solidFill>
                  <a:srgbClr val="000000"/>
                </a:solidFill>
                <a:latin typeface="Menlo"/>
              </a:rPr>
              <a:t>should_work_some_how</a:t>
            </a:r>
            <a:r>
              <a:rPr lang="en-US" dirty="0">
                <a:solidFill>
                  <a:srgbClr val="000000"/>
                </a:solidFill>
                <a:latin typeface="Menlo"/>
              </a:rPr>
              <a:t>() </a:t>
            </a:r>
            <a:r>
              <a:rPr lang="en-US" b="1" dirty="0">
                <a:solidFill>
                  <a:srgbClr val="000080"/>
                </a:solidFill>
                <a:latin typeface="Menlo"/>
              </a:rPr>
              <a:t>throws</a:t>
            </a:r>
            <a:r>
              <a:rPr lang="en-US" dirty="0">
                <a:solidFill>
                  <a:srgbClr val="000080"/>
                </a:solidFill>
                <a:latin typeface="Menlo"/>
              </a:rPr>
              <a:t> </a:t>
            </a:r>
            <a:r>
              <a:rPr lang="en-US" dirty="0">
                <a:solidFill>
                  <a:srgbClr val="0000B3"/>
                </a:solidFill>
                <a:latin typeface="Menlo"/>
              </a:rPr>
              <a:t>Exception </a:t>
            </a:r>
            <a:r>
              <a:rPr lang="en-US" dirty="0">
                <a:solidFill>
                  <a:srgbClr val="000000"/>
                </a:solidFill>
                <a:latin typeface="Menlo"/>
              </a:rPr>
              <a:t>{</a:t>
            </a:r>
          </a:p>
          <a:p>
            <a:r>
              <a:rPr lang="en-US" dirty="0">
                <a:latin typeface="Menlo"/>
              </a:rPr>
              <a:t>    </a:t>
            </a:r>
            <a:r>
              <a:rPr lang="en-US" i="1" dirty="0">
                <a:solidFill>
                  <a:srgbClr val="BFBFBF"/>
                </a:solidFill>
                <a:latin typeface="Menlo"/>
              </a:rPr>
              <a:t>// do</a:t>
            </a:r>
            <a:endParaRPr lang="en-US" dirty="0">
              <a:solidFill>
                <a:srgbClr val="BFBFBF"/>
              </a:solidFill>
              <a:latin typeface="Menlo"/>
            </a:endParaRPr>
          </a:p>
          <a:p>
            <a:r>
              <a:rPr lang="en-US" dirty="0">
                <a:solidFill>
                  <a:srgbClr val="000000"/>
                </a:solidFill>
                <a:latin typeface="Menlo"/>
              </a:rPr>
              <a:t>    </a:t>
            </a:r>
            <a:r>
              <a:rPr lang="en-US" dirty="0" err="1">
                <a:solidFill>
                  <a:srgbClr val="000000"/>
                </a:solidFill>
                <a:latin typeface="Menlo"/>
              </a:rPr>
              <a:t>ShoppingCart</a:t>
            </a:r>
            <a:r>
              <a:rPr lang="en-US" dirty="0">
                <a:solidFill>
                  <a:srgbClr val="000000"/>
                </a:solidFill>
                <a:latin typeface="Menlo"/>
              </a:rPr>
              <a:t> </a:t>
            </a:r>
            <a:r>
              <a:rPr lang="en-US" dirty="0" err="1">
                <a:solidFill>
                  <a:srgbClr val="000000"/>
                </a:solidFill>
                <a:latin typeface="Menlo"/>
              </a:rPr>
              <a:t>shoppingCart</a:t>
            </a:r>
            <a:r>
              <a:rPr lang="en-US" dirty="0">
                <a:solidFill>
                  <a:srgbClr val="000000"/>
                </a:solidFill>
                <a:latin typeface="Menlo"/>
              </a:rPr>
              <a:t> = </a:t>
            </a:r>
            <a:r>
              <a:rPr lang="en-US" b="1" dirty="0">
                <a:solidFill>
                  <a:srgbClr val="000080"/>
                </a:solidFill>
                <a:latin typeface="Menlo"/>
              </a:rPr>
              <a:t>new</a:t>
            </a:r>
            <a:r>
              <a:rPr lang="en-US" dirty="0">
                <a:solidFill>
                  <a:srgbClr val="000080"/>
                </a:solidFill>
                <a:latin typeface="Menlo"/>
              </a:rPr>
              <a:t> </a:t>
            </a:r>
            <a:r>
              <a:rPr lang="en-US" dirty="0" err="1">
                <a:solidFill>
                  <a:srgbClr val="000000"/>
                </a:solidFill>
                <a:latin typeface="Menlo"/>
              </a:rPr>
              <a:t>ShoppingCart</a:t>
            </a:r>
            <a:r>
              <a:rPr lang="en-US" dirty="0">
                <a:solidFill>
                  <a:srgbClr val="000000"/>
                </a:solidFill>
                <a:latin typeface="Menlo"/>
              </a:rPr>
              <a:t>();</a:t>
            </a:r>
          </a:p>
          <a:p>
            <a:r>
              <a:rPr lang="en-US" dirty="0">
                <a:solidFill>
                  <a:srgbClr val="000000"/>
                </a:solidFill>
                <a:latin typeface="Menlo"/>
              </a:rPr>
              <a:t>    </a:t>
            </a:r>
            <a:r>
              <a:rPr lang="en-US" dirty="0" err="1">
                <a:solidFill>
                  <a:srgbClr val="000000"/>
                </a:solidFill>
                <a:latin typeface="Menlo"/>
              </a:rPr>
              <a:t>shoppingCart.add</a:t>
            </a:r>
            <a:r>
              <a:rPr lang="en-US" dirty="0">
                <a:solidFill>
                  <a:srgbClr val="000000"/>
                </a:solidFill>
                <a:latin typeface="Menlo"/>
              </a:rPr>
              <a:t>(</a:t>
            </a:r>
            <a:r>
              <a:rPr lang="en-US" b="1" dirty="0">
                <a:solidFill>
                  <a:srgbClr val="000080"/>
                </a:solidFill>
                <a:latin typeface="Menlo"/>
              </a:rPr>
              <a:t>new</a:t>
            </a:r>
            <a:r>
              <a:rPr lang="en-US" dirty="0">
                <a:solidFill>
                  <a:srgbClr val="000080"/>
                </a:solidFill>
                <a:latin typeface="Menlo"/>
              </a:rPr>
              <a:t> </a:t>
            </a:r>
            <a:r>
              <a:rPr lang="en-US" dirty="0">
                <a:solidFill>
                  <a:srgbClr val="000000"/>
                </a:solidFill>
                <a:latin typeface="Menlo"/>
              </a:rPr>
              <a:t>Product(</a:t>
            </a:r>
            <a:r>
              <a:rPr lang="en-US" b="1" dirty="0">
                <a:solidFill>
                  <a:srgbClr val="009900"/>
                </a:solidFill>
                <a:latin typeface="Menlo"/>
              </a:rPr>
              <a:t>"</a:t>
            </a:r>
            <a:r>
              <a:rPr lang="en-US" b="1" dirty="0" err="1">
                <a:solidFill>
                  <a:srgbClr val="009900"/>
                </a:solidFill>
                <a:latin typeface="Menlo"/>
              </a:rPr>
              <a:t>iPad</a:t>
            </a:r>
            <a:r>
              <a:rPr lang="en-US" b="1" dirty="0">
                <a:solidFill>
                  <a:srgbClr val="009900"/>
                </a:solidFill>
                <a:latin typeface="Menlo"/>
              </a:rPr>
              <a:t>"</a:t>
            </a:r>
            <a:r>
              <a:rPr lang="en-US" dirty="0">
                <a:solidFill>
                  <a:srgbClr val="000000"/>
                </a:solidFill>
                <a:latin typeface="Menlo"/>
              </a:rPr>
              <a:t>, </a:t>
            </a:r>
            <a:r>
              <a:rPr lang="en-US" dirty="0">
                <a:solidFill>
                  <a:srgbClr val="0000FF"/>
                </a:solidFill>
                <a:latin typeface="Menlo"/>
              </a:rPr>
              <a:t>500</a:t>
            </a:r>
            <a:r>
              <a:rPr lang="en-US" dirty="0">
                <a:solidFill>
                  <a:srgbClr val="000000"/>
                </a:solidFill>
                <a:latin typeface="Menlo"/>
              </a:rPr>
              <a:t>));</a:t>
            </a:r>
          </a:p>
          <a:p>
            <a:r>
              <a:rPr lang="en-US" dirty="0">
                <a:solidFill>
                  <a:srgbClr val="000000"/>
                </a:solidFill>
                <a:latin typeface="Menlo"/>
              </a:rPr>
              <a:t>    </a:t>
            </a:r>
            <a:r>
              <a:rPr lang="en-US" dirty="0" err="1">
                <a:solidFill>
                  <a:srgbClr val="000000"/>
                </a:solidFill>
                <a:latin typeface="Menlo"/>
              </a:rPr>
              <a:t>shoppingCart.add</a:t>
            </a:r>
            <a:r>
              <a:rPr lang="en-US" dirty="0">
                <a:solidFill>
                  <a:srgbClr val="000000"/>
                </a:solidFill>
                <a:latin typeface="Menlo"/>
              </a:rPr>
              <a:t>(</a:t>
            </a:r>
            <a:r>
              <a:rPr lang="en-US" b="1" dirty="0">
                <a:solidFill>
                  <a:srgbClr val="000080"/>
                </a:solidFill>
                <a:latin typeface="Menlo"/>
              </a:rPr>
              <a:t>new</a:t>
            </a:r>
            <a:r>
              <a:rPr lang="en-US" dirty="0">
                <a:solidFill>
                  <a:srgbClr val="000080"/>
                </a:solidFill>
                <a:latin typeface="Menlo"/>
              </a:rPr>
              <a:t> </a:t>
            </a:r>
            <a:r>
              <a:rPr lang="en-US" dirty="0">
                <a:solidFill>
                  <a:srgbClr val="000000"/>
                </a:solidFill>
                <a:latin typeface="Menlo"/>
              </a:rPr>
              <a:t>Product(</a:t>
            </a:r>
            <a:r>
              <a:rPr lang="en-US" b="1" dirty="0">
                <a:solidFill>
                  <a:srgbClr val="009900"/>
                </a:solidFill>
                <a:latin typeface="Menlo"/>
              </a:rPr>
              <a:t>"Mouse"</a:t>
            </a:r>
            <a:r>
              <a:rPr lang="en-US" dirty="0">
                <a:solidFill>
                  <a:srgbClr val="000000"/>
                </a:solidFill>
                <a:latin typeface="Menlo"/>
              </a:rPr>
              <a:t>, </a:t>
            </a:r>
            <a:r>
              <a:rPr lang="en-US" dirty="0">
                <a:solidFill>
                  <a:srgbClr val="0000FF"/>
                </a:solidFill>
                <a:latin typeface="Menlo"/>
              </a:rPr>
              <a:t>20</a:t>
            </a:r>
            <a:r>
              <a:rPr lang="en-US" dirty="0">
                <a:solidFill>
                  <a:srgbClr val="000000"/>
                </a:solidFill>
                <a:latin typeface="Menlo"/>
              </a:rPr>
              <a:t>));</a:t>
            </a:r>
          </a:p>
          <a:p>
            <a:r>
              <a:rPr lang="en-US" dirty="0">
                <a:solidFill>
                  <a:srgbClr val="000000"/>
                </a:solidFill>
                <a:latin typeface="Menlo"/>
              </a:rPr>
              <a:t>    </a:t>
            </a:r>
            <a:r>
              <a:rPr lang="en-US" dirty="0" err="1">
                <a:solidFill>
                  <a:srgbClr val="000000"/>
                </a:solidFill>
                <a:latin typeface="Menlo"/>
              </a:rPr>
              <a:t>shoppingCart.confirm</a:t>
            </a:r>
            <a:r>
              <a:rPr lang="en-US" dirty="0">
                <a:solidFill>
                  <a:srgbClr val="000000"/>
                </a:solidFill>
                <a:latin typeface="Menlo"/>
              </a:rPr>
              <a:t>();</a:t>
            </a:r>
          </a:p>
          <a:p>
            <a:endParaRPr lang="en-US" dirty="0">
              <a:latin typeface="Menlo"/>
            </a:endParaRPr>
          </a:p>
          <a:p>
            <a:r>
              <a:rPr lang="is-IS" dirty="0">
                <a:latin typeface="Menlo"/>
              </a:rPr>
              <a:t>    </a:t>
            </a:r>
            <a:r>
              <a:rPr lang="is-IS" i="1" dirty="0">
                <a:solidFill>
                  <a:srgbClr val="BFBFBF"/>
                </a:solidFill>
                <a:latin typeface="Menlo"/>
              </a:rPr>
              <a:t>// verify</a:t>
            </a:r>
            <a:endParaRPr lang="is-IS" dirty="0">
              <a:solidFill>
                <a:srgbClr val="BFBFBF"/>
              </a:solidFill>
              <a:latin typeface="Menlo"/>
            </a:endParaRPr>
          </a:p>
          <a:p>
            <a:r>
              <a:rPr lang="is-IS" dirty="0">
                <a:latin typeface="Menlo"/>
              </a:rPr>
              <a:t>    </a:t>
            </a:r>
            <a:r>
              <a:rPr lang="is-IS" dirty="0">
                <a:solidFill>
                  <a:srgbClr val="000000"/>
                </a:solidFill>
                <a:latin typeface="Menlo"/>
              </a:rPr>
              <a:t>verify(shoppingCart.toString());</a:t>
            </a:r>
          </a:p>
          <a:p>
            <a:r>
              <a:rPr lang="en-US" dirty="0">
                <a:solidFill>
                  <a:srgbClr val="000000"/>
                </a:solidFill>
                <a:latin typeface="Menlo"/>
              </a:rPr>
              <a:t>}</a:t>
            </a:r>
          </a:p>
        </p:txBody>
      </p:sp>
    </p:spTree>
    <p:extLst>
      <p:ext uri="{BB962C8B-B14F-4D97-AF65-F5344CB8AC3E}">
        <p14:creationId xmlns:p14="http://schemas.microsoft.com/office/powerpoint/2010/main" val="230081612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rgbClr val="161645"/>
                </a:solidFill>
              </a:rPr>
              <a:t>Результат</a:t>
            </a:r>
            <a:endParaRPr lang="en-US" dirty="0">
              <a:solidFill>
                <a:srgbClr val="161645"/>
              </a:solidFill>
            </a:endParaRPr>
          </a:p>
        </p:txBody>
      </p:sp>
      <p:pic>
        <p:nvPicPr>
          <p:cNvPr id="3" name="Picture 2" descr="Kaleidoscope – ShoppingCartTest.should_work_some_how.received.txt | ShoppingCartTest.should_work_some_how.approved.tx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877139"/>
            <a:ext cx="9144000" cy="6590461"/>
          </a:xfrm>
          <a:prstGeom prst="rect">
            <a:avLst/>
          </a:prstGeom>
        </p:spPr>
      </p:pic>
    </p:spTree>
    <p:extLst>
      <p:ext uri="{BB962C8B-B14F-4D97-AF65-F5344CB8AC3E}">
        <p14:creationId xmlns:p14="http://schemas.microsoft.com/office/powerpoint/2010/main" val="3212133462"/>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Reporters</a:t>
            </a:r>
            <a:endParaRPr lang="en-US" dirty="0">
              <a:solidFill>
                <a:srgbClr val="161645"/>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251570006"/>
              </p:ext>
            </p:extLst>
          </p:nvPr>
        </p:nvGraphicFramePr>
        <p:xfrm>
          <a:off x="899326" y="2057400"/>
          <a:ext cx="7597776" cy="3500120"/>
        </p:xfrm>
        <a:graphic>
          <a:graphicData uri="http://schemas.openxmlformats.org/drawingml/2006/table">
            <a:tbl>
              <a:tblPr firstRow="1" bandRow="1">
                <a:tableStyleId>{BC89EF96-8CEA-46FF-86C4-4CE0E7609802}</a:tableStyleId>
              </a:tblPr>
              <a:tblGrid>
                <a:gridCol w="2667001"/>
                <a:gridCol w="4930775"/>
              </a:tblGrid>
              <a:tr h="370840">
                <a:tc>
                  <a:txBody>
                    <a:bodyPr/>
                    <a:lstStyle/>
                    <a:p>
                      <a:r>
                        <a:rPr lang="en-US" sz="1800" b="0" u="none" strike="noStrike" baseline="0" dirty="0" err="1" smtClean="0">
                          <a:solidFill>
                            <a:schemeClr val="accent4"/>
                          </a:solidFill>
                        </a:rPr>
                        <a:t>DiffReporter</a:t>
                      </a:r>
                      <a:endParaRPr lang="ru-RU" b="0" dirty="0">
                        <a:solidFill>
                          <a:schemeClr val="accent4"/>
                        </a:solidFill>
                      </a:endParaRPr>
                    </a:p>
                  </a:txBody>
                  <a:tcPr>
                    <a:lnB w="9525" cap="flat" cmpd="sng" algn="ctr">
                      <a:solidFill>
                        <a:schemeClr val="tx1"/>
                      </a:solidFill>
                      <a:prstDash val="dot"/>
                      <a:round/>
                      <a:headEnd type="none" w="med" len="med"/>
                      <a:tailEnd type="none" w="med" len="med"/>
                    </a:lnB>
                  </a:tcPr>
                </a:tc>
                <a:tc>
                  <a:txBody>
                    <a:bodyPr/>
                    <a:lstStyle/>
                    <a:p>
                      <a:r>
                        <a:rPr lang="en-US" sz="1800" b="0" u="none" strike="noStrike" baseline="0" dirty="0" smtClean="0">
                          <a:solidFill>
                            <a:schemeClr val="accent4"/>
                          </a:solidFill>
                        </a:rPr>
                        <a:t>Launches an instance of </a:t>
                      </a:r>
                      <a:r>
                        <a:rPr lang="en-US" sz="1800" b="0" u="none" strike="noStrike" baseline="0" dirty="0" err="1" smtClean="0">
                          <a:solidFill>
                            <a:schemeClr val="accent4"/>
                          </a:solidFill>
                        </a:rPr>
                        <a:t>TortoiseSvnDiff</a:t>
                      </a:r>
                      <a:endParaRPr lang="ru-RU" b="0" dirty="0">
                        <a:solidFill>
                          <a:schemeClr val="accent4"/>
                        </a:solidFill>
                      </a:endParaRPr>
                    </a:p>
                  </a:txBody>
                  <a:tcPr>
                    <a:lnB w="9525" cap="flat" cmpd="sng" algn="ctr">
                      <a:solidFill>
                        <a:schemeClr val="tx1"/>
                      </a:solidFill>
                      <a:prstDash val="dot"/>
                      <a:round/>
                      <a:headEnd type="none" w="med" len="med"/>
                      <a:tailEnd type="none" w="med" len="med"/>
                    </a:lnB>
                  </a:tcPr>
                </a:tc>
              </a:tr>
              <a:tr h="370840">
                <a:tc>
                  <a:txBody>
                    <a:bodyPr/>
                    <a:lstStyle/>
                    <a:p>
                      <a:r>
                        <a:rPr lang="en-US" sz="1800" u="none" strike="noStrike" baseline="0" dirty="0" err="1" smtClean="0">
                          <a:solidFill>
                            <a:schemeClr val="accent4"/>
                          </a:solidFill>
                        </a:rPr>
                        <a:t>FileLauncherReporter</a:t>
                      </a:r>
                      <a:endParaRPr lang="ru-RU" dirty="0">
                        <a:solidFill>
                          <a:schemeClr val="accent4"/>
                        </a:solidFill>
                      </a:endParaRPr>
                    </a:p>
                  </a:txBody>
                  <a:tcP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tcPr>
                </a:tc>
                <a:tc>
                  <a:txBody>
                    <a:bodyPr/>
                    <a:lstStyle/>
                    <a:p>
                      <a:r>
                        <a:rPr lang="en-US" sz="1800" u="none" strike="noStrike" baseline="0" dirty="0" smtClean="0">
                          <a:solidFill>
                            <a:schemeClr val="accent4"/>
                          </a:solidFill>
                        </a:rPr>
                        <a:t>Opens the .received file</a:t>
                      </a:r>
                      <a:endParaRPr lang="ru-RU" dirty="0">
                        <a:solidFill>
                          <a:schemeClr val="accent4"/>
                        </a:solidFill>
                      </a:endParaRPr>
                    </a:p>
                  </a:txBody>
                  <a:tcP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tcPr>
                </a:tc>
              </a:tr>
              <a:tr h="370840">
                <a:tc>
                  <a:txBody>
                    <a:bodyPr/>
                    <a:lstStyle/>
                    <a:p>
                      <a:r>
                        <a:rPr lang="en-US" sz="1800" u="none" strike="noStrike" baseline="0" dirty="0" err="1" smtClean="0">
                          <a:solidFill>
                            <a:schemeClr val="accent4"/>
                          </a:solidFill>
                        </a:rPr>
                        <a:t>ImageDiffReporter</a:t>
                      </a:r>
                      <a:endParaRPr lang="ru-RU" dirty="0">
                        <a:solidFill>
                          <a:schemeClr val="accent4"/>
                        </a:solidFill>
                      </a:endParaRPr>
                    </a:p>
                  </a:txBody>
                  <a:tcP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tcPr>
                </a:tc>
                <a:tc>
                  <a:txBody>
                    <a:bodyPr/>
                    <a:lstStyle/>
                    <a:p>
                      <a:r>
                        <a:rPr lang="en-US" sz="1800" u="none" strike="noStrike" baseline="0" dirty="0" smtClean="0">
                          <a:solidFill>
                            <a:schemeClr val="accent4"/>
                          </a:solidFill>
                        </a:rPr>
                        <a:t>Launches an instance of </a:t>
                      </a:r>
                      <a:r>
                        <a:rPr lang="en-US" sz="1800" u="none" strike="noStrike" baseline="0" dirty="0" err="1" smtClean="0">
                          <a:solidFill>
                            <a:schemeClr val="accent4"/>
                          </a:solidFill>
                        </a:rPr>
                        <a:t>TortoiseSvnImageDiff</a:t>
                      </a:r>
                      <a:endParaRPr lang="ru-RU" dirty="0">
                        <a:solidFill>
                          <a:schemeClr val="accent4"/>
                        </a:solidFill>
                      </a:endParaRPr>
                    </a:p>
                  </a:txBody>
                  <a:tcP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tcPr>
                </a:tc>
              </a:tr>
              <a:tr h="370840">
                <a:tc>
                  <a:txBody>
                    <a:bodyPr/>
                    <a:lstStyle/>
                    <a:p>
                      <a:r>
                        <a:rPr lang="en-US" sz="1800" u="none" strike="noStrike" baseline="0" dirty="0" err="1" smtClean="0">
                          <a:solidFill>
                            <a:schemeClr val="accent4"/>
                          </a:solidFill>
                        </a:rPr>
                        <a:t>ImageWebReporter</a:t>
                      </a:r>
                      <a:endParaRPr lang="ru-RU" dirty="0">
                        <a:solidFill>
                          <a:schemeClr val="accent4"/>
                        </a:solidFill>
                      </a:endParaRPr>
                    </a:p>
                  </a:txBody>
                  <a:tcP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tcPr>
                </a:tc>
                <a:tc>
                  <a:txBody>
                    <a:bodyPr/>
                    <a:lstStyle/>
                    <a:p>
                      <a:r>
                        <a:rPr lang="en-US" sz="1800" u="none" strike="noStrike" baseline="0" dirty="0" smtClean="0">
                          <a:solidFill>
                            <a:schemeClr val="accent4"/>
                          </a:solidFill>
                        </a:rPr>
                        <a:t>Opens the files in a web browser</a:t>
                      </a:r>
                      <a:endParaRPr lang="ru-RU" dirty="0">
                        <a:solidFill>
                          <a:schemeClr val="accent4"/>
                        </a:solidFill>
                      </a:endParaRPr>
                    </a:p>
                  </a:txBody>
                  <a:tcP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tcPr>
                </a:tc>
              </a:tr>
              <a:tr h="370840">
                <a:tc>
                  <a:txBody>
                    <a:bodyPr/>
                    <a:lstStyle/>
                    <a:p>
                      <a:r>
                        <a:rPr lang="en-US" sz="1800" u="none" strike="noStrike" baseline="0" dirty="0" err="1" smtClean="0">
                          <a:solidFill>
                            <a:schemeClr val="accent4"/>
                          </a:solidFill>
                        </a:rPr>
                        <a:t>JunitReporter</a:t>
                      </a:r>
                      <a:endParaRPr lang="ru-RU" dirty="0">
                        <a:solidFill>
                          <a:schemeClr val="accent4"/>
                        </a:solidFill>
                      </a:endParaRPr>
                    </a:p>
                  </a:txBody>
                  <a:tcP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tcPr>
                </a:tc>
                <a:tc>
                  <a:txBody>
                    <a:bodyPr/>
                    <a:lstStyle/>
                    <a:p>
                      <a:r>
                        <a:rPr lang="en-US" sz="1800" u="none" strike="noStrike" baseline="0" dirty="0" smtClean="0">
                          <a:solidFill>
                            <a:schemeClr val="accent4"/>
                          </a:solidFill>
                        </a:rPr>
                        <a:t>Text only, displays the contents of the files as a</a:t>
                      </a:r>
                    </a:p>
                    <a:p>
                      <a:r>
                        <a:rPr lang="en-US" sz="1800" u="none" strike="noStrike" baseline="0" dirty="0" err="1" smtClean="0">
                          <a:solidFill>
                            <a:schemeClr val="accent4"/>
                          </a:solidFill>
                        </a:rPr>
                        <a:t>AssertEquals</a:t>
                      </a:r>
                      <a:r>
                        <a:rPr lang="en-US" sz="1800" u="none" strike="noStrike" baseline="0" dirty="0" smtClean="0">
                          <a:solidFill>
                            <a:schemeClr val="accent4"/>
                          </a:solidFill>
                        </a:rPr>
                        <a:t> failure</a:t>
                      </a:r>
                      <a:endParaRPr lang="ru-RU" dirty="0">
                        <a:solidFill>
                          <a:schemeClr val="accent4"/>
                        </a:solidFill>
                      </a:endParaRPr>
                    </a:p>
                  </a:txBody>
                  <a:tcP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tcPr>
                </a:tc>
              </a:tr>
              <a:tr h="0">
                <a:tc>
                  <a:txBody>
                    <a:bodyPr/>
                    <a:lstStyle/>
                    <a:p>
                      <a:r>
                        <a:rPr lang="en-US" sz="1800" u="none" strike="noStrike" baseline="0" dirty="0" err="1" smtClean="0">
                          <a:solidFill>
                            <a:schemeClr val="accent4"/>
                          </a:solidFill>
                        </a:rPr>
                        <a:t>NotePadLancher</a:t>
                      </a:r>
                      <a:endParaRPr lang="ru-RU" dirty="0">
                        <a:solidFill>
                          <a:schemeClr val="accent4"/>
                        </a:solidFill>
                      </a:endParaRPr>
                    </a:p>
                  </a:txBody>
                  <a:tcP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tcPr>
                </a:tc>
                <a:tc>
                  <a:txBody>
                    <a:bodyPr/>
                    <a:lstStyle/>
                    <a:p>
                      <a:r>
                        <a:rPr lang="en-US" sz="1800" u="none" strike="noStrike" baseline="0" dirty="0" smtClean="0">
                          <a:solidFill>
                            <a:schemeClr val="accent4"/>
                          </a:solidFill>
                        </a:rPr>
                        <a:t>Opens the .received file in notepad</a:t>
                      </a:r>
                      <a:endParaRPr lang="ru-RU" dirty="0">
                        <a:solidFill>
                          <a:schemeClr val="accent4"/>
                        </a:solidFill>
                      </a:endParaRPr>
                    </a:p>
                  </a:txBody>
                  <a:tcP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tcPr>
                </a:tc>
              </a:tr>
              <a:tr h="370840">
                <a:tc>
                  <a:txBody>
                    <a:bodyPr/>
                    <a:lstStyle/>
                    <a:p>
                      <a:r>
                        <a:rPr lang="en-US" sz="1800" u="none" strike="noStrike" baseline="0" dirty="0" err="1" smtClean="0">
                          <a:solidFill>
                            <a:schemeClr val="accent4"/>
                          </a:solidFill>
                        </a:rPr>
                        <a:t>QuietReporter</a:t>
                      </a:r>
                      <a:endParaRPr lang="ru-RU" dirty="0">
                        <a:solidFill>
                          <a:schemeClr val="accent4"/>
                        </a:solidFill>
                      </a:endParaRPr>
                    </a:p>
                  </a:txBody>
                  <a:tcP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tcPr>
                </a:tc>
                <a:tc>
                  <a:txBody>
                    <a:bodyPr/>
                    <a:lstStyle/>
                    <a:p>
                      <a:r>
                        <a:rPr lang="en-US" sz="1800" u="none" strike="noStrike" baseline="0" dirty="0" smtClean="0">
                          <a:solidFill>
                            <a:schemeClr val="accent4"/>
                          </a:solidFill>
                        </a:rPr>
                        <a:t>Outputs the move command to the console.</a:t>
                      </a:r>
                    </a:p>
                    <a:p>
                      <a:r>
                        <a:rPr lang="en-US" sz="1800" u="none" strike="noStrike" baseline="0" dirty="0" smtClean="0">
                          <a:solidFill>
                            <a:schemeClr val="accent4"/>
                          </a:solidFill>
                        </a:rPr>
                        <a:t>Great for build systems</a:t>
                      </a:r>
                      <a:endParaRPr lang="ru-RU" dirty="0">
                        <a:solidFill>
                          <a:schemeClr val="accent4"/>
                        </a:solidFill>
                      </a:endParaRPr>
                    </a:p>
                  </a:txBody>
                  <a:tcP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tcPr>
                </a:tc>
              </a:tr>
              <a:tr h="370840">
                <a:tc>
                  <a:txBody>
                    <a:bodyPr/>
                    <a:lstStyle/>
                    <a:p>
                      <a:r>
                        <a:rPr lang="en-US" sz="1800" u="none" strike="noStrike" baseline="0" dirty="0" err="1" smtClean="0">
                          <a:solidFill>
                            <a:schemeClr val="accent4"/>
                          </a:solidFill>
                        </a:rPr>
                        <a:t>TextWebReporter</a:t>
                      </a:r>
                      <a:endParaRPr lang="ru-RU" dirty="0">
                        <a:solidFill>
                          <a:schemeClr val="accent4"/>
                        </a:solidFill>
                      </a:endParaRPr>
                    </a:p>
                  </a:txBody>
                  <a:tcP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tcPr>
                </a:tc>
                <a:tc>
                  <a:txBody>
                    <a:bodyPr/>
                    <a:lstStyle/>
                    <a:p>
                      <a:r>
                        <a:rPr lang="en-US" sz="1800" u="none" strike="noStrike" baseline="0" dirty="0" smtClean="0">
                          <a:solidFill>
                            <a:schemeClr val="accent4"/>
                          </a:solidFill>
                        </a:rPr>
                        <a:t>Opens the files in a web browser</a:t>
                      </a:r>
                      <a:endParaRPr lang="ru-RU" dirty="0">
                        <a:solidFill>
                          <a:schemeClr val="accent4"/>
                        </a:solidFill>
                      </a:endParaRPr>
                    </a:p>
                  </a:txBody>
                  <a:tcP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tcPr>
                </a:tc>
              </a:tr>
            </a:tbl>
          </a:graphicData>
        </a:graphic>
      </p:graphicFrame>
      <p:sp>
        <p:nvSpPr>
          <p:cNvPr id="6" name="Rectangle 5"/>
          <p:cNvSpPr/>
          <p:nvPr/>
        </p:nvSpPr>
        <p:spPr>
          <a:xfrm>
            <a:off x="892627" y="1327666"/>
            <a:ext cx="3055195" cy="369332"/>
          </a:xfrm>
          <a:prstGeom prst="rect">
            <a:avLst/>
          </a:prstGeom>
        </p:spPr>
        <p:txBody>
          <a:bodyPr wrap="none">
            <a:spAutoFit/>
          </a:bodyPr>
          <a:lstStyle/>
          <a:p>
            <a:r>
              <a:rPr lang="en-US" dirty="0"/>
              <a:t>@</a:t>
            </a:r>
            <a:r>
              <a:rPr lang="en-US" dirty="0" err="1"/>
              <a:t>UseReporter</a:t>
            </a:r>
            <a:r>
              <a:rPr lang="en-US" dirty="0"/>
              <a:t>(</a:t>
            </a:r>
            <a:r>
              <a:rPr lang="en-US" dirty="0" err="1"/>
              <a:t>Reporter.</a:t>
            </a:r>
            <a:r>
              <a:rPr lang="en-US" b="1" dirty="0" err="1"/>
              <a:t>class</a:t>
            </a:r>
            <a:r>
              <a:rPr lang="en-US" dirty="0"/>
              <a:t>)</a:t>
            </a:r>
            <a:endParaRPr lang="ru-RU" dirty="0"/>
          </a:p>
        </p:txBody>
      </p:sp>
    </p:spTree>
    <p:extLst>
      <p:ext uri="{BB962C8B-B14F-4D97-AF65-F5344CB8AC3E}">
        <p14:creationId xmlns:p14="http://schemas.microsoft.com/office/powerpoint/2010/main" val="2041687612"/>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it works?</a:t>
            </a:r>
            <a:endParaRPr lang="en-US" dirty="0">
              <a:solidFill>
                <a:srgbClr val="161645"/>
              </a:solidFill>
            </a:endParaRPr>
          </a:p>
        </p:txBody>
      </p:sp>
      <p:sp>
        <p:nvSpPr>
          <p:cNvPr id="3" name="Rectangle 2"/>
          <p:cNvSpPr/>
          <p:nvPr/>
        </p:nvSpPr>
        <p:spPr>
          <a:xfrm>
            <a:off x="381000" y="1295400"/>
            <a:ext cx="4572000" cy="1477328"/>
          </a:xfrm>
          <a:prstGeom prst="rect">
            <a:avLst/>
          </a:prstGeom>
        </p:spPr>
        <p:txBody>
          <a:bodyPr>
            <a:spAutoFit/>
          </a:bodyPr>
          <a:lstStyle/>
          <a:p>
            <a:r>
              <a:rPr lang="ru-RU" dirty="0" smtClean="0">
                <a:solidFill>
                  <a:schemeClr val="accent4"/>
                </a:solidFill>
              </a:rPr>
              <a:t>Лучше всего это работает для</a:t>
            </a:r>
            <a:r>
              <a:rPr lang="en-US" dirty="0" smtClean="0">
                <a:solidFill>
                  <a:schemeClr val="accent4"/>
                </a:solidFill>
              </a:rPr>
              <a:t>:</a:t>
            </a:r>
          </a:p>
          <a:p>
            <a:endParaRPr lang="en-US" dirty="0">
              <a:solidFill>
                <a:schemeClr val="accent4"/>
              </a:solidFill>
            </a:endParaRPr>
          </a:p>
          <a:p>
            <a:pPr marL="285750" indent="-285750">
              <a:buClr>
                <a:schemeClr val="accent3"/>
              </a:buClr>
              <a:buFont typeface="Wingdings" charset="2"/>
              <a:buChar char="§"/>
            </a:pPr>
            <a:r>
              <a:rPr lang="en-US" dirty="0" smtClean="0">
                <a:solidFill>
                  <a:schemeClr val="accent4"/>
                </a:solidFill>
              </a:rPr>
              <a:t>UI</a:t>
            </a:r>
          </a:p>
          <a:p>
            <a:pPr marL="285750" indent="-285750">
              <a:buClr>
                <a:schemeClr val="accent3"/>
              </a:buClr>
              <a:buFont typeface="Wingdings" charset="2"/>
              <a:buChar char="§"/>
            </a:pPr>
            <a:endParaRPr lang="en-US" dirty="0">
              <a:solidFill>
                <a:schemeClr val="accent4"/>
              </a:solidFill>
            </a:endParaRPr>
          </a:p>
          <a:p>
            <a:pPr marL="285750" indent="-285750">
              <a:buClr>
                <a:schemeClr val="accent3"/>
              </a:buClr>
              <a:buFont typeface="Wingdings" charset="2"/>
              <a:buChar char="§"/>
            </a:pPr>
            <a:r>
              <a:rPr lang="en-US" dirty="0" smtClean="0">
                <a:solidFill>
                  <a:schemeClr val="accent4"/>
                </a:solidFill>
              </a:rPr>
              <a:t>Legacy Code</a:t>
            </a:r>
            <a:endParaRPr lang="ru-RU" dirty="0">
              <a:solidFill>
                <a:schemeClr val="accent4"/>
              </a:solidFill>
            </a:endParaRPr>
          </a:p>
        </p:txBody>
      </p:sp>
    </p:spTree>
    <p:extLst>
      <p:ext uri="{BB962C8B-B14F-4D97-AF65-F5344CB8AC3E}">
        <p14:creationId xmlns:p14="http://schemas.microsoft.com/office/powerpoint/2010/main" val="1040983982"/>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it works?</a:t>
            </a:r>
            <a:endParaRPr lang="en-US" dirty="0">
              <a:solidFill>
                <a:srgbClr val="161645"/>
              </a:solidFill>
            </a:endParaRPr>
          </a:p>
        </p:txBody>
      </p:sp>
      <p:sp>
        <p:nvSpPr>
          <p:cNvPr id="5" name="TextBox 4"/>
          <p:cNvSpPr txBox="1"/>
          <p:nvPr/>
        </p:nvSpPr>
        <p:spPr>
          <a:xfrm>
            <a:off x="381000" y="1371600"/>
            <a:ext cx="5410200" cy="3542097"/>
          </a:xfrm>
          <a:prstGeom prst="rect">
            <a:avLst/>
          </a:prstGeom>
        </p:spPr>
        <p:style>
          <a:lnRef idx="2">
            <a:schemeClr val="accent1"/>
          </a:lnRef>
          <a:fillRef idx="1">
            <a:schemeClr val="lt1"/>
          </a:fillRef>
          <a:effectRef idx="0">
            <a:schemeClr val="accent1"/>
          </a:effectRef>
          <a:fontRef idx="minor">
            <a:schemeClr val="dk1"/>
          </a:fontRef>
        </p:style>
        <p:txBody>
          <a:bodyPr wrap="square"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ru-RU" dirty="0" smtClean="0">
                <a:solidFill>
                  <a:srgbClr val="004080"/>
                </a:solidFill>
                <a:latin typeface="+mn-lt"/>
              </a:rPr>
              <a:t>Везде где вы можете представить результат работы кода в виде</a:t>
            </a:r>
            <a:r>
              <a:rPr lang="en-US" dirty="0" smtClean="0">
                <a:solidFill>
                  <a:srgbClr val="004080"/>
                </a:solidFill>
                <a:latin typeface="+mn-lt"/>
              </a:rPr>
              <a:t>:</a:t>
            </a:r>
            <a:endParaRPr lang="en-US" dirty="0" smtClean="0">
              <a:solidFill>
                <a:srgbClr val="004080"/>
              </a:solidFill>
              <a:latin typeface="+mn-lt"/>
            </a:endParaRPr>
          </a:p>
          <a:p>
            <a:pPr eaLnBrk="1" hangingPunct="1">
              <a:buClr>
                <a:srgbClr val="FF6600"/>
              </a:buClr>
              <a:buSzPct val="125000"/>
            </a:pPr>
            <a:endParaRPr lang="en-US" dirty="0">
              <a:solidFill>
                <a:srgbClr val="004080"/>
              </a:solidFill>
              <a:latin typeface="+mn-lt"/>
            </a:endParaRPr>
          </a:p>
          <a:p>
            <a:pPr marL="285750" indent="-285750" eaLnBrk="1" hangingPunct="1">
              <a:buClr>
                <a:srgbClr val="FF6600"/>
              </a:buClr>
              <a:buSzPct val="125000"/>
              <a:buFont typeface="Wingdings" pitchFamily="2" charset="2"/>
              <a:buChar char="§"/>
            </a:pPr>
            <a:r>
              <a:rPr lang="en-US" dirty="0" smtClean="0">
                <a:solidFill>
                  <a:schemeClr val="accent4"/>
                </a:solidFill>
              </a:rPr>
              <a:t>HTML</a:t>
            </a:r>
            <a:endParaRPr lang="ru-RU" dirty="0" smtClean="0">
              <a:solidFill>
                <a:schemeClr val="accent4"/>
              </a:solidFill>
            </a:endParaRPr>
          </a:p>
          <a:p>
            <a:pPr marL="285750" indent="-285750" eaLnBrk="1" hangingPunct="1">
              <a:buClr>
                <a:srgbClr val="FF6600"/>
              </a:buClr>
              <a:buSzPct val="125000"/>
              <a:buFont typeface="Wingdings" pitchFamily="2" charset="2"/>
              <a:buChar char="§"/>
            </a:pPr>
            <a:endParaRPr lang="en-US" dirty="0" smtClean="0">
              <a:solidFill>
                <a:schemeClr val="accent4"/>
              </a:solidFill>
            </a:endParaRPr>
          </a:p>
          <a:p>
            <a:pPr marL="285750" indent="-285750" eaLnBrk="1" hangingPunct="1">
              <a:buClr>
                <a:srgbClr val="FF6600"/>
              </a:buClr>
              <a:buSzPct val="125000"/>
              <a:buFont typeface="Wingdings" pitchFamily="2" charset="2"/>
              <a:buChar char="§"/>
            </a:pPr>
            <a:r>
              <a:rPr lang="en-US" dirty="0" smtClean="0">
                <a:solidFill>
                  <a:schemeClr val="accent4"/>
                </a:solidFill>
              </a:rPr>
              <a:t>XML</a:t>
            </a:r>
            <a:endParaRPr lang="ru-RU" dirty="0" smtClean="0">
              <a:solidFill>
                <a:schemeClr val="accent4"/>
              </a:solidFill>
            </a:endParaRPr>
          </a:p>
          <a:p>
            <a:pPr marL="285750" indent="-285750" eaLnBrk="1" hangingPunct="1">
              <a:buClr>
                <a:srgbClr val="FF6600"/>
              </a:buClr>
              <a:buSzPct val="125000"/>
              <a:buFont typeface="Wingdings" pitchFamily="2" charset="2"/>
              <a:buChar char="§"/>
            </a:pPr>
            <a:endParaRPr lang="en-US" dirty="0" smtClean="0">
              <a:solidFill>
                <a:schemeClr val="accent4"/>
              </a:solidFill>
            </a:endParaRPr>
          </a:p>
          <a:p>
            <a:pPr marL="285750" indent="-285750" eaLnBrk="1" hangingPunct="1">
              <a:buClr>
                <a:srgbClr val="FF6600"/>
              </a:buClr>
              <a:buSzPct val="125000"/>
              <a:buFont typeface="Wingdings" pitchFamily="2" charset="2"/>
              <a:buChar char="§"/>
            </a:pPr>
            <a:r>
              <a:rPr lang="en-US" dirty="0" smtClean="0">
                <a:solidFill>
                  <a:schemeClr val="accent4"/>
                </a:solidFill>
              </a:rPr>
              <a:t>JSON</a:t>
            </a:r>
            <a:endParaRPr lang="ru-RU" dirty="0" smtClean="0">
              <a:solidFill>
                <a:schemeClr val="accent4"/>
              </a:solidFill>
            </a:endParaRPr>
          </a:p>
          <a:p>
            <a:pPr marL="285750" indent="-285750" eaLnBrk="1" hangingPunct="1">
              <a:buClr>
                <a:srgbClr val="FF6600"/>
              </a:buClr>
              <a:buSzPct val="125000"/>
              <a:buFont typeface="Wingdings" pitchFamily="2" charset="2"/>
              <a:buChar char="§"/>
            </a:pPr>
            <a:endParaRPr lang="en-US" dirty="0" smtClean="0">
              <a:solidFill>
                <a:schemeClr val="accent4"/>
              </a:solidFill>
            </a:endParaRPr>
          </a:p>
          <a:p>
            <a:pPr marL="285750" indent="-285750" eaLnBrk="1" hangingPunct="1">
              <a:buClr>
                <a:srgbClr val="FF6600"/>
              </a:buClr>
              <a:buSzPct val="125000"/>
              <a:buFont typeface="Wingdings" pitchFamily="2" charset="2"/>
              <a:buChar char="§"/>
            </a:pPr>
            <a:r>
              <a:rPr lang="en-US" dirty="0" smtClean="0">
                <a:solidFill>
                  <a:schemeClr val="accent4"/>
                </a:solidFill>
              </a:rPr>
              <a:t>SQL</a:t>
            </a:r>
            <a:endParaRPr lang="ru-RU" dirty="0" smtClean="0">
              <a:solidFill>
                <a:schemeClr val="accent4"/>
              </a:solidFill>
            </a:endParaRPr>
          </a:p>
          <a:p>
            <a:pPr marL="285750" indent="-285750" eaLnBrk="1" hangingPunct="1">
              <a:buClr>
                <a:srgbClr val="FF6600"/>
              </a:buClr>
              <a:buSzPct val="125000"/>
              <a:buFont typeface="Wingdings" pitchFamily="2" charset="2"/>
              <a:buChar char="§"/>
            </a:pPr>
            <a:endParaRPr lang="en-US" dirty="0" smtClean="0">
              <a:solidFill>
                <a:schemeClr val="accent4"/>
              </a:solidFill>
            </a:endParaRPr>
          </a:p>
          <a:p>
            <a:pPr marL="285750" indent="-285750" eaLnBrk="1" hangingPunct="1">
              <a:buClr>
                <a:srgbClr val="FF6600"/>
              </a:buClr>
              <a:buSzPct val="125000"/>
              <a:buFont typeface="Wingdings" pitchFamily="2" charset="2"/>
              <a:buChar char="§"/>
            </a:pPr>
            <a:r>
              <a:rPr lang="en-US" dirty="0" smtClean="0">
                <a:solidFill>
                  <a:schemeClr val="accent4"/>
                </a:solidFill>
              </a:rPr>
              <a:t>Other </a:t>
            </a:r>
            <a:r>
              <a:rPr lang="en-US" dirty="0">
                <a:solidFill>
                  <a:schemeClr val="accent4"/>
                </a:solidFill>
              </a:rPr>
              <a:t>output</a:t>
            </a:r>
            <a:endParaRPr lang="ru-RU" dirty="0">
              <a:solidFill>
                <a:schemeClr val="accent4"/>
              </a:solidFill>
            </a:endParaRPr>
          </a:p>
        </p:txBody>
      </p:sp>
    </p:spTree>
    <p:extLst>
      <p:ext uri="{BB962C8B-B14F-4D97-AF65-F5344CB8AC3E}">
        <p14:creationId xmlns:p14="http://schemas.microsoft.com/office/powerpoint/2010/main" val="2860558094"/>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a:t>
            </a:r>
            <a:endParaRPr lang="en-US" dirty="0">
              <a:solidFill>
                <a:srgbClr val="161645"/>
              </a:solidFill>
            </a:endParaRPr>
          </a:p>
        </p:txBody>
      </p:sp>
      <p:pic>
        <p:nvPicPr>
          <p:cNvPr id="3076" name="Picture 4" descr="Typesaf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2743200"/>
            <a:ext cx="1104900" cy="1104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1420886"/>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20"/>
          </p:nvPr>
        </p:nvSpPr>
        <p:spPr>
          <a:xfrm>
            <a:off x="2127250" y="2432649"/>
            <a:ext cx="6467476" cy="576293"/>
          </a:xfrm>
        </p:spPr>
        <p:txBody>
          <a:bodyPr/>
          <a:lstStyle/>
          <a:p>
            <a:r>
              <a:rPr lang="ru-RU" dirty="0" smtClean="0"/>
              <a:t>Вопросы ?</a:t>
            </a:r>
            <a:endParaRPr lang="en-US" dirty="0"/>
          </a:p>
        </p:txBody>
      </p:sp>
    </p:spTree>
    <p:extLst>
      <p:ext uri="{BB962C8B-B14F-4D97-AF65-F5344CB8AC3E}">
        <p14:creationId xmlns:p14="http://schemas.microsoft.com/office/powerpoint/2010/main" val="2964007123"/>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en-US" dirty="0">
                <a:latin typeface="Arial" charset="0"/>
              </a:rPr>
              <a:t>Разработка через </a:t>
            </a:r>
            <a:r>
              <a:rPr lang="en-US" dirty="0" smtClean="0">
                <a:latin typeface="Arial" charset="0"/>
              </a:rPr>
              <a:t>тестирование</a:t>
            </a:r>
            <a:r>
              <a:rPr lang="en-US" dirty="0">
                <a:latin typeface="Arial" charset="0"/>
              </a:rPr>
              <a:t/>
            </a:r>
            <a:br>
              <a:rPr lang="en-US" dirty="0">
                <a:latin typeface="Arial" charset="0"/>
              </a:rPr>
            </a:br>
            <a:endParaRPr lang="en-US" dirty="0"/>
          </a:p>
        </p:txBody>
      </p:sp>
      <p:sp>
        <p:nvSpPr>
          <p:cNvPr id="8" name="Text Placeholder 7"/>
          <p:cNvSpPr>
            <a:spLocks noGrp="1"/>
          </p:cNvSpPr>
          <p:nvPr>
            <p:ph type="body" sz="quarter" idx="11"/>
          </p:nvPr>
        </p:nvSpPr>
        <p:spPr/>
        <p:txBody>
          <a:bodyPr>
            <a:normAutofit/>
          </a:bodyPr>
          <a:lstStyle/>
          <a:p>
            <a:r>
              <a:rPr lang="en-US" dirty="0" err="1"/>
              <a:t>git</a:t>
            </a:r>
            <a:r>
              <a:rPr lang="en-US" dirty="0"/>
              <a:t> clone </a:t>
            </a:r>
            <a:r>
              <a:rPr lang="en-US" dirty="0" err="1"/>
              <a:t>git</a:t>
            </a:r>
            <a:r>
              <a:rPr lang="en-US" dirty="0"/>
              <a:t>://</a:t>
            </a:r>
            <a:r>
              <a:rPr lang="en-US" dirty="0" err="1"/>
              <a:t>github.com</a:t>
            </a:r>
            <a:r>
              <a:rPr lang="en-US" dirty="0"/>
              <a:t>/</a:t>
            </a:r>
            <a:r>
              <a:rPr lang="en-US" dirty="0" err="1"/>
              <a:t>ivan-dyachenko</a:t>
            </a:r>
            <a:r>
              <a:rPr lang="en-US" dirty="0"/>
              <a:t>/</a:t>
            </a:r>
            <a:r>
              <a:rPr lang="en-US" dirty="0" err="1"/>
              <a:t>Trainings.git</a:t>
            </a:r>
            <a:endParaRPr lang="en-US" dirty="0"/>
          </a:p>
        </p:txBody>
      </p:sp>
      <p:sp>
        <p:nvSpPr>
          <p:cNvPr id="9" name="Text Placeholder 8"/>
          <p:cNvSpPr>
            <a:spLocks noGrp="1"/>
          </p:cNvSpPr>
          <p:nvPr>
            <p:ph type="body" sz="quarter" idx="12"/>
          </p:nvPr>
        </p:nvSpPr>
        <p:spPr/>
        <p:txBody>
          <a:bodyPr/>
          <a:lstStyle/>
          <a:p>
            <a:r>
              <a:rPr lang="en-US" dirty="0" err="1" smtClean="0"/>
              <a:t>IDyachenko@luxoft.com</a:t>
            </a:r>
            <a:endParaRPr lang="en-US" dirty="0"/>
          </a:p>
        </p:txBody>
      </p:sp>
      <p:sp>
        <p:nvSpPr>
          <p:cNvPr id="10" name="Text Placeholder 9"/>
          <p:cNvSpPr>
            <a:spLocks noGrp="1"/>
          </p:cNvSpPr>
          <p:nvPr>
            <p:ph type="body" sz="quarter" idx="13"/>
          </p:nvPr>
        </p:nvSpPr>
        <p:spPr/>
        <p:txBody>
          <a:bodyPr>
            <a:normAutofit/>
          </a:bodyPr>
          <a:lstStyle/>
          <a:p>
            <a:r>
              <a:rPr lang="en-US" dirty="0"/>
              <a:t>https://</a:t>
            </a:r>
            <a:r>
              <a:rPr lang="en-US" dirty="0" err="1"/>
              <a:t>github.com</a:t>
            </a:r>
            <a:r>
              <a:rPr lang="en-US" dirty="0"/>
              <a:t>/</a:t>
            </a:r>
            <a:r>
              <a:rPr lang="en-US" dirty="0" err="1"/>
              <a:t>ivan-dyachenko</a:t>
            </a:r>
            <a:r>
              <a:rPr lang="en-US" dirty="0"/>
              <a:t>/</a:t>
            </a:r>
            <a:r>
              <a:rPr lang="en-US" dirty="0" smtClean="0"/>
              <a:t>Trainings</a:t>
            </a:r>
            <a:endParaRPr lang="en-US" dirty="0"/>
          </a:p>
        </p:txBody>
      </p:sp>
      <p:sp>
        <p:nvSpPr>
          <p:cNvPr id="11" name="Text Placeholder 10"/>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15796476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61645"/>
                </a:solidFill>
              </a:rPr>
              <a:t>Approval Tests</a:t>
            </a:r>
          </a:p>
        </p:txBody>
      </p:sp>
      <p:sp>
        <p:nvSpPr>
          <p:cNvPr id="17" name="TextBox 16"/>
          <p:cNvSpPr txBox="1"/>
          <p:nvPr/>
        </p:nvSpPr>
        <p:spPr>
          <a:xfrm>
            <a:off x="1368425" y="3042947"/>
            <a:ext cx="6407150" cy="772107"/>
          </a:xfrm>
          <a:prstGeom prst="rect">
            <a:avLst/>
          </a:prstGeom>
        </p:spPr>
        <p:style>
          <a:lnRef idx="2">
            <a:schemeClr val="accent1"/>
          </a:lnRef>
          <a:fillRef idx="1">
            <a:schemeClr val="lt1"/>
          </a:fillRef>
          <a:effectRef idx="0">
            <a:schemeClr val="accent1"/>
          </a:effectRef>
          <a:fontRef idx="minor">
            <a:schemeClr val="dk1"/>
          </a:fontRef>
        </p:style>
        <p:txBody>
          <a:bodyPr wrap="square"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buClr>
                <a:srgbClr val="FF6600"/>
              </a:buClr>
              <a:buSzPct val="125000"/>
            </a:pPr>
            <a:r>
              <a:rPr lang="ru-RU" dirty="0">
                <a:solidFill>
                  <a:srgbClr val="004080"/>
                </a:solidFill>
              </a:rPr>
              <a:t>Approval Tests как альтернативный взгляд на автоматизированное тестирование</a:t>
            </a:r>
          </a:p>
        </p:txBody>
      </p:sp>
    </p:spTree>
    <p:extLst>
      <p:ext uri="{BB962C8B-B14F-4D97-AF65-F5344CB8AC3E}">
        <p14:creationId xmlns:p14="http://schemas.microsoft.com/office/powerpoint/2010/main" val="117640212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61645"/>
                </a:solidFill>
              </a:rPr>
              <a:t>Approval Tests</a:t>
            </a:r>
          </a:p>
        </p:txBody>
      </p:sp>
      <p:pic>
        <p:nvPicPr>
          <p:cNvPr id="1026" name="Picture 2" descr="https://lh5.googleusercontent.com/-1-05jdX5wEA/AAAAAAAAAAI/AAAAAAAAAgs/9ff9t0E4JhY/s250-c-k/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2381250" cy="23812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895600" y="1143000"/>
            <a:ext cx="5867400" cy="2434101"/>
          </a:xfrm>
          <a:prstGeom prst="rect">
            <a:avLst/>
          </a:prstGeom>
        </p:spPr>
        <p:style>
          <a:lnRef idx="2">
            <a:schemeClr val="accent1"/>
          </a:lnRef>
          <a:fillRef idx="1">
            <a:schemeClr val="lt1"/>
          </a:fillRef>
          <a:effectRef idx="0">
            <a:schemeClr val="accent1"/>
          </a:effectRef>
          <a:fontRef idx="minor">
            <a:schemeClr val="dk1"/>
          </a:fontRef>
        </p:style>
        <p:txBody>
          <a:bodyPr wrap="square"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en-US" dirty="0">
                <a:solidFill>
                  <a:srgbClr val="004080"/>
                </a:solidFill>
                <a:latin typeface="+mn-lt"/>
              </a:rPr>
              <a:t>Llewellyn </a:t>
            </a:r>
            <a:r>
              <a:rPr lang="en-US" dirty="0" smtClean="0">
                <a:solidFill>
                  <a:srgbClr val="004080"/>
                </a:solidFill>
                <a:latin typeface="+mn-lt"/>
              </a:rPr>
              <a:t>Falco</a:t>
            </a:r>
          </a:p>
          <a:p>
            <a:pPr eaLnBrk="1" hangingPunct="1">
              <a:buClr>
                <a:srgbClr val="FF6600"/>
              </a:buClr>
              <a:buSzPct val="125000"/>
            </a:pPr>
            <a:endParaRPr lang="en-US" dirty="0">
              <a:solidFill>
                <a:srgbClr val="004080"/>
              </a:solidFill>
              <a:latin typeface="+mn-lt"/>
            </a:endParaRPr>
          </a:p>
          <a:p>
            <a:pPr marL="285750" indent="-285750" eaLnBrk="1" hangingPunct="1">
              <a:buClr>
                <a:srgbClr val="FF6600"/>
              </a:buClr>
              <a:buSzPct val="125000"/>
              <a:buFont typeface="Wingdings" pitchFamily="2" charset="2"/>
              <a:buChar char="§"/>
            </a:pPr>
            <a:r>
              <a:rPr lang="en-US" dirty="0">
                <a:solidFill>
                  <a:srgbClr val="004080"/>
                </a:solidFill>
                <a:latin typeface="+mn-lt"/>
              </a:rPr>
              <a:t>Professional </a:t>
            </a:r>
            <a:r>
              <a:rPr lang="en-US" dirty="0" smtClean="0">
                <a:solidFill>
                  <a:srgbClr val="004080"/>
                </a:solidFill>
                <a:latin typeface="+mn-lt"/>
              </a:rPr>
              <a:t>Speaker</a:t>
            </a:r>
          </a:p>
          <a:p>
            <a:pPr marL="285750" indent="-285750" eaLnBrk="1" hangingPunct="1">
              <a:buClr>
                <a:srgbClr val="FF6600"/>
              </a:buClr>
              <a:buSzPct val="125000"/>
              <a:buFont typeface="Wingdings" pitchFamily="2" charset="2"/>
              <a:buChar char="§"/>
            </a:pPr>
            <a:r>
              <a:rPr lang="en-US" dirty="0" smtClean="0">
                <a:solidFill>
                  <a:srgbClr val="004080"/>
                </a:solidFill>
                <a:latin typeface="+mn-lt"/>
              </a:rPr>
              <a:t>Teacher </a:t>
            </a:r>
            <a:r>
              <a:rPr lang="en-US" dirty="0">
                <a:solidFill>
                  <a:srgbClr val="004080"/>
                </a:solidFill>
                <a:latin typeface="+mn-lt"/>
              </a:rPr>
              <a:t>&amp; Agile </a:t>
            </a:r>
            <a:r>
              <a:rPr lang="en-US" dirty="0" smtClean="0">
                <a:solidFill>
                  <a:srgbClr val="004080"/>
                </a:solidFill>
                <a:latin typeface="+mn-lt"/>
              </a:rPr>
              <a:t>Programmer</a:t>
            </a:r>
          </a:p>
          <a:p>
            <a:pPr marL="285750" indent="-285750" eaLnBrk="1" hangingPunct="1">
              <a:buClr>
                <a:srgbClr val="FF6600"/>
              </a:buClr>
              <a:buSzPct val="125000"/>
              <a:buFont typeface="Wingdings" pitchFamily="2" charset="2"/>
              <a:buChar char="§"/>
            </a:pPr>
            <a:r>
              <a:rPr lang="en-US" dirty="0">
                <a:solidFill>
                  <a:srgbClr val="004080"/>
                </a:solidFill>
                <a:latin typeface="+mn-lt"/>
              </a:rPr>
              <a:t>Agile </a:t>
            </a:r>
            <a:r>
              <a:rPr lang="en-US" dirty="0" smtClean="0">
                <a:solidFill>
                  <a:srgbClr val="004080"/>
                </a:solidFill>
                <a:latin typeface="+mn-lt"/>
              </a:rPr>
              <a:t>Coach </a:t>
            </a:r>
          </a:p>
          <a:p>
            <a:pPr marL="285750" indent="-285750" eaLnBrk="1" hangingPunct="1">
              <a:buClr>
                <a:srgbClr val="FF6600"/>
              </a:buClr>
              <a:buSzPct val="125000"/>
              <a:buFont typeface="Wingdings" pitchFamily="2" charset="2"/>
              <a:buChar char="§"/>
            </a:pPr>
            <a:r>
              <a:rPr lang="en-US" dirty="0" smtClean="0">
                <a:solidFill>
                  <a:srgbClr val="004080"/>
                </a:solidFill>
                <a:latin typeface="+mn-lt"/>
              </a:rPr>
              <a:t>Creator </a:t>
            </a:r>
            <a:r>
              <a:rPr lang="en-US" dirty="0">
                <a:solidFill>
                  <a:srgbClr val="004080"/>
                </a:solidFill>
                <a:latin typeface="+mn-lt"/>
              </a:rPr>
              <a:t>of </a:t>
            </a:r>
            <a:r>
              <a:rPr lang="en-US" dirty="0" err="1" smtClean="0">
                <a:solidFill>
                  <a:srgbClr val="004080"/>
                </a:solidFill>
                <a:latin typeface="+mn-lt"/>
              </a:rPr>
              <a:t>ApprovalTest</a:t>
            </a:r>
            <a:endParaRPr lang="en-US" dirty="0" smtClean="0">
              <a:solidFill>
                <a:srgbClr val="004080"/>
              </a:solidFill>
              <a:latin typeface="+mn-lt"/>
            </a:endParaRPr>
          </a:p>
          <a:p>
            <a:pPr marL="285750" indent="-285750" eaLnBrk="1" hangingPunct="1">
              <a:buClr>
                <a:srgbClr val="FF6600"/>
              </a:buClr>
              <a:buSzPct val="125000"/>
              <a:buFont typeface="Wingdings" pitchFamily="2" charset="2"/>
              <a:buChar char="§"/>
            </a:pPr>
            <a:r>
              <a:rPr lang="en-US" dirty="0" smtClean="0">
                <a:solidFill>
                  <a:srgbClr val="004080"/>
                </a:solidFill>
                <a:latin typeface="+mn-lt"/>
              </a:rPr>
              <a:t>Co-Founder </a:t>
            </a:r>
            <a:r>
              <a:rPr lang="en-US" dirty="0">
                <a:solidFill>
                  <a:srgbClr val="004080"/>
                </a:solidFill>
                <a:latin typeface="+mn-lt"/>
              </a:rPr>
              <a:t>of </a:t>
            </a:r>
            <a:r>
              <a:rPr lang="en-US" dirty="0" err="1">
                <a:solidFill>
                  <a:srgbClr val="004080"/>
                </a:solidFill>
                <a:latin typeface="+mn-lt"/>
              </a:rPr>
              <a:t>TeachingKids</a:t>
            </a:r>
            <a:r>
              <a:rPr lang="en-US" dirty="0">
                <a:solidFill>
                  <a:srgbClr val="004080"/>
                </a:solidFill>
                <a:latin typeface="+mn-lt"/>
              </a:rPr>
              <a:t> </a:t>
            </a:r>
            <a:r>
              <a:rPr lang="en-US" dirty="0" smtClean="0">
                <a:solidFill>
                  <a:srgbClr val="004080"/>
                </a:solidFill>
                <a:latin typeface="+mn-lt"/>
              </a:rPr>
              <a:t>Programming</a:t>
            </a:r>
          </a:p>
          <a:p>
            <a:pPr marL="285750" indent="-285750" eaLnBrk="1" hangingPunct="1">
              <a:buClr>
                <a:srgbClr val="FF6600"/>
              </a:buClr>
              <a:buSzPct val="125000"/>
              <a:buFont typeface="Wingdings" pitchFamily="2" charset="2"/>
              <a:buChar char="§"/>
            </a:pPr>
            <a:r>
              <a:rPr lang="en-US" dirty="0" smtClean="0">
                <a:solidFill>
                  <a:srgbClr val="004080"/>
                </a:solidFill>
                <a:latin typeface="+mn-lt"/>
              </a:rPr>
              <a:t>Legacy </a:t>
            </a:r>
            <a:r>
              <a:rPr lang="en-US" dirty="0">
                <a:solidFill>
                  <a:srgbClr val="004080"/>
                </a:solidFill>
                <a:latin typeface="+mn-lt"/>
              </a:rPr>
              <a:t>Code Expert</a:t>
            </a:r>
            <a:endParaRPr lang="ru-RU" dirty="0">
              <a:solidFill>
                <a:srgbClr val="004080"/>
              </a:solidFill>
              <a:latin typeface="+mn-lt"/>
            </a:endParaRPr>
          </a:p>
        </p:txBody>
      </p:sp>
      <p:sp>
        <p:nvSpPr>
          <p:cNvPr id="6" name="Rectangle 5"/>
          <p:cNvSpPr/>
          <p:nvPr/>
        </p:nvSpPr>
        <p:spPr>
          <a:xfrm>
            <a:off x="381837" y="3810000"/>
            <a:ext cx="3497048" cy="646331"/>
          </a:xfrm>
          <a:prstGeom prst="rect">
            <a:avLst/>
          </a:prstGeom>
        </p:spPr>
        <p:txBody>
          <a:bodyPr wrap="none">
            <a:spAutoFit/>
          </a:bodyPr>
          <a:lstStyle/>
          <a:p>
            <a:r>
              <a:rPr lang="en-US" dirty="0" smtClean="0">
                <a:solidFill>
                  <a:srgbClr val="00B0F0"/>
                </a:solidFill>
                <a:hlinkClick r:id="rId4"/>
              </a:rPr>
              <a:t>http://approvaltests.com</a:t>
            </a:r>
            <a:endParaRPr lang="en-US" dirty="0" smtClean="0">
              <a:solidFill>
                <a:srgbClr val="00B0F0"/>
              </a:solidFill>
            </a:endParaRPr>
          </a:p>
          <a:p>
            <a:r>
              <a:rPr lang="en-US" dirty="0">
                <a:solidFill>
                  <a:srgbClr val="00B0F0"/>
                </a:solidFill>
                <a:hlinkClick r:id="rId5"/>
              </a:rPr>
              <a:t>http://</a:t>
            </a:r>
            <a:r>
              <a:rPr lang="en-US" dirty="0" smtClean="0">
                <a:solidFill>
                  <a:srgbClr val="00B0F0"/>
                </a:solidFill>
                <a:hlinkClick r:id="rId5"/>
              </a:rPr>
              <a:t>llewellynfalco.blogspot.com</a:t>
            </a:r>
            <a:endParaRPr lang="en-US" dirty="0" smtClean="0">
              <a:solidFill>
                <a:srgbClr val="00B0F0"/>
              </a:solidFill>
            </a:endParaRPr>
          </a:p>
        </p:txBody>
      </p:sp>
    </p:spTree>
    <p:extLst>
      <p:ext uri="{BB962C8B-B14F-4D97-AF65-F5344CB8AC3E}">
        <p14:creationId xmlns:p14="http://schemas.microsoft.com/office/powerpoint/2010/main" val="1541293159"/>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61645"/>
                </a:solidFill>
              </a:rPr>
              <a:t>Approval Tests</a:t>
            </a:r>
          </a:p>
        </p:txBody>
      </p:sp>
      <p:sp>
        <p:nvSpPr>
          <p:cNvPr id="17" name="TextBox 16"/>
          <p:cNvSpPr txBox="1"/>
          <p:nvPr/>
        </p:nvSpPr>
        <p:spPr>
          <a:xfrm>
            <a:off x="1368425" y="3042947"/>
            <a:ext cx="6407150" cy="1049106"/>
          </a:xfrm>
          <a:prstGeom prst="rect">
            <a:avLst/>
          </a:prstGeom>
        </p:spPr>
        <p:style>
          <a:lnRef idx="2">
            <a:schemeClr val="accent1"/>
          </a:lnRef>
          <a:fillRef idx="1">
            <a:schemeClr val="lt1"/>
          </a:fillRef>
          <a:effectRef idx="0">
            <a:schemeClr val="accent1"/>
          </a:effectRef>
          <a:fontRef idx="minor">
            <a:schemeClr val="dk1"/>
          </a:fontRef>
        </p:style>
        <p:txBody>
          <a:bodyPr wrap="square"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buClr>
                <a:srgbClr val="FF6600"/>
              </a:buClr>
              <a:buSzPct val="125000"/>
            </a:pPr>
            <a:r>
              <a:rPr lang="en-US" dirty="0">
                <a:solidFill>
                  <a:srgbClr val="004080"/>
                </a:solidFill>
              </a:rPr>
              <a:t>Approval Testing </a:t>
            </a:r>
            <a:r>
              <a:rPr lang="en-US" dirty="0" smtClean="0">
                <a:solidFill>
                  <a:srgbClr val="004080"/>
                </a:solidFill>
              </a:rPr>
              <a:t>Library </a:t>
            </a:r>
            <a:r>
              <a:rPr lang="ru-RU" dirty="0" smtClean="0">
                <a:solidFill>
                  <a:srgbClr val="004080"/>
                </a:solidFill>
              </a:rPr>
              <a:t>предлагает </a:t>
            </a:r>
            <a:r>
              <a:rPr lang="ru-RU" dirty="0">
                <a:solidFill>
                  <a:srgbClr val="004080"/>
                </a:solidFill>
              </a:rPr>
              <a:t>комбинировать сильные свойства компьтеров и человека, для достижения выского качества тестирования</a:t>
            </a:r>
          </a:p>
        </p:txBody>
      </p:sp>
    </p:spTree>
    <p:extLst>
      <p:ext uri="{BB962C8B-B14F-4D97-AF65-F5344CB8AC3E}">
        <p14:creationId xmlns:p14="http://schemas.microsoft.com/office/powerpoint/2010/main" val="2643734356"/>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Legacy code</a:t>
            </a:r>
            <a:endParaRPr lang="en-US" dirty="0">
              <a:solidFill>
                <a:srgbClr val="161645"/>
              </a:solidFill>
            </a:endParaRPr>
          </a:p>
        </p:txBody>
      </p:sp>
      <p:sp>
        <p:nvSpPr>
          <p:cNvPr id="17" name="TextBox 16"/>
          <p:cNvSpPr txBox="1"/>
          <p:nvPr/>
        </p:nvSpPr>
        <p:spPr>
          <a:xfrm>
            <a:off x="1368425" y="2743200"/>
            <a:ext cx="6407150" cy="495108"/>
          </a:xfrm>
          <a:prstGeom prst="rect">
            <a:avLst/>
          </a:prstGeom>
        </p:spPr>
        <p:style>
          <a:lnRef idx="2">
            <a:schemeClr val="accent1"/>
          </a:lnRef>
          <a:fillRef idx="1">
            <a:schemeClr val="lt1"/>
          </a:fillRef>
          <a:effectRef idx="0">
            <a:schemeClr val="accent1"/>
          </a:effectRef>
          <a:fontRef idx="minor">
            <a:schemeClr val="dk1"/>
          </a:fontRef>
        </p:style>
        <p:txBody>
          <a:bodyPr wrap="square"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buClr>
                <a:srgbClr val="FF6600"/>
              </a:buClr>
              <a:buSzPct val="125000"/>
            </a:pPr>
            <a:r>
              <a:rPr lang="en-US" dirty="0">
                <a:solidFill>
                  <a:srgbClr val="004080"/>
                </a:solidFill>
              </a:rPr>
              <a:t>Legacy code is the code </a:t>
            </a:r>
            <a:r>
              <a:rPr lang="en-US" dirty="0" smtClean="0">
                <a:solidFill>
                  <a:srgbClr val="004080"/>
                </a:solidFill>
              </a:rPr>
              <a:t>that…</a:t>
            </a:r>
            <a:endParaRPr lang="ru-RU" dirty="0">
              <a:solidFill>
                <a:srgbClr val="004080"/>
              </a:solidFill>
            </a:endParaRPr>
          </a:p>
        </p:txBody>
      </p:sp>
      <p:sp>
        <p:nvSpPr>
          <p:cNvPr id="5" name="TextBox 4"/>
          <p:cNvSpPr txBox="1"/>
          <p:nvPr/>
        </p:nvSpPr>
        <p:spPr>
          <a:xfrm>
            <a:off x="2895600" y="3256759"/>
            <a:ext cx="3203575" cy="710552"/>
          </a:xfrm>
          <a:prstGeom prst="rect">
            <a:avLst/>
          </a:prstGeom>
        </p:spPr>
        <p:style>
          <a:lnRef idx="2">
            <a:schemeClr val="accent1"/>
          </a:lnRef>
          <a:fillRef idx="1">
            <a:schemeClr val="lt1"/>
          </a:fillRef>
          <a:effectRef idx="0">
            <a:schemeClr val="accent1"/>
          </a:effectRef>
          <a:fontRef idx="minor">
            <a:schemeClr val="dk1"/>
          </a:fontRef>
        </p:style>
        <p:txBody>
          <a:bodyPr wrap="square"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buClr>
                <a:srgbClr val="FF6600"/>
              </a:buClr>
              <a:buSzPct val="125000"/>
            </a:pPr>
            <a:r>
              <a:rPr lang="en-US" sz="3200" dirty="0">
                <a:solidFill>
                  <a:srgbClr val="004080"/>
                </a:solidFill>
              </a:rPr>
              <a:t>Works!</a:t>
            </a:r>
            <a:endParaRPr lang="ru-RU" sz="3200" dirty="0">
              <a:solidFill>
                <a:srgbClr val="004080"/>
              </a:solidFill>
            </a:endParaRPr>
          </a:p>
        </p:txBody>
      </p:sp>
    </p:spTree>
    <p:extLst>
      <p:ext uri="{BB962C8B-B14F-4D97-AF65-F5344CB8AC3E}">
        <p14:creationId xmlns:p14="http://schemas.microsoft.com/office/powerpoint/2010/main" val="1330049785"/>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Legacy code</a:t>
            </a:r>
            <a:endParaRPr lang="en-US" dirty="0">
              <a:solidFill>
                <a:srgbClr val="161645"/>
              </a:solidFill>
            </a:endParaRPr>
          </a:p>
        </p:txBody>
      </p:sp>
      <p:sp>
        <p:nvSpPr>
          <p:cNvPr id="17" name="TextBox 16"/>
          <p:cNvSpPr txBox="1"/>
          <p:nvPr/>
        </p:nvSpPr>
        <p:spPr>
          <a:xfrm>
            <a:off x="1368425" y="3042947"/>
            <a:ext cx="6407150" cy="495108"/>
          </a:xfrm>
          <a:prstGeom prst="rect">
            <a:avLst/>
          </a:prstGeom>
        </p:spPr>
        <p:style>
          <a:lnRef idx="2">
            <a:schemeClr val="accent1"/>
          </a:lnRef>
          <a:fillRef idx="1">
            <a:schemeClr val="lt1"/>
          </a:fillRef>
          <a:effectRef idx="0">
            <a:schemeClr val="accent1"/>
          </a:effectRef>
          <a:fontRef idx="minor">
            <a:schemeClr val="dk1"/>
          </a:fontRef>
        </p:style>
        <p:txBody>
          <a:bodyPr wrap="square"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buClr>
                <a:srgbClr val="FF6600"/>
              </a:buClr>
              <a:buSzPct val="125000"/>
            </a:pPr>
            <a:r>
              <a:rPr lang="en-US" dirty="0" smtClean="0">
                <a:solidFill>
                  <a:srgbClr val="004080"/>
                </a:solidFill>
              </a:rPr>
              <a:t>Legacy code has no tests...</a:t>
            </a:r>
            <a:endParaRPr lang="ru-RU" dirty="0">
              <a:solidFill>
                <a:srgbClr val="004080"/>
              </a:solidFill>
            </a:endParaRPr>
          </a:p>
        </p:txBody>
      </p:sp>
    </p:spTree>
    <p:extLst>
      <p:ext uri="{BB962C8B-B14F-4D97-AF65-F5344CB8AC3E}">
        <p14:creationId xmlns:p14="http://schemas.microsoft.com/office/powerpoint/2010/main" val="1262649215"/>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ru-RU" dirty="0" smtClean="0"/>
              <a:t>Шаблон</a:t>
            </a:r>
            <a:r>
              <a:rPr lang="en-US" dirty="0" smtClean="0"/>
              <a:t> </a:t>
            </a:r>
            <a:r>
              <a:rPr lang="ru-RU" dirty="0" smtClean="0"/>
              <a:t>теста</a:t>
            </a:r>
            <a:endParaRPr lang="en-US" dirty="0"/>
          </a:p>
        </p:txBody>
      </p:sp>
      <p:sp>
        <p:nvSpPr>
          <p:cNvPr id="6" name="Rectangle 5"/>
          <p:cNvSpPr/>
          <p:nvPr/>
        </p:nvSpPr>
        <p:spPr>
          <a:xfrm>
            <a:off x="685800" y="2285137"/>
            <a:ext cx="2971800" cy="2862323"/>
          </a:xfrm>
          <a:prstGeom prst="rect">
            <a:avLst/>
          </a:prstGeom>
        </p:spPr>
        <p:txBody>
          <a:bodyPr wrap="square">
            <a:spAutoFit/>
          </a:bodyPr>
          <a:lstStyle/>
          <a:p>
            <a:r>
              <a:rPr lang="en-US" b="1" dirty="0" smtClean="0">
                <a:solidFill>
                  <a:srgbClr val="000080"/>
                </a:solidFill>
                <a:latin typeface="Menlo"/>
              </a:rPr>
              <a:t>Test... </a:t>
            </a:r>
          </a:p>
          <a:p>
            <a:r>
              <a:rPr lang="en-US" dirty="0" smtClean="0">
                <a:solidFill>
                  <a:srgbClr val="000000"/>
                </a:solidFill>
                <a:latin typeface="Menlo"/>
              </a:rPr>
              <a:t>{</a:t>
            </a:r>
            <a:endParaRPr lang="en-US" dirty="0">
              <a:solidFill>
                <a:srgbClr val="000000"/>
              </a:solidFill>
              <a:latin typeface="Menlo"/>
            </a:endParaRPr>
          </a:p>
          <a:p>
            <a:r>
              <a:rPr lang="en-US" dirty="0">
                <a:latin typeface="Menlo"/>
              </a:rPr>
              <a:t>    </a:t>
            </a:r>
            <a:r>
              <a:rPr lang="en-US" b="1" dirty="0" smtClean="0">
                <a:solidFill>
                  <a:srgbClr val="008000"/>
                </a:solidFill>
                <a:latin typeface="Menlo"/>
              </a:rPr>
              <a:t>// Arrange</a:t>
            </a:r>
          </a:p>
          <a:p>
            <a:r>
              <a:rPr lang="en-US" b="1" dirty="0">
                <a:solidFill>
                  <a:srgbClr val="000080"/>
                </a:solidFill>
                <a:latin typeface="Menlo"/>
              </a:rPr>
              <a:t> </a:t>
            </a:r>
            <a:r>
              <a:rPr lang="en-US" b="1" dirty="0" smtClean="0">
                <a:solidFill>
                  <a:srgbClr val="000080"/>
                </a:solidFill>
                <a:latin typeface="Menlo"/>
              </a:rPr>
              <a:t>   ...</a:t>
            </a:r>
          </a:p>
          <a:p>
            <a:r>
              <a:rPr lang="en-US" dirty="0">
                <a:latin typeface="Menlo"/>
              </a:rPr>
              <a:t> </a:t>
            </a:r>
            <a:r>
              <a:rPr lang="en-US" dirty="0" smtClean="0">
                <a:latin typeface="Menlo"/>
              </a:rPr>
              <a:t>	 </a:t>
            </a:r>
            <a:r>
              <a:rPr lang="en-US" b="1" dirty="0" smtClean="0">
                <a:solidFill>
                  <a:srgbClr val="008000"/>
                </a:solidFill>
                <a:latin typeface="Menlo"/>
              </a:rPr>
              <a:t>/</a:t>
            </a:r>
            <a:r>
              <a:rPr lang="en-US" b="1" dirty="0">
                <a:solidFill>
                  <a:srgbClr val="008000"/>
                </a:solidFill>
                <a:latin typeface="Menlo"/>
              </a:rPr>
              <a:t>/ </a:t>
            </a:r>
            <a:r>
              <a:rPr lang="en-US" b="1" dirty="0" smtClean="0">
                <a:solidFill>
                  <a:srgbClr val="008000"/>
                </a:solidFill>
                <a:latin typeface="Menlo"/>
              </a:rPr>
              <a:t>Action</a:t>
            </a:r>
            <a:endParaRPr lang="en-US" b="1" dirty="0">
              <a:solidFill>
                <a:srgbClr val="008000"/>
              </a:solidFill>
              <a:latin typeface="Menlo"/>
            </a:endParaRPr>
          </a:p>
          <a:p>
            <a:r>
              <a:rPr lang="en-US" b="1" dirty="0">
                <a:solidFill>
                  <a:srgbClr val="000080"/>
                </a:solidFill>
                <a:latin typeface="Menlo"/>
              </a:rPr>
              <a:t>    ..</a:t>
            </a:r>
            <a:r>
              <a:rPr lang="en-US" b="1" dirty="0" smtClean="0">
                <a:solidFill>
                  <a:srgbClr val="000080"/>
                </a:solidFill>
                <a:latin typeface="Menlo"/>
              </a:rPr>
              <a:t>.</a:t>
            </a:r>
          </a:p>
          <a:p>
            <a:r>
              <a:rPr lang="en-US" dirty="0" smtClean="0">
                <a:latin typeface="Menlo"/>
              </a:rPr>
              <a:t>	 </a:t>
            </a:r>
            <a:r>
              <a:rPr lang="en-US" b="1" dirty="0" smtClean="0">
                <a:solidFill>
                  <a:srgbClr val="008000"/>
                </a:solidFill>
                <a:latin typeface="Menlo"/>
              </a:rPr>
              <a:t>/</a:t>
            </a:r>
            <a:r>
              <a:rPr lang="en-US" b="1" dirty="0">
                <a:solidFill>
                  <a:srgbClr val="008000"/>
                </a:solidFill>
                <a:latin typeface="Menlo"/>
              </a:rPr>
              <a:t>/ </a:t>
            </a:r>
            <a:r>
              <a:rPr lang="en-US" b="1" dirty="0" err="1" smtClean="0">
                <a:solidFill>
                  <a:srgbClr val="008000"/>
                </a:solidFill>
                <a:latin typeface="Menlo"/>
              </a:rPr>
              <a:t>Assetion</a:t>
            </a:r>
            <a:endParaRPr lang="en-US" b="1" dirty="0">
              <a:solidFill>
                <a:srgbClr val="008000"/>
              </a:solidFill>
              <a:latin typeface="Menlo"/>
            </a:endParaRPr>
          </a:p>
          <a:p>
            <a:r>
              <a:rPr lang="en-US" b="1" dirty="0">
                <a:solidFill>
                  <a:srgbClr val="000080"/>
                </a:solidFill>
                <a:latin typeface="Menlo"/>
              </a:rPr>
              <a:t>    ...</a:t>
            </a:r>
            <a:endParaRPr lang="en-US" dirty="0">
              <a:solidFill>
                <a:srgbClr val="000000"/>
              </a:solidFill>
              <a:latin typeface="Menlo"/>
            </a:endParaRPr>
          </a:p>
          <a:p>
            <a:r>
              <a:rPr lang="en-US" dirty="0">
                <a:solidFill>
                  <a:srgbClr val="000000"/>
                </a:solidFill>
                <a:latin typeface="Menlo"/>
              </a:rPr>
              <a:t>}</a:t>
            </a:r>
          </a:p>
          <a:p>
            <a:endParaRPr lang="en-US" dirty="0">
              <a:latin typeface="Menlo"/>
            </a:endParaRPr>
          </a:p>
        </p:txBody>
      </p:sp>
      <p:sp>
        <p:nvSpPr>
          <p:cNvPr id="5" name="Rectangle 4"/>
          <p:cNvSpPr/>
          <p:nvPr/>
        </p:nvSpPr>
        <p:spPr>
          <a:xfrm>
            <a:off x="3669323" y="2285137"/>
            <a:ext cx="2971800" cy="2862323"/>
          </a:xfrm>
          <a:prstGeom prst="rect">
            <a:avLst/>
          </a:prstGeom>
        </p:spPr>
        <p:txBody>
          <a:bodyPr wrap="square">
            <a:spAutoFit/>
          </a:bodyPr>
          <a:lstStyle/>
          <a:p>
            <a:r>
              <a:rPr lang="en-US" b="1" dirty="0" smtClean="0">
                <a:solidFill>
                  <a:srgbClr val="000080"/>
                </a:solidFill>
                <a:latin typeface="Menlo"/>
              </a:rPr>
              <a:t>Should...</a:t>
            </a:r>
          </a:p>
          <a:p>
            <a:r>
              <a:rPr lang="en-US" dirty="0" smtClean="0">
                <a:solidFill>
                  <a:srgbClr val="000000"/>
                </a:solidFill>
                <a:latin typeface="Menlo"/>
              </a:rPr>
              <a:t>{</a:t>
            </a:r>
            <a:endParaRPr lang="en-US" dirty="0">
              <a:solidFill>
                <a:srgbClr val="000000"/>
              </a:solidFill>
              <a:latin typeface="Menlo"/>
            </a:endParaRPr>
          </a:p>
          <a:p>
            <a:r>
              <a:rPr lang="en-US" dirty="0">
                <a:latin typeface="Menlo"/>
              </a:rPr>
              <a:t>    </a:t>
            </a:r>
            <a:r>
              <a:rPr lang="en-US" b="1" dirty="0" smtClean="0">
                <a:solidFill>
                  <a:srgbClr val="008000"/>
                </a:solidFill>
                <a:latin typeface="Menlo"/>
              </a:rPr>
              <a:t>// Given</a:t>
            </a:r>
          </a:p>
          <a:p>
            <a:r>
              <a:rPr lang="en-US" b="1" dirty="0">
                <a:solidFill>
                  <a:srgbClr val="000080"/>
                </a:solidFill>
                <a:latin typeface="Menlo"/>
              </a:rPr>
              <a:t> </a:t>
            </a:r>
            <a:r>
              <a:rPr lang="en-US" b="1" dirty="0" smtClean="0">
                <a:solidFill>
                  <a:srgbClr val="000080"/>
                </a:solidFill>
                <a:latin typeface="Menlo"/>
              </a:rPr>
              <a:t>   ...</a:t>
            </a:r>
          </a:p>
          <a:p>
            <a:r>
              <a:rPr lang="en-US" dirty="0">
                <a:latin typeface="Menlo"/>
              </a:rPr>
              <a:t> </a:t>
            </a:r>
            <a:r>
              <a:rPr lang="en-US" dirty="0" smtClean="0">
                <a:latin typeface="Menlo"/>
              </a:rPr>
              <a:t>	 </a:t>
            </a:r>
            <a:r>
              <a:rPr lang="en-US" b="1" dirty="0" smtClean="0">
                <a:solidFill>
                  <a:srgbClr val="008000"/>
                </a:solidFill>
                <a:latin typeface="Menlo"/>
              </a:rPr>
              <a:t>/</a:t>
            </a:r>
            <a:r>
              <a:rPr lang="en-US" b="1" dirty="0">
                <a:solidFill>
                  <a:srgbClr val="008000"/>
                </a:solidFill>
                <a:latin typeface="Menlo"/>
              </a:rPr>
              <a:t>/ </a:t>
            </a:r>
            <a:r>
              <a:rPr lang="en-US" b="1" dirty="0" smtClean="0">
                <a:solidFill>
                  <a:srgbClr val="008000"/>
                </a:solidFill>
                <a:latin typeface="Menlo"/>
              </a:rPr>
              <a:t>When</a:t>
            </a:r>
            <a:endParaRPr lang="en-US" b="1" dirty="0">
              <a:solidFill>
                <a:srgbClr val="008000"/>
              </a:solidFill>
              <a:latin typeface="Menlo"/>
            </a:endParaRPr>
          </a:p>
          <a:p>
            <a:r>
              <a:rPr lang="en-US" b="1" dirty="0">
                <a:solidFill>
                  <a:srgbClr val="000080"/>
                </a:solidFill>
                <a:latin typeface="Menlo"/>
              </a:rPr>
              <a:t>    ..</a:t>
            </a:r>
            <a:r>
              <a:rPr lang="en-US" b="1" dirty="0" smtClean="0">
                <a:solidFill>
                  <a:srgbClr val="000080"/>
                </a:solidFill>
                <a:latin typeface="Menlo"/>
              </a:rPr>
              <a:t>.</a:t>
            </a:r>
          </a:p>
          <a:p>
            <a:r>
              <a:rPr lang="en-US" dirty="0" smtClean="0">
                <a:latin typeface="Menlo"/>
              </a:rPr>
              <a:t>	 </a:t>
            </a:r>
            <a:r>
              <a:rPr lang="en-US" b="1" dirty="0" smtClean="0">
                <a:solidFill>
                  <a:srgbClr val="008000"/>
                </a:solidFill>
                <a:latin typeface="Menlo"/>
              </a:rPr>
              <a:t>/</a:t>
            </a:r>
            <a:r>
              <a:rPr lang="en-US" b="1" dirty="0">
                <a:solidFill>
                  <a:srgbClr val="008000"/>
                </a:solidFill>
                <a:latin typeface="Menlo"/>
              </a:rPr>
              <a:t>/ </a:t>
            </a:r>
            <a:r>
              <a:rPr lang="en-US" b="1" dirty="0" smtClean="0">
                <a:solidFill>
                  <a:srgbClr val="008000"/>
                </a:solidFill>
                <a:latin typeface="Menlo"/>
              </a:rPr>
              <a:t>Then</a:t>
            </a:r>
            <a:endParaRPr lang="en-US" b="1" dirty="0">
              <a:solidFill>
                <a:srgbClr val="008000"/>
              </a:solidFill>
              <a:latin typeface="Menlo"/>
            </a:endParaRPr>
          </a:p>
          <a:p>
            <a:r>
              <a:rPr lang="en-US" b="1" dirty="0">
                <a:solidFill>
                  <a:srgbClr val="000080"/>
                </a:solidFill>
                <a:latin typeface="Menlo"/>
              </a:rPr>
              <a:t>    ...</a:t>
            </a:r>
            <a:endParaRPr lang="en-US" dirty="0">
              <a:solidFill>
                <a:srgbClr val="000000"/>
              </a:solidFill>
              <a:latin typeface="Menlo"/>
            </a:endParaRPr>
          </a:p>
          <a:p>
            <a:r>
              <a:rPr lang="en-US" dirty="0">
                <a:solidFill>
                  <a:srgbClr val="000000"/>
                </a:solidFill>
                <a:latin typeface="Menlo"/>
              </a:rPr>
              <a:t>}</a:t>
            </a:r>
          </a:p>
          <a:p>
            <a:endParaRPr lang="en-US" dirty="0">
              <a:latin typeface="Menlo"/>
            </a:endParaRPr>
          </a:p>
        </p:txBody>
      </p:sp>
      <p:cxnSp>
        <p:nvCxnSpPr>
          <p:cNvPr id="3" name="Straight Connector 2"/>
          <p:cNvCxnSpPr/>
          <p:nvPr/>
        </p:nvCxnSpPr>
        <p:spPr>
          <a:xfrm>
            <a:off x="3124200" y="2027198"/>
            <a:ext cx="0" cy="3378200"/>
          </a:xfrm>
          <a:prstGeom prst="line">
            <a:avLst/>
          </a:prstGeom>
          <a:ln w="3175" cmpd="sng">
            <a:prstDash val="dash"/>
          </a:ln>
        </p:spPr>
        <p:style>
          <a:lnRef idx="1">
            <a:schemeClr val="accent4"/>
          </a:lnRef>
          <a:fillRef idx="0">
            <a:schemeClr val="accent4"/>
          </a:fillRef>
          <a:effectRef idx="0">
            <a:schemeClr val="accent4"/>
          </a:effectRef>
          <a:fontRef idx="minor">
            <a:schemeClr val="tx1"/>
          </a:fontRef>
        </p:style>
      </p:cxnSp>
      <p:cxnSp>
        <p:nvCxnSpPr>
          <p:cNvPr id="7" name="Straight Connector 6"/>
          <p:cNvCxnSpPr/>
          <p:nvPr/>
        </p:nvCxnSpPr>
        <p:spPr>
          <a:xfrm>
            <a:off x="6172200" y="2027198"/>
            <a:ext cx="0" cy="3378200"/>
          </a:xfrm>
          <a:prstGeom prst="line">
            <a:avLst/>
          </a:prstGeom>
          <a:ln w="3175" cmpd="sng">
            <a:prstDash val="dash"/>
          </a:ln>
        </p:spPr>
        <p:style>
          <a:lnRef idx="1">
            <a:schemeClr val="accent4"/>
          </a:lnRef>
          <a:fillRef idx="0">
            <a:schemeClr val="accent4"/>
          </a:fillRef>
          <a:effectRef idx="0">
            <a:schemeClr val="accent4"/>
          </a:effectRef>
          <a:fontRef idx="minor">
            <a:schemeClr val="tx1"/>
          </a:fontRef>
        </p:style>
      </p:cxnSp>
      <p:sp>
        <p:nvSpPr>
          <p:cNvPr id="8" name="Rectangle 7"/>
          <p:cNvSpPr/>
          <p:nvPr/>
        </p:nvSpPr>
        <p:spPr>
          <a:xfrm>
            <a:off x="6629400" y="2285137"/>
            <a:ext cx="2971800" cy="2031325"/>
          </a:xfrm>
          <a:prstGeom prst="rect">
            <a:avLst/>
          </a:prstGeom>
        </p:spPr>
        <p:txBody>
          <a:bodyPr wrap="square">
            <a:spAutoFit/>
          </a:bodyPr>
          <a:lstStyle/>
          <a:p>
            <a:r>
              <a:rPr lang="en-US" b="1" dirty="0" smtClean="0">
                <a:solidFill>
                  <a:srgbClr val="000080"/>
                </a:solidFill>
                <a:latin typeface="Menlo"/>
              </a:rPr>
              <a:t>Approval...</a:t>
            </a:r>
          </a:p>
          <a:p>
            <a:r>
              <a:rPr lang="en-US" dirty="0" smtClean="0">
                <a:solidFill>
                  <a:srgbClr val="000000"/>
                </a:solidFill>
                <a:latin typeface="Menlo"/>
              </a:rPr>
              <a:t>{</a:t>
            </a:r>
            <a:endParaRPr lang="en-US" dirty="0">
              <a:solidFill>
                <a:srgbClr val="000000"/>
              </a:solidFill>
              <a:latin typeface="Menlo"/>
            </a:endParaRPr>
          </a:p>
          <a:p>
            <a:r>
              <a:rPr lang="en-US" dirty="0">
                <a:latin typeface="Menlo"/>
              </a:rPr>
              <a:t>    </a:t>
            </a:r>
            <a:r>
              <a:rPr lang="en-US" b="1" dirty="0" smtClean="0">
                <a:solidFill>
                  <a:srgbClr val="008000"/>
                </a:solidFill>
                <a:latin typeface="Menlo"/>
              </a:rPr>
              <a:t>// Do</a:t>
            </a:r>
          </a:p>
          <a:p>
            <a:r>
              <a:rPr lang="en-US" b="1" dirty="0">
                <a:solidFill>
                  <a:srgbClr val="000080"/>
                </a:solidFill>
                <a:latin typeface="Menlo"/>
              </a:rPr>
              <a:t> </a:t>
            </a:r>
            <a:r>
              <a:rPr lang="en-US" b="1" dirty="0" smtClean="0">
                <a:solidFill>
                  <a:srgbClr val="000080"/>
                </a:solidFill>
                <a:latin typeface="Menlo"/>
              </a:rPr>
              <a:t>   ...</a:t>
            </a:r>
          </a:p>
          <a:p>
            <a:r>
              <a:rPr lang="en-US" dirty="0">
                <a:latin typeface="Menlo"/>
              </a:rPr>
              <a:t> </a:t>
            </a:r>
            <a:r>
              <a:rPr lang="en-US" dirty="0" smtClean="0">
                <a:latin typeface="Menlo"/>
              </a:rPr>
              <a:t>	 </a:t>
            </a:r>
            <a:r>
              <a:rPr lang="en-US" b="1" dirty="0" smtClean="0">
                <a:solidFill>
                  <a:srgbClr val="008000"/>
                </a:solidFill>
                <a:latin typeface="Menlo"/>
              </a:rPr>
              <a:t>/</a:t>
            </a:r>
            <a:r>
              <a:rPr lang="en-US" b="1" dirty="0">
                <a:solidFill>
                  <a:srgbClr val="008000"/>
                </a:solidFill>
                <a:latin typeface="Menlo"/>
              </a:rPr>
              <a:t>/ </a:t>
            </a:r>
            <a:r>
              <a:rPr lang="en-US" b="1" dirty="0" smtClean="0">
                <a:solidFill>
                  <a:srgbClr val="008000"/>
                </a:solidFill>
                <a:latin typeface="Menlo"/>
              </a:rPr>
              <a:t>Verify</a:t>
            </a:r>
            <a:endParaRPr lang="en-US" dirty="0">
              <a:solidFill>
                <a:srgbClr val="000000"/>
              </a:solidFill>
              <a:latin typeface="Menlo"/>
            </a:endParaRPr>
          </a:p>
          <a:p>
            <a:r>
              <a:rPr lang="en-US" dirty="0">
                <a:solidFill>
                  <a:srgbClr val="000000"/>
                </a:solidFill>
                <a:latin typeface="Menlo"/>
              </a:rPr>
              <a:t>}</a:t>
            </a:r>
          </a:p>
          <a:p>
            <a:endParaRPr lang="en-US" dirty="0">
              <a:latin typeface="Menlo"/>
            </a:endParaRPr>
          </a:p>
        </p:txBody>
      </p:sp>
    </p:spTree>
    <p:extLst>
      <p:ext uri="{BB962C8B-B14F-4D97-AF65-F5344CB8AC3E}">
        <p14:creationId xmlns:p14="http://schemas.microsoft.com/office/powerpoint/2010/main" val="1341963978"/>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676400" y="2551837"/>
            <a:ext cx="5791200" cy="1754326"/>
          </a:xfrm>
          <a:prstGeom prst="rect">
            <a:avLst/>
          </a:prstGeom>
        </p:spPr>
        <p:txBody>
          <a:bodyPr wrap="square">
            <a:spAutoFit/>
          </a:bodyPr>
          <a:lstStyle/>
          <a:p>
            <a:r>
              <a:rPr lang="en-US" sz="3600" b="1" dirty="0" smtClean="0">
                <a:solidFill>
                  <a:srgbClr val="008000"/>
                </a:solidFill>
                <a:latin typeface="Menlo"/>
              </a:rPr>
              <a:t>// DO </a:t>
            </a:r>
            <a:r>
              <a:rPr lang="en-US" b="1" dirty="0" smtClean="0">
                <a:solidFill>
                  <a:srgbClr val="FFC000"/>
                </a:solidFill>
                <a:latin typeface="Menlo"/>
              </a:rPr>
              <a:t>by computer</a:t>
            </a:r>
          </a:p>
          <a:p>
            <a:endParaRPr lang="en-US" b="1" dirty="0" smtClean="0">
              <a:solidFill>
                <a:srgbClr val="008000"/>
              </a:solidFill>
              <a:latin typeface="Menlo"/>
            </a:endParaRPr>
          </a:p>
          <a:p>
            <a:r>
              <a:rPr lang="en-US" sz="3600" b="1" dirty="0" smtClean="0">
                <a:solidFill>
                  <a:srgbClr val="008000"/>
                </a:solidFill>
                <a:latin typeface="Menlo"/>
              </a:rPr>
              <a:t>// VERIFY </a:t>
            </a:r>
            <a:r>
              <a:rPr lang="en-US" b="1" dirty="0">
                <a:solidFill>
                  <a:srgbClr val="FFC000"/>
                </a:solidFill>
                <a:latin typeface="Menlo"/>
              </a:rPr>
              <a:t>by </a:t>
            </a:r>
            <a:r>
              <a:rPr lang="en-US" b="1" dirty="0" smtClean="0">
                <a:solidFill>
                  <a:srgbClr val="FFC000"/>
                </a:solidFill>
                <a:latin typeface="Menlo"/>
              </a:rPr>
              <a:t>human</a:t>
            </a:r>
            <a:endParaRPr lang="en-US" dirty="0">
              <a:solidFill>
                <a:srgbClr val="FFC000"/>
              </a:solidFill>
              <a:latin typeface="Menlo"/>
            </a:endParaRPr>
          </a:p>
          <a:p>
            <a:endParaRPr lang="en-US" dirty="0">
              <a:latin typeface="Menlo"/>
            </a:endParaRPr>
          </a:p>
        </p:txBody>
      </p:sp>
      <p:sp>
        <p:nvSpPr>
          <p:cNvPr id="2" name="Title 1"/>
          <p:cNvSpPr>
            <a:spLocks noGrp="1"/>
          </p:cNvSpPr>
          <p:nvPr>
            <p:ph type="title"/>
          </p:nvPr>
        </p:nvSpPr>
        <p:spPr/>
        <p:txBody>
          <a:bodyPr/>
          <a:lstStyle/>
          <a:p>
            <a:endParaRPr lang="ru-RU"/>
          </a:p>
        </p:txBody>
      </p:sp>
    </p:spTree>
    <p:extLst>
      <p:ext uri="{BB962C8B-B14F-4D97-AF65-F5344CB8AC3E}">
        <p14:creationId xmlns:p14="http://schemas.microsoft.com/office/powerpoint/2010/main" val="1808179376"/>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Lux_new">
  <a:themeElements>
    <a:clrScheme name="Luxoft 2">
      <a:dk1>
        <a:srgbClr val="161645"/>
      </a:dk1>
      <a:lt1>
        <a:srgbClr val="FFFFFF"/>
      </a:lt1>
      <a:dk2>
        <a:srgbClr val="161645"/>
      </a:dk2>
      <a:lt2>
        <a:srgbClr val="FFFFFF"/>
      </a:lt2>
      <a:accent1>
        <a:srgbClr val="FFFFFF"/>
      </a:accent1>
      <a:accent2>
        <a:srgbClr val="F2F2F2"/>
      </a:accent2>
      <a:accent3>
        <a:srgbClr val="FF6600"/>
      </a:accent3>
      <a:accent4>
        <a:srgbClr val="004080"/>
      </a:accent4>
      <a:accent5>
        <a:srgbClr val="FF0000"/>
      </a:accent5>
      <a:accent6>
        <a:srgbClr val="212167"/>
      </a:accent6>
      <a:hlink>
        <a:srgbClr val="0000FF"/>
      </a:hlink>
      <a:folHlink>
        <a:srgbClr val="006600"/>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ux_ne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ux_new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ux_new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ux_new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ux_new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ux_new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ux_new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ux_new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ux_new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ux_new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ux_new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ux_new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_LuxTraining2012_v4">
  <a:themeElements>
    <a:clrScheme name="Custom 2">
      <a:dk1>
        <a:srgbClr val="161645"/>
      </a:dk1>
      <a:lt1>
        <a:srgbClr val="FFFFFF"/>
      </a:lt1>
      <a:dk2>
        <a:srgbClr val="161645"/>
      </a:dk2>
      <a:lt2>
        <a:srgbClr val="FFFFFF"/>
      </a:lt2>
      <a:accent1>
        <a:srgbClr val="FFFFFF"/>
      </a:accent1>
      <a:accent2>
        <a:srgbClr val="F2F2F2"/>
      </a:accent2>
      <a:accent3>
        <a:srgbClr val="FF6600"/>
      </a:accent3>
      <a:accent4>
        <a:srgbClr val="004080"/>
      </a:accent4>
      <a:accent5>
        <a:srgbClr val="FF0000"/>
      </a:accent5>
      <a:accent6>
        <a:srgbClr val="212167"/>
      </a:accent6>
      <a:hlink>
        <a:srgbClr val="0068D2"/>
      </a:hlink>
      <a:folHlink>
        <a:srgbClr val="006600"/>
      </a:folHlink>
    </a:clrScheme>
    <a:fontScheme name="Luxoft Fonts">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alpha val="18000"/>
          </a:schemeClr>
        </a:solidFill>
        <a:ln>
          <a:noFill/>
        </a:ln>
      </a:spPr>
      <a:bodyPr rtlCol="0" anchor="ctr"/>
      <a:lstStyle>
        <a:defPPr algn="ctr">
          <a:defRPr/>
        </a:defPPr>
      </a:lstStyle>
      <a:style>
        <a:lnRef idx="2">
          <a:schemeClr val="accent1"/>
        </a:lnRef>
        <a:fillRef idx="1">
          <a:schemeClr val="lt1"/>
        </a:fillRef>
        <a:effectRef idx="0">
          <a:schemeClr val="accent1"/>
        </a:effectRef>
        <a:fontRef idx="minor">
          <a:schemeClr val="dk1"/>
        </a:fontRef>
      </a:style>
    </a:spDef>
    <a:lnDef>
      <a:spPr>
        <a:ln>
          <a:tailEnd type="arrow"/>
        </a:ln>
      </a:spPr>
      <a:bodyPr/>
      <a:lstStyle/>
      <a:style>
        <a:lnRef idx="2">
          <a:schemeClr val="accent4"/>
        </a:lnRef>
        <a:fillRef idx="0">
          <a:schemeClr val="accent4"/>
        </a:fillRef>
        <a:effectRef idx="1">
          <a:schemeClr val="accent4"/>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6562</TotalTime>
  <Words>2080</Words>
  <Application>Microsoft Macintosh PowerPoint</Application>
  <PresentationFormat>On-screen Show (4:3)</PresentationFormat>
  <Paragraphs>276</Paragraphs>
  <Slides>29</Slides>
  <Notes>25</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Lux_new</vt:lpstr>
      <vt:lpstr>_LuxTraining2012_v4</vt:lpstr>
      <vt:lpstr>Разработка через тестирование Approval Tests</vt:lpstr>
      <vt:lpstr>Содержание</vt:lpstr>
      <vt:lpstr>Approval Tests</vt:lpstr>
      <vt:lpstr>Approval Tests</vt:lpstr>
      <vt:lpstr>Approval Tests</vt:lpstr>
      <vt:lpstr>Legacy code</vt:lpstr>
      <vt:lpstr>Legacy code</vt:lpstr>
      <vt:lpstr>Шаблон теста</vt:lpstr>
      <vt:lpstr>PowerPoint Presentation</vt:lpstr>
      <vt:lpstr>Legacy code</vt:lpstr>
      <vt:lpstr>Пишем код</vt:lpstr>
      <vt:lpstr>Legacy code</vt:lpstr>
      <vt:lpstr>Первый простой тест</vt:lpstr>
      <vt:lpstr>Результат выполнения тестов</vt:lpstr>
      <vt:lpstr>Coverage</vt:lpstr>
      <vt:lpstr>Use combinations of arguments</vt:lpstr>
      <vt:lpstr>Coverage</vt:lpstr>
      <vt:lpstr>Результат</vt:lpstr>
      <vt:lpstr>Coverage 100%</vt:lpstr>
      <vt:lpstr>Locking down</vt:lpstr>
      <vt:lpstr>Shopping Cart Tests</vt:lpstr>
      <vt:lpstr>Shopping Cart Tests</vt:lpstr>
      <vt:lpstr>Результат</vt:lpstr>
      <vt:lpstr>Reporters</vt:lpstr>
      <vt:lpstr>When it works?</vt:lpstr>
      <vt:lpstr>When it works?</vt:lpstr>
      <vt:lpstr>Workshop</vt:lpstr>
      <vt:lpstr>PowerPoint Presentation</vt:lpstr>
      <vt:lpstr>PowerPoint Presentation</vt:lpstr>
    </vt:vector>
  </TitlesOfParts>
  <Manager/>
  <Company>Luxoft</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Разработка через тестирование Test Driven Development</dc:title>
  <dc:subject/>
  <dc:creator>Ivan D.</dc:creator>
  <cp:keywords>TDD</cp:keywords>
  <dc:description/>
  <cp:lastModifiedBy>Ivan D.</cp:lastModifiedBy>
  <cp:revision>173</cp:revision>
  <dcterms:created xsi:type="dcterms:W3CDTF">2012-04-24T17:52:52Z</dcterms:created>
  <dcterms:modified xsi:type="dcterms:W3CDTF">2012-12-16T16:41:26Z</dcterms:modified>
  <cp:category/>
</cp:coreProperties>
</file>