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0"/>
  </p:notesMasterIdLst>
  <p:sldIdLst>
    <p:sldId id="355" r:id="rId4"/>
    <p:sldId id="257" r:id="rId5"/>
    <p:sldId id="258" r:id="rId6"/>
    <p:sldId id="263" r:id="rId7"/>
    <p:sldId id="270" r:id="rId8"/>
    <p:sldId id="271" r:id="rId9"/>
    <p:sldId id="268" r:id="rId10"/>
    <p:sldId id="280" r:id="rId11"/>
    <p:sldId id="272" r:id="rId12"/>
    <p:sldId id="26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273" r:id="rId24"/>
    <p:sldId id="301" r:id="rId25"/>
    <p:sldId id="274" r:id="rId26"/>
    <p:sldId id="302" r:id="rId27"/>
    <p:sldId id="275" r:id="rId28"/>
    <p:sldId id="308" r:id="rId29"/>
    <p:sldId id="314" r:id="rId30"/>
    <p:sldId id="315" r:id="rId31"/>
    <p:sldId id="316" r:id="rId32"/>
    <p:sldId id="317" r:id="rId33"/>
    <p:sldId id="318" r:id="rId34"/>
    <p:sldId id="319" r:id="rId35"/>
    <p:sldId id="310" r:id="rId36"/>
    <p:sldId id="303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283" r:id="rId64"/>
    <p:sldId id="352" r:id="rId65"/>
    <p:sldId id="353" r:id="rId66"/>
    <p:sldId id="359" r:id="rId67"/>
    <p:sldId id="354" r:id="rId68"/>
    <p:sldId id="358" r:id="rId69"/>
    <p:sldId id="360" r:id="rId70"/>
    <p:sldId id="361" r:id="rId71"/>
    <p:sldId id="284" r:id="rId72"/>
    <p:sldId id="362" r:id="rId73"/>
    <p:sldId id="279" r:id="rId74"/>
    <p:sldId id="306" r:id="rId75"/>
    <p:sldId id="305" r:id="rId76"/>
    <p:sldId id="307" r:id="rId77"/>
    <p:sldId id="357" r:id="rId78"/>
    <p:sldId id="356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77986" autoAdjust="0"/>
  </p:normalViewPr>
  <p:slideViewPr>
    <p:cSldViewPr snapToGrid="0" snapToObjects="1">
      <p:cViewPr>
        <p:scale>
          <a:sx n="100" d="100"/>
          <a:sy n="100" d="100"/>
        </p:scale>
        <p:origin x="-125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Кент Бек — разработчик программного обеспечения, создатель таких методологий разработки ПО как экстремальное программирование (XP) и разработка через тестирование (TDD</a:t>
            </a:r>
            <a:r>
              <a:rPr lang="ru-RU" dirty="0" smtClean="0"/>
              <a:t>)  Он</a:t>
            </a:r>
            <a:r>
              <a:rPr lang="ru-RU" baseline="0" dirty="0" smtClean="0"/>
              <a:t> </a:t>
            </a:r>
            <a:r>
              <a:rPr lang="ru-RU" dirty="0" smtClean="0"/>
              <a:t>был </a:t>
            </a:r>
            <a:r>
              <a:rPr lang="ru-RU" dirty="0" smtClean="0"/>
              <a:t>одним из 17 специалистов подписавших 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 err="1" smtClean="0"/>
              <a:t>Manifesto</a:t>
            </a:r>
            <a:r>
              <a:rPr lang="ru-RU" dirty="0" smtClean="0"/>
              <a:t> в 2001 году.</a:t>
            </a:r>
          </a:p>
          <a:p>
            <a:endParaRPr lang="ru-RU" dirty="0" smtClean="0"/>
          </a:p>
          <a:p>
            <a:r>
              <a:rPr lang="ru-RU" dirty="0" smtClean="0"/>
              <a:t>Кент Бек </a:t>
            </a:r>
            <a:r>
              <a:rPr lang="ru-RU" dirty="0" smtClean="0"/>
              <a:t>является пионером во </a:t>
            </a:r>
            <a:r>
              <a:rPr lang="ru-RU" dirty="0" smtClean="0"/>
              <a:t>введении в практику шаблонов проектирования ПО, создании методологии разработки через тестирование, а также коммерческого использования языка </a:t>
            </a:r>
            <a:r>
              <a:rPr lang="ru-RU" dirty="0" err="1" smtClean="0"/>
              <a:t>Smalltalk</a:t>
            </a:r>
            <a:r>
              <a:rPr lang="ru-RU" dirty="0" smtClean="0"/>
              <a:t>. Бек популяризовал CRC-карты вместе с Уордом </a:t>
            </a:r>
            <a:r>
              <a:rPr lang="ru-RU" dirty="0" err="1" smtClean="0"/>
              <a:t>Каннингемом</a:t>
            </a:r>
            <a:r>
              <a:rPr lang="ru-RU" dirty="0" smtClean="0"/>
              <a:t>, совместно с Эрихом Гамма является создателем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тестирования </a:t>
            </a:r>
            <a:r>
              <a:rPr lang="ru-RU" dirty="0" err="1" smtClean="0"/>
              <a:t>JUnit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Red-Green-Refactoring</a:t>
            </a:r>
            <a:endParaRPr lang="ru-RU" dirty="0" smtClean="0"/>
          </a:p>
          <a:p>
            <a:r>
              <a:rPr lang="ru-RU" dirty="0" smtClean="0"/>
              <a:t>Пишем новый код только тогда, когда автоматический код не сработал.</a:t>
            </a:r>
          </a:p>
          <a:p>
            <a:r>
              <a:rPr lang="ru-RU" dirty="0" smtClean="0"/>
              <a:t>Удаляем дублирование.</a:t>
            </a:r>
          </a:p>
          <a:p>
            <a:endParaRPr lang="ru-RU" dirty="0" smtClean="0"/>
          </a:p>
          <a:p>
            <a:r>
              <a:rPr lang="ru-RU" dirty="0" smtClean="0"/>
              <a:t>Два упомянутых правила TDD определяют порядок этапов программирования:</a:t>
            </a:r>
          </a:p>
          <a:p>
            <a:r>
              <a:rPr lang="ru-RU" dirty="0" smtClean="0"/>
              <a:t>Красный – напишите небольшой тест, который не работает, а возможно, даже не компилируется.</a:t>
            </a:r>
          </a:p>
          <a:p>
            <a:r>
              <a:rPr lang="ru-RU" dirty="0" smtClean="0"/>
              <a:t>Зеленый – заставьте тест работать как можно быстрее, при этом не думайте о правильности дизайна и чистоте кода. Напишите ровно столько кода, чтобы тест сработал.</a:t>
            </a:r>
          </a:p>
          <a:p>
            <a:r>
              <a:rPr lang="ru-RU" dirty="0" err="1" smtClean="0"/>
              <a:t>Рефакторинг</a:t>
            </a:r>
            <a:r>
              <a:rPr lang="ru-RU" dirty="0" smtClean="0"/>
              <a:t> – удалите из написанного вами кода любое дублирование.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Освоив TDD, разработчики обнаруживают, что они пишут значительно больше тестов, чем раньше, и двигаются вперед маленькими шагами, которые раньше могли показаться бессмысленными.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6/18/12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theme" Target="../theme/theme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45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5.xml"/><Relationship Id="rId3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xpepisode.htm" TargetMode="External"/><Relationship Id="rId4" Type="http://schemas.openxmlformats.org/officeDocument/2006/relationships/hyperlink" Target="http://wiki.agiledev.ru/doku.php?id=tdd:bowling" TargetMode="External"/><Relationship Id="rId5" Type="http://schemas.openxmlformats.org/officeDocument/2006/relationships/hyperlink" Target="http://www.slideshare.net/epkanol/bowling-game-kata-j-unit-4-jdk-15" TargetMode="External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45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5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Разработка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через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тестирование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Dyachenko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 &lt;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IDyachenko</a:t>
            </a:r>
            <a:r>
              <a:rPr lang="en-US" dirty="0" err="1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err="1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34872" r="-34872"/>
          <a:stretch>
            <a:fillRect/>
          </a:stretch>
        </p:blipFill>
        <p:spPr>
          <a:xfrm>
            <a:off x="219188" y="682626"/>
            <a:ext cx="8800874" cy="51847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930900"/>
            <a:ext cx="5486400" cy="438150"/>
          </a:xfrm>
        </p:spPr>
        <p:txBody>
          <a:bodyPr/>
          <a:lstStyle/>
          <a:p>
            <a:pPr algn="ctr"/>
            <a:r>
              <a:rPr lang="ru-RU" dirty="0" smtClean="0"/>
              <a:t>Мантра </a:t>
            </a:r>
            <a:r>
              <a:rPr lang="en-US" dirty="0" smtClean="0"/>
              <a:t>TDD – “red, green, refactor”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6930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REFACTOR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6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01751" y="556239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Рефакторинг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0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004080"/>
                </a:solidFill>
              </a:rPr>
              <a:t>REFACTOR</a:t>
            </a:r>
            <a:endParaRPr lang="en-US" dirty="0">
              <a:solidFill>
                <a:srgbClr val="00408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01751" y="1311275"/>
            <a:ext cx="6419849" cy="542925"/>
            <a:chOff x="1352551" y="3432175"/>
            <a:chExt cx="6419849" cy="542925"/>
          </a:xfrm>
        </p:grpSpPr>
        <p:sp>
          <p:nvSpPr>
            <p:cNvPr id="5" name="Rectangle 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Подумай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1751" y="2525881"/>
            <a:ext cx="6419849" cy="542925"/>
            <a:chOff x="1352551" y="3432175"/>
            <a:chExt cx="6419849" cy="542925"/>
          </a:xfrm>
        </p:grpSpPr>
        <p:sp>
          <p:nvSpPr>
            <p:cNvPr id="9" name="Rectangle 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Скомпилируй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1751" y="3133184"/>
            <a:ext cx="6419849" cy="542925"/>
            <a:chOff x="1352551" y="3432175"/>
            <a:chExt cx="6419849" cy="542925"/>
          </a:xfrm>
        </p:grpSpPr>
        <p:sp>
          <p:nvSpPr>
            <p:cNvPr id="13" name="Rectangle 1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Исправь ошибки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1751" y="3740487"/>
            <a:ext cx="6419849" cy="542925"/>
            <a:chOff x="1352551" y="3432175"/>
            <a:chExt cx="6419849" cy="542925"/>
          </a:xfrm>
        </p:grpSpPr>
        <p:sp>
          <p:nvSpPr>
            <p:cNvPr id="17" name="Rectangle 1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5"/>
                  </a:solidFill>
                </a:rPr>
                <a:t>Запусти и убедись что тесты упали</a:t>
              </a:r>
              <a:endParaRPr lang="en-US" dirty="0" smtClean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01751" y="4347790"/>
            <a:ext cx="6419849" cy="542925"/>
            <a:chOff x="1352551" y="3432175"/>
            <a:chExt cx="6419849" cy="542925"/>
          </a:xfrm>
        </p:grpSpPr>
        <p:sp>
          <p:nvSpPr>
            <p:cNvPr id="21" name="Rectangle 2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код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01751" y="556239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Рефакторинг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1751" y="4955093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8000"/>
                  </a:solidFill>
                </a:rPr>
                <a:t>Запусти и убедись что тесты прошли</a:t>
              </a:r>
              <a:endParaRPr lang="en-US" dirty="0" smtClean="0">
                <a:solidFill>
                  <a:srgbClr val="008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50176" y="2177249"/>
            <a:ext cx="581026" cy="3601251"/>
            <a:chOff x="7597774" y="2189706"/>
            <a:chExt cx="581026" cy="360125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673975" y="5790957"/>
              <a:ext cx="504825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178800" y="2197100"/>
              <a:ext cx="0" cy="35814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597774" y="2189706"/>
              <a:ext cx="581026" cy="73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301751" y="1918578"/>
            <a:ext cx="6419849" cy="542925"/>
            <a:chOff x="1352551" y="3432175"/>
            <a:chExt cx="6419849" cy="542925"/>
          </a:xfrm>
        </p:grpSpPr>
        <p:sp>
          <p:nvSpPr>
            <p:cNvPr id="36" name="Rectangle 35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1</a:t>
              </a:r>
              <a:endParaRPr lang="ru-RU" sz="3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Напиши тест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 rot="5400000">
            <a:off x="8055085" y="3736190"/>
            <a:ext cx="1174341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00"/>
              </a:spcAft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Повтори</a:t>
            </a:r>
            <a:endParaRPr lang="en-US" dirty="0" smtClean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Для кого этот тренинг?</a:t>
            </a:r>
            <a:endParaRPr lang="ru-RU" dirty="0">
              <a:solidFill>
                <a:srgbClr val="16164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25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Ошибки </a:t>
            </a:r>
            <a:r>
              <a:rPr lang="en-US" dirty="0" smtClean="0">
                <a:solidFill>
                  <a:srgbClr val="161645"/>
                </a:solidFill>
              </a:rPr>
              <a:t>TDD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тест который сразу проходит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тест после кода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8350" y="4206875"/>
            <a:ext cx="5553075" cy="565150"/>
            <a:chOff x="2152650" y="4489450"/>
            <a:chExt cx="5553075" cy="565150"/>
          </a:xfrm>
        </p:grpSpPr>
        <p:sp>
          <p:nvSpPr>
            <p:cNvPr id="7" name="Rectangle 6"/>
            <p:cNvSpPr/>
            <p:nvPr/>
          </p:nvSpPr>
          <p:spPr>
            <a:xfrm>
              <a:off x="2152650" y="44894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4894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Писать сразу много тестов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38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61645"/>
                </a:solidFill>
                <a:latin typeface="Arial" charset="0"/>
                <a:cs typeface="Tahoma" charset="0"/>
              </a:rPr>
              <a:t>JUnit</a:t>
            </a:r>
            <a:endParaRPr lang="en-US" dirty="0">
              <a:solidFill>
                <a:srgbClr val="161645"/>
              </a:solidFill>
              <a:latin typeface="Arial" charset="0"/>
              <a:cs typeface="Tahom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0250" y="1381126"/>
            <a:ext cx="7683500" cy="4361300"/>
            <a:chOff x="361950" y="1381126"/>
            <a:chExt cx="7683500" cy="4361300"/>
          </a:xfrm>
        </p:grpSpPr>
        <p:sp>
          <p:nvSpPr>
            <p:cNvPr id="240643" name="Rectangle 2"/>
            <p:cNvSpPr>
              <a:spLocks noChangeArrowheads="1"/>
            </p:cNvSpPr>
            <p:nvPr/>
          </p:nvSpPr>
          <p:spPr bwMode="auto">
            <a:xfrm>
              <a:off x="36195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Asserts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1950" y="1901826"/>
              <a:ext cx="2643187" cy="3840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assertEquals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assertFalse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assertNotNull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assertNull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assertNotSame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cs typeface="Tahoma" charset="0"/>
                </a:rPr>
                <a:t>assertSame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>
                  <a:solidFill>
                    <a:srgbClr val="004080"/>
                  </a:solidFill>
                  <a:cs typeface="Tahoma" charset="0"/>
                </a:rPr>
                <a:t>assertTrue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27990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err="1">
                  <a:solidFill>
                    <a:srgbClr val="004080"/>
                  </a:solidFill>
                  <a:cs typeface="Tahoma" charset="0"/>
                </a:rPr>
                <a:t>TestCase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79900" y="1901826"/>
              <a:ext cx="2643187" cy="16246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>
                  <a:solidFill>
                    <a:srgbClr val="004080"/>
                  </a:solidFill>
                  <a:cs typeface="Tahoma" charset="0"/>
                </a:rPr>
                <a:t>r</a:t>
              </a:r>
              <a:r>
                <a:rPr lang="pl-PL" dirty="0" err="1" smtClean="0">
                  <a:solidFill>
                    <a:srgbClr val="004080"/>
                  </a:solidFill>
                  <a:cs typeface="Tahoma" charset="0"/>
                </a:rPr>
                <a:t>un</a:t>
              </a:r>
              <a:endParaRPr lang="pl-PL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 smtClean="0">
                  <a:solidFill>
                    <a:srgbClr val="004080"/>
                  </a:solidFill>
                  <a:cs typeface="Tahoma" charset="0"/>
                </a:rPr>
                <a:t>setUp</a:t>
              </a:r>
              <a:endParaRPr lang="pl-PL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>
                  <a:solidFill>
                    <a:srgbClr val="004080"/>
                  </a:solidFill>
                  <a:cs typeface="Tahoma" charset="0"/>
                </a:rPr>
                <a:t>tearDown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48200" y="3768726"/>
            <a:ext cx="3765550" cy="465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3296" tIns="93296" rIns="93296" bIns="93296" anchor="b">
            <a:spAutoFit/>
          </a:bodyPr>
          <a:lstStyle/>
          <a:p>
            <a:pPr defTabSz="912813">
              <a:buSzPct val="120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Annotations</a:t>
            </a:r>
            <a:endParaRPr lang="en-US" b="1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8200" y="4289426"/>
            <a:ext cx="264318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Before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After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064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61645"/>
                </a:solidFill>
                <a:latin typeface="Arial" charset="0"/>
                <a:cs typeface="Tahoma" charset="0"/>
              </a:rPr>
              <a:t>JUnit</a:t>
            </a:r>
            <a:r>
              <a:rPr lang="en-US" dirty="0" smtClean="0">
                <a:solidFill>
                  <a:srgbClr val="161645"/>
                </a:solidFill>
                <a:latin typeface="Arial" charset="0"/>
                <a:cs typeface="Tahoma" charset="0"/>
              </a:rPr>
              <a:t> </a:t>
            </a:r>
            <a:r>
              <a:rPr lang="en-US" dirty="0">
                <a:solidFill>
                  <a:srgbClr val="161645"/>
                </a:solidFill>
                <a:latin typeface="Arial" charset="0"/>
                <a:cs typeface="Tahoma" charset="0"/>
              </a:rPr>
              <a:t>Annotations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7700" y="1317626"/>
            <a:ext cx="4406900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Before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After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BeforeClass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AfterClass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fr-FR" dirty="0">
                <a:solidFill>
                  <a:srgbClr val="004080"/>
                </a:solidFill>
                <a:cs typeface="Tahoma" charset="0"/>
              </a:rPr>
              <a:t>@</a:t>
            </a:r>
            <a:r>
              <a:rPr lang="fr-FR" dirty="0" smtClean="0">
                <a:solidFill>
                  <a:srgbClr val="004080"/>
                </a:solidFill>
                <a:cs typeface="Tahoma" charset="0"/>
              </a:rPr>
              <a:t>Ignore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fr-FR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 (expected =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Exception.class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@Test(timeout=100)</a:t>
            </a:r>
            <a:endParaRPr lang="pl-PL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464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Пример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429544" y="3573463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Bowling Game Kata - </a:t>
            </a:r>
            <a:r>
              <a:rPr lang="ru-RU" sz="1800" b="0" dirty="0" smtClean="0">
                <a:latin typeface="+mn-lt"/>
              </a:rPr>
              <a:t>подсчет </a:t>
            </a:r>
            <a:r>
              <a:rPr lang="ru-RU" sz="1800" b="0" dirty="0">
                <a:latin typeface="+mn-lt"/>
              </a:rPr>
              <a:t>очков игры в боулинг</a:t>
            </a:r>
            <a:r>
              <a:rPr lang="en-US" sz="1800" b="0" dirty="0" smtClean="0">
                <a:latin typeface="+mn-lt"/>
              </a:rPr>
              <a:t> </a:t>
            </a:r>
            <a:endParaRPr lang="en-US" sz="1800" b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08100"/>
            <a:ext cx="3098800" cy="2171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429544" y="5016499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  <a:hlinkClick r:id="rId3"/>
              </a:rPr>
              <a:t>www.objectmentor.com</a:t>
            </a:r>
            <a:endParaRPr lang="en-US" sz="1800" b="0" dirty="0" smtClean="0">
              <a:latin typeface="+mn-lt"/>
            </a:endParaRPr>
          </a:p>
          <a:p>
            <a:pPr algn="ctr"/>
            <a:r>
              <a:rPr lang="nl-NL" sz="1800" b="0" dirty="0" err="1" smtClean="0">
                <a:latin typeface="+mn-lt"/>
                <a:hlinkClick r:id="rId4"/>
              </a:rPr>
              <a:t>wiki.agiledev.ru</a:t>
            </a:r>
            <a:endParaRPr lang="nl-NL" sz="1800" b="0" dirty="0" smtClean="0">
              <a:latin typeface="+mn-lt"/>
            </a:endParaRPr>
          </a:p>
          <a:p>
            <a:pPr algn="ctr"/>
            <a:r>
              <a:rPr lang="pl-PL" sz="1800" b="0" dirty="0" err="1" smtClean="0">
                <a:latin typeface="+mn-lt"/>
                <a:hlinkClick r:id="rId5"/>
              </a:rPr>
              <a:t>www.slideshare.net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06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838200"/>
            <a:ext cx="6985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363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</a:rPr>
              <a:t>Правила игры в боулинг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0250" y="1241426"/>
            <a:ext cx="7683500" cy="4874777"/>
            <a:chOff x="552450" y="1241426"/>
            <a:chExt cx="7683500" cy="4874777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5245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Раунды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52450" y="1762126"/>
              <a:ext cx="3765550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раундов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frame-</a:t>
              </a:r>
              <a:r>
                <a:rPr lang="ru-RU" dirty="0" err="1" smtClean="0">
                  <a:solidFill>
                    <a:srgbClr val="004080"/>
                  </a:solidFill>
                  <a:cs typeface="Tahoma" charset="0"/>
                </a:rPr>
                <a:t>ов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 одном  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 броска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Цель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–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 выбить кегли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Выигрывает набравший больше всех очков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47040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Подсчет очков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470400" y="1762126"/>
              <a:ext cx="376555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сразу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strike).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Заканчивается досрочно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.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 pins + pins 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со второго броска </a:t>
              </a:r>
              <a:br>
                <a:rPr lang="ru-RU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spare)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Max 300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(12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strikes)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52450" y="4524893"/>
              <a:ext cx="768350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Последний </a:t>
              </a: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frame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2450" y="5045593"/>
              <a:ext cx="7683500" cy="10706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1-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два раза 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2-й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одни раз</a:t>
              </a:r>
              <a:endParaRPr lang="nb-NO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0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Надо написать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 err="1" smtClean="0">
                <a:solidFill>
                  <a:srgbClr val="004080"/>
                </a:solidFill>
              </a:rPr>
              <a:t>BowlingGame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два метода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rgbClr val="004080"/>
                </a:solidFill>
              </a:rPr>
              <a:t>r</a:t>
            </a:r>
            <a:r>
              <a:rPr lang="en-US" dirty="0" smtClean="0">
                <a:solidFill>
                  <a:srgbClr val="004080"/>
                </a:solidFill>
              </a:rPr>
              <a:t>oll (pins :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err="1" smtClean="0">
                <a:solidFill>
                  <a:srgbClr val="004080"/>
                </a:solidFill>
              </a:rPr>
              <a:t>int</a:t>
            </a:r>
            <a:r>
              <a:rPr lang="en-US" dirty="0" smtClean="0">
                <a:solidFill>
                  <a:srgbClr val="004080"/>
                </a:solidFill>
              </a:rPr>
              <a:t>) 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раз когда игрок бросает шар</a:t>
            </a:r>
            <a:r>
              <a:rPr lang="en-US" dirty="0" smtClean="0">
                <a:solidFill>
                  <a:srgbClr val="004080"/>
                </a:solidFill>
              </a:rPr>
              <a:t>. Pins – </a:t>
            </a:r>
            <a:r>
              <a:rPr lang="ru-RU" dirty="0" smtClean="0">
                <a:solidFill>
                  <a:srgbClr val="004080"/>
                </a:solidFill>
              </a:rPr>
              <a:t>количество выбитых кеглей в этом броске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rgbClr val="004080"/>
                </a:solidFill>
              </a:rPr>
              <a:t>s</a:t>
            </a:r>
            <a:r>
              <a:rPr lang="en-US" dirty="0" smtClean="0">
                <a:solidFill>
                  <a:srgbClr val="004080"/>
                </a:solidFill>
              </a:rPr>
              <a:t>core() : </a:t>
            </a:r>
            <a:r>
              <a:rPr lang="en-US" dirty="0" err="1" smtClean="0">
                <a:solidFill>
                  <a:srgbClr val="004080"/>
                </a:solidFill>
              </a:rPr>
              <a:t>int</a:t>
            </a:r>
            <a:r>
              <a:rPr lang="en-US" dirty="0" smtClean="0">
                <a:solidFill>
                  <a:srgbClr val="004080"/>
                </a:solidFill>
              </a:rPr>
              <a:t> – </a:t>
            </a:r>
            <a:r>
              <a:rPr lang="ru-RU" dirty="0" smtClean="0">
                <a:solidFill>
                  <a:srgbClr val="004080"/>
                </a:solidFill>
              </a:rPr>
              <a:t>вызывается в конце игры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Показывает результат игры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3634281" y="1308044"/>
            <a:ext cx="2489439" cy="723900"/>
          </a:xfrm>
          <a:prstGeom prst="wedgeRoundRectCallout">
            <a:avLst>
              <a:gd name="adj1" fmla="val -87686"/>
              <a:gd name="adj2" fmla="val 782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Нам нужен 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BowlingGame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класс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13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666754" y="4114688"/>
            <a:ext cx="2489439" cy="723900"/>
          </a:xfrm>
          <a:prstGeom prst="wedgeRoundRectCallout">
            <a:avLst>
              <a:gd name="adj1" fmla="val 58728"/>
              <a:gd name="adj2" fmla="val -183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Игра имеет 10 фреймов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4663954" y="4114688"/>
            <a:ext cx="2559171" cy="1105012"/>
          </a:xfrm>
          <a:prstGeom prst="wedgeRoundRectCallout">
            <a:avLst>
              <a:gd name="adj1" fmla="val 59224"/>
              <a:gd name="adj2" fmla="val -131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Каждый фрейм состоит из одного или двух бросков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Содержание</a:t>
            </a:r>
            <a:endParaRPr lang="ru-RU" dirty="0">
              <a:solidFill>
                <a:srgbClr val="16164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Введение в </a:t>
              </a:r>
              <a:r>
                <a:rPr lang="en-US" dirty="0" smtClean="0">
                  <a:solidFill>
                    <a:srgbClr val="004080"/>
                  </a:solidFill>
                </a:rPr>
                <a:t>TDD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Extreme Programming Practices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”Red-Green-Refactor"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Обзор </a:t>
              </a:r>
              <a:r>
                <a:rPr lang="en-US" dirty="0" err="1" smtClean="0">
                  <a:solidFill>
                    <a:srgbClr val="004080"/>
                  </a:solidFill>
                </a:rPr>
                <a:t>JUnit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</a:t>
              </a:r>
              <a:r>
                <a:rPr lang="en-US" dirty="0">
                  <a:solidFill>
                    <a:srgbClr val="004080"/>
                  </a:solidFill>
                </a:rPr>
                <a:t>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Bowling Game Kata 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C</a:t>
              </a:r>
              <a:r>
                <a:rPr lang="uk-UA" dirty="0">
                  <a:solidFill>
                    <a:srgbClr val="004080"/>
                  </a:solidFill>
                </a:rPr>
                <a:t>тратегии запуска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00344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569118" y="5143504"/>
            <a:ext cx="2559171" cy="1105012"/>
          </a:xfrm>
          <a:prstGeom prst="wedgeRoundRectCallout">
            <a:avLst>
              <a:gd name="adj1" fmla="val 66791"/>
              <a:gd name="adj2" fmla="val -34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Последний фрейм содержит два или три броска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352303" y="4070239"/>
            <a:ext cx="2705222" cy="1238363"/>
          </a:xfrm>
          <a:prstGeom prst="wedgeRoundRectCallout">
            <a:avLst>
              <a:gd name="adj1" fmla="val 3857"/>
              <a:gd name="adj2" fmla="val -1172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Score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функция должна пройтись по всем фреймам и посчитать результат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4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45"/>
                </a:solidFill>
              </a:rPr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9874" y="1889130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>
                  <a:latin typeface="+mn-lt"/>
                </a:rPr>
                <a:t>BowlingGame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roll(pins : </a:t>
              </a:r>
              <a:r>
                <a:rPr lang="en-US" sz="1800" b="0" dirty="0" err="1" smtClean="0">
                  <a:latin typeface="+mn-lt"/>
                </a:rPr>
                <a:t>int</a:t>
              </a:r>
              <a:r>
                <a:rPr lang="en-US" sz="1800" b="0" dirty="0" smtClean="0">
                  <a:latin typeface="+mn-lt"/>
                </a:rPr>
                <a:t>)</a:t>
              </a:r>
            </a:p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55974" y="188913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Frame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+ score()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4" y="1889130"/>
            <a:ext cx="2641600" cy="1295400"/>
            <a:chOff x="2184400" y="1384300"/>
            <a:chExt cx="2641600" cy="1295400"/>
          </a:xfrm>
        </p:grpSpPr>
        <p:grpSp>
          <p:nvGrpSpPr>
            <p:cNvPr id="23" name="Group 2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Roll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- </a:t>
              </a:r>
              <a:r>
                <a:rPr lang="en-US" sz="1800" b="0" dirty="0">
                  <a:latin typeface="+mn-lt"/>
                </a:rPr>
                <a:t>p</a:t>
              </a:r>
              <a:r>
                <a:rPr lang="en-US" sz="1800" b="0" dirty="0" smtClean="0">
                  <a:latin typeface="+mn-lt"/>
                </a:rPr>
                <a:t>ins : </a:t>
              </a:r>
              <a:r>
                <a:rPr lang="en-US" sz="1800" b="0" dirty="0" err="1" smtClean="0">
                  <a:latin typeface="+mn-lt"/>
                </a:rPr>
                <a:t>int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55974" y="4527552"/>
            <a:ext cx="2641600" cy="1295400"/>
            <a:chOff x="2184400" y="1384300"/>
            <a:chExt cx="2641600" cy="1295400"/>
          </a:xfrm>
        </p:grpSpPr>
        <p:sp>
          <p:nvSpPr>
            <p:cNvPr id="32" name="Rectangle 31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2752726" y="1852614"/>
              <a:ext cx="1631948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+mn-lt"/>
                </a:rPr>
                <a:t>Tenth Frame</a:t>
              </a:r>
            </a:p>
          </p:txBody>
        </p:sp>
      </p:grpSp>
      <p:cxnSp>
        <p:nvCxnSpPr>
          <p:cNvPr id="6" name="Straight Arrow Connector 5"/>
          <p:cNvCxnSpPr>
            <a:stCxn id="3" idx="3"/>
            <a:endCxn id="20" idx="1"/>
          </p:cNvCxnSpPr>
          <p:nvPr/>
        </p:nvCxnSpPr>
        <p:spPr>
          <a:xfrm>
            <a:off x="29114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3"/>
            <a:endCxn id="26" idx="1"/>
          </p:cNvCxnSpPr>
          <p:nvPr/>
        </p:nvCxnSpPr>
        <p:spPr>
          <a:xfrm>
            <a:off x="5997574" y="2536830"/>
            <a:ext cx="444500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0"/>
            <a:endCxn id="20" idx="2"/>
          </p:cNvCxnSpPr>
          <p:nvPr/>
        </p:nvCxnSpPr>
        <p:spPr>
          <a:xfrm flipV="1">
            <a:off x="4676774" y="3184530"/>
            <a:ext cx="0" cy="1343022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97574" y="5159378"/>
            <a:ext cx="1784351" cy="15874"/>
          </a:xfrm>
          <a:prstGeom prst="line">
            <a:avLst/>
          </a:prstGeom>
          <a:ln w="63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7762874" y="3184530"/>
            <a:ext cx="0" cy="1974848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6267327" y="254000"/>
            <a:ext cx="2705222" cy="1349489"/>
          </a:xfrm>
          <a:prstGeom prst="wedgeRoundRectCallout">
            <a:avLst>
              <a:gd name="adj1" fmla="val -90036"/>
              <a:gd name="adj2" fmla="val 42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Strike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или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Spare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зависит от количества выбитых кеглей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Frame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781425" y="1257300"/>
            <a:ext cx="1" cy="63183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81425" y="1257300"/>
            <a:ext cx="1574800" cy="0"/>
          </a:xfrm>
          <a:prstGeom prst="line">
            <a:avLst/>
          </a:prstGeom>
          <a:ln w="1270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56225" y="1257300"/>
            <a:ext cx="0" cy="63183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629818" y="912819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Next Frame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785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161645"/>
                </a:solidFill>
              </a:rPr>
              <a:t>Готовим среду для </a:t>
            </a:r>
            <a:r>
              <a:rPr lang="bg-BG" dirty="0" smtClean="0">
                <a:solidFill>
                  <a:srgbClr val="161645"/>
                </a:solidFill>
              </a:rPr>
              <a:t>тестирования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90" y="3106340"/>
            <a:ext cx="752396" cy="75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66" y="2530038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46" y="3171388"/>
            <a:ext cx="635000" cy="622300"/>
          </a:xfrm>
          <a:prstGeom prst="rect">
            <a:avLst/>
          </a:prstGeom>
        </p:spPr>
      </p:pic>
      <p:pic>
        <p:nvPicPr>
          <p:cNvPr id="9" name="Picture 8" descr="Screen Shot 2012-05-02 at 11.49.0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25" y="3196788"/>
            <a:ext cx="1181100" cy="571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148110" y="2997994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701032" y="2997994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251512" y="3019782"/>
            <a:ext cx="665956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dirty="0" smtClean="0">
                <a:latin typeface="+mn-lt"/>
              </a:rPr>
              <a:t>+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6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Еще раз повторим правила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0250" y="1241426"/>
            <a:ext cx="7683500" cy="4874777"/>
            <a:chOff x="552450" y="1241426"/>
            <a:chExt cx="7683500" cy="4874777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5245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Раунды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52450" y="1762126"/>
              <a:ext cx="3765550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раундов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frame-</a:t>
              </a:r>
              <a:r>
                <a:rPr lang="ru-RU" dirty="0" err="1" smtClean="0">
                  <a:solidFill>
                    <a:srgbClr val="004080"/>
                  </a:solidFill>
                  <a:cs typeface="Tahoma" charset="0"/>
                </a:rPr>
                <a:t>ов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 одном  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frame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 броска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Цель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–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 выбить кегли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pins)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Выигрывает набравший больше всех очков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470400" y="12414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Подсчет очков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470400" y="1762126"/>
              <a:ext cx="376555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10 сразу 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strike).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Заканчивается досрочно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.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 pins + pins 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со второго броска </a:t>
              </a:r>
              <a:br>
                <a:rPr lang="ru-RU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(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spare)</a:t>
              </a:r>
              <a:br>
                <a:rPr lang="en-US" dirty="0" smtClean="0">
                  <a:solidFill>
                    <a:srgbClr val="004080"/>
                  </a:solidFill>
                  <a:cs typeface="Tahoma" charset="0"/>
                </a:rPr>
              </a:b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+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pins</a:t>
              </a:r>
              <a:endParaRPr lang="nb-NO" dirty="0" smtClean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Max 300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очков (12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strikes)</a:t>
              </a:r>
              <a:endParaRPr lang="en-US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52450" y="4524893"/>
              <a:ext cx="768350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ru-RU" b="1" dirty="0" smtClean="0">
                  <a:solidFill>
                    <a:srgbClr val="004080"/>
                  </a:solidFill>
                  <a:cs typeface="Tahoma" charset="0"/>
                </a:rPr>
                <a:t>Последний </a:t>
              </a:r>
              <a:r>
                <a:rPr lang="en-US" b="1" dirty="0" smtClean="0">
                  <a:solidFill>
                    <a:srgbClr val="004080"/>
                  </a:solidFill>
                  <a:cs typeface="Tahoma" charset="0"/>
                </a:rPr>
                <a:t>frame</a:t>
              </a:r>
              <a:endParaRPr lang="en-US" b="1" dirty="0">
                <a:solidFill>
                  <a:srgbClr val="004080"/>
                </a:solidFill>
                <a:cs typeface="Tahom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2450" y="5045593"/>
              <a:ext cx="7683500" cy="10706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1-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strike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два раза 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rgbClr val="004080"/>
                </a:solidFill>
                <a:cs typeface="Tahoma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2-й </a:t>
              </a:r>
              <a:r>
                <a:rPr lang="en-US" dirty="0" smtClean="0">
                  <a:solidFill>
                    <a:srgbClr val="004080"/>
                  </a:solidFill>
                  <a:cs typeface="Tahoma" charset="0"/>
                </a:rPr>
                <a:t>spare – </a:t>
              </a:r>
              <a:r>
                <a:rPr lang="ru-RU" dirty="0" smtClean="0">
                  <a:solidFill>
                    <a:srgbClr val="004080"/>
                  </a:solidFill>
                  <a:cs typeface="Tahoma" charset="0"/>
                </a:rPr>
                <a:t>дает возможность бросить еще одни раз</a:t>
              </a:r>
              <a:endParaRPr lang="nb-NO" dirty="0">
                <a:solidFill>
                  <a:srgbClr val="004080"/>
                </a:solidFill>
                <a:cs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89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Test List 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79301" y="1279815"/>
            <a:ext cx="2195490" cy="483177"/>
          </a:xfrm>
          <a:prstGeom prst="wedgeRoundRectCallout">
            <a:avLst>
              <a:gd name="adj1" fmla="val -48041"/>
              <a:gd name="adj2" fmla="val 118333"/>
              <a:gd name="adj3" fmla="val 16667"/>
            </a:avLst>
          </a:prstGeom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Подумай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508" y="61940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bowling-0.1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508" y="1493018"/>
            <a:ext cx="6491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/**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zero on gutter game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twenty when all one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spare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all spares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strike correctly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 should score super game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    */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5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Assert First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2575" y="1129287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chemeClr val="accent5"/>
                </a:solidFill>
                <a:latin typeface="Menlo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1922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645955" y="2074824"/>
            <a:ext cx="2195490" cy="1257613"/>
          </a:xfrm>
          <a:prstGeom prst="wedgeRoundRectCallout">
            <a:avLst>
              <a:gd name="adj1" fmla="val 78590"/>
              <a:gd name="adj2" fmla="val -75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Пишем тест игнорируя ошибки компилятора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0" y="1052046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3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90600" y="4953000"/>
            <a:ext cx="2616200" cy="924892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Исправляем ошибки</a:t>
            </a:r>
            <a:r>
              <a:rPr lang="en-US" dirty="0" smtClean="0">
                <a:solidFill>
                  <a:srgbClr val="161645"/>
                </a:solidFill>
              </a:rPr>
              <a:t>, </a:t>
            </a:r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041" y="3278909"/>
            <a:ext cx="5849504" cy="0"/>
          </a:xfrm>
          <a:prstGeom prst="line">
            <a:avLst/>
          </a:prstGeom>
          <a:ln w="19050" cmpd="sng">
            <a:prstDash val="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4166055" y="4867512"/>
            <a:ext cx="2195490" cy="750005"/>
          </a:xfrm>
          <a:prstGeom prst="wedgeRoundRectCallout">
            <a:avLst>
              <a:gd name="adj1" fmla="val -94581"/>
              <a:gd name="adj2" fmla="val 358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Пишем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минимум кода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! KISS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041" y="1052046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</a:t>
            </a:r>
            <a:r>
              <a:rPr lang="en-US" sz="1600" dirty="0" err="1">
                <a:latin typeface="Menlo"/>
              </a:rPr>
              <a:t>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</a:t>
            </a:r>
            <a:r>
              <a:rPr lang="en-US" sz="1600" dirty="0" err="1">
                <a:solidFill>
                  <a:srgbClr val="161645"/>
                </a:solidFill>
                <a:latin typeface="Menlo"/>
              </a:rPr>
              <a:t>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041" y="3539311"/>
            <a:ext cx="6248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0127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Следующий тест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1004888"/>
            <a:ext cx="561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878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5465" y="2067007"/>
            <a:ext cx="2928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004080"/>
                </a:solidFill>
              </a:rPr>
              <a:t>Экстремальное программирование (XP)</a:t>
            </a:r>
          </a:p>
          <a:p>
            <a:pPr eaLnBrk="1" hangingPunct="1"/>
            <a:endParaRPr lang="ru-RU" dirty="0">
              <a:solidFill>
                <a:srgbClr val="004080"/>
              </a:solidFill>
            </a:endParaRPr>
          </a:p>
          <a:p>
            <a:pPr eaLnBrk="1" hangingPunct="1"/>
            <a:r>
              <a:rPr lang="ru-RU" dirty="0">
                <a:solidFill>
                  <a:srgbClr val="004080"/>
                </a:solidFill>
              </a:rPr>
              <a:t>Р</a:t>
            </a:r>
            <a:r>
              <a:rPr lang="ru-RU" dirty="0" smtClean="0">
                <a:solidFill>
                  <a:srgbClr val="004080"/>
                </a:solidFill>
              </a:rPr>
              <a:t>азработка через тестирование (TDD) </a:t>
            </a:r>
          </a:p>
          <a:p>
            <a:pPr eaLnBrk="1" hangingPunct="1"/>
            <a:endParaRPr lang="ru-RU" dirty="0">
              <a:solidFill>
                <a:srgbClr val="004080"/>
              </a:solidFill>
            </a:endParaRPr>
          </a:p>
          <a:p>
            <a:pPr eaLnBrk="1" hangingPunct="1"/>
            <a:r>
              <a:rPr lang="ru-RU" dirty="0" err="1" smtClean="0">
                <a:solidFill>
                  <a:srgbClr val="004080"/>
                </a:solidFill>
              </a:rPr>
              <a:t>Agile</a:t>
            </a:r>
            <a:r>
              <a:rPr lang="ru-RU" dirty="0" smtClean="0">
                <a:solidFill>
                  <a:srgbClr val="004080"/>
                </a:solidFill>
              </a:rPr>
              <a:t> </a:t>
            </a:r>
            <a:r>
              <a:rPr lang="ru-RU" dirty="0" err="1" smtClean="0">
                <a:solidFill>
                  <a:srgbClr val="004080"/>
                </a:solidFill>
              </a:rPr>
              <a:t>Manifesto</a:t>
            </a:r>
            <a:r>
              <a:rPr lang="ru-RU" dirty="0" smtClean="0">
                <a:solidFill>
                  <a:srgbClr val="004080"/>
                </a:solidFill>
              </a:rPr>
              <a:t> в 2001 году.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61645"/>
                </a:solidFill>
              </a:rPr>
              <a:t>Кент</a:t>
            </a:r>
            <a:r>
              <a:rPr lang="en-US" dirty="0">
                <a:solidFill>
                  <a:srgbClr val="161645"/>
                </a:solidFill>
              </a:rPr>
              <a:t> </a:t>
            </a:r>
            <a:r>
              <a:rPr lang="en-US" dirty="0" err="1">
                <a:solidFill>
                  <a:srgbClr val="161645"/>
                </a:solidFill>
              </a:rPr>
              <a:t>Бек</a:t>
            </a:r>
            <a:r>
              <a:rPr lang="en-US" dirty="0">
                <a:solidFill>
                  <a:srgbClr val="161645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8" y="1030858"/>
            <a:ext cx="3549502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338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Тест проходит</a:t>
            </a:r>
            <a:endParaRPr lang="ru-RU" dirty="0">
              <a:solidFill>
                <a:srgbClr val="008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2041" y="3088409"/>
            <a:ext cx="5849504" cy="0"/>
          </a:xfrm>
          <a:prstGeom prst="line">
            <a:avLst/>
          </a:prstGeom>
          <a:ln w="19050" cmpd="sng">
            <a:prstDash val="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bowling-0.2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1800" y="3258861"/>
            <a:ext cx="561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sz="1600" dirty="0">
              <a:latin typeface="Menlo"/>
            </a:endParaRPr>
          </a:p>
          <a:p>
            <a:r>
              <a:rPr lang="it-IT" sz="1600" dirty="0">
                <a:latin typeface="Menlo"/>
              </a:rPr>
              <a:t>    </a:t>
            </a:r>
            <a:r>
              <a:rPr lang="it-IT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it-IT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t-IT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it-IT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endParaRPr lang="en-US" sz="1600" dirty="0"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score += pins;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1800" y="1004888"/>
            <a:ext cx="561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&lt;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 i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08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8200" y="1638300"/>
            <a:ext cx="2006600" cy="567932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дублирование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26028"/>
            <a:ext cx="619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pins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&lt; count;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(pins);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96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69900" y="1574800"/>
            <a:ext cx="6680200" cy="4290392"/>
            <a:chOff x="469900" y="1574800"/>
            <a:chExt cx="6680200" cy="4290392"/>
          </a:xfrm>
        </p:grpSpPr>
        <p:sp>
          <p:nvSpPr>
            <p:cNvPr id="6" name="Rounded Rectangle 5"/>
            <p:cNvSpPr/>
            <p:nvPr/>
          </p:nvSpPr>
          <p:spPr>
            <a:xfrm>
              <a:off x="1168400" y="1574800"/>
              <a:ext cx="2197100" cy="39370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168400" y="3212102"/>
              <a:ext cx="2197100" cy="39370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9900" y="4298791"/>
              <a:ext cx="6680200" cy="1566401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>
              <a:stCxn id="6" idx="1"/>
            </p:cNvCxnSpPr>
            <p:nvPr/>
          </p:nvCxnSpPr>
          <p:spPr>
            <a:xfrm rot="10800000" flipV="1">
              <a:off x="558800" y="1771649"/>
              <a:ext cx="609600" cy="252714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1"/>
            </p:cNvCxnSpPr>
            <p:nvPr/>
          </p:nvCxnSpPr>
          <p:spPr>
            <a:xfrm rot="10800000" flipV="1">
              <a:off x="558800" y="3408952"/>
              <a:ext cx="609600" cy="86108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558800" y="1033694"/>
            <a:ext cx="7061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shouldScoreZeroOnGutterGame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shouldScoreTwentyWhenAllOne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count,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pins)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count;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++)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(pins);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Рефакторим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bowling-0.3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4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063935"/>
            <a:ext cx="31623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Проверка на </a:t>
            </a:r>
            <a:r>
              <a:rPr lang="en-US" dirty="0">
                <a:solidFill>
                  <a:srgbClr val="161645"/>
                </a:solidFill>
              </a:rPr>
              <a:t>S</a:t>
            </a:r>
            <a:r>
              <a:rPr lang="en-US" dirty="0" smtClean="0">
                <a:solidFill>
                  <a:srgbClr val="161645"/>
                </a:solidFill>
              </a:rPr>
              <a:t>pare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8637" y="2513802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 + 3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273" y="1366919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6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0313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3816" y="1372843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491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-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506" y="2521646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931273" y="1616364"/>
            <a:ext cx="2195490" cy="564468"/>
          </a:xfrm>
          <a:prstGeom prst="wedgeRoundRectCallout">
            <a:avLst>
              <a:gd name="adj1" fmla="val 61342"/>
              <a:gd name="adj2" fmla="val -46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" y="3220829"/>
            <a:ext cx="6303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16000" y="2205615"/>
            <a:ext cx="2324100" cy="393057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16000" y="3327400"/>
            <a:ext cx="2324100" cy="33020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4715885" y="1004888"/>
            <a:ext cx="2754023" cy="1200727"/>
          </a:xfrm>
          <a:prstGeom prst="wedgeRoundRectCallout">
            <a:avLst>
              <a:gd name="adj1" fmla="val -84452"/>
              <a:gd name="adj2" fmla="val 56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roll – </a:t>
            </a:r>
            <a:r>
              <a:rPr lang="ru-RU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занимается подсчетом очков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но имя метода не указывает на это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021818" y="3964706"/>
            <a:ext cx="3940089" cy="1141006"/>
          </a:xfrm>
          <a:prstGeom prst="wedgeRoundRectCallout">
            <a:avLst>
              <a:gd name="adj1" fmla="val -38037"/>
              <a:gd name="adj2" fmla="val -94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score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не занимается подсчетом очков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хотя имя указывает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что должна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bowling-0.4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17580"/>
            <a:ext cx="5956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it-IT" dirty="0">
                <a:latin typeface="Menlo"/>
              </a:rPr>
              <a:t>    </a:t>
            </a:r>
            <a:r>
              <a:rPr lang="it-IT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it-IT" dirty="0">
                <a:solidFill>
                  <a:srgbClr val="000080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it-IT" dirty="0">
                <a:solidFill>
                  <a:srgbClr val="4C73A6"/>
                </a:solidFill>
                <a:latin typeface="Menlo"/>
              </a:rPr>
              <a:t> 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pins;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73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161645"/>
                </a:solidFill>
              </a:rPr>
              <a:t>Redesign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4995164" y="971550"/>
            <a:ext cx="2195490" cy="564468"/>
          </a:xfrm>
          <a:prstGeom prst="wedgeRoundRectCallout">
            <a:avLst>
              <a:gd name="adj1" fmla="val -35313"/>
              <a:gd name="adj2" fmla="val 77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Добавляем метод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Ignore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85350"/>
            <a:ext cx="6070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@Ignore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9900"/>
                </a:solidFill>
                <a:latin typeface="Menlo"/>
              </a:rPr>
              <a:t>"until we get design right"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61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1800" y="1140077"/>
            <a:ext cx="6972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BowlingGame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 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[] rolls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currentRoll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roll(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pins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currentRoll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++] = pins;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rolls.length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22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</a:t>
            </a:r>
            <a:r>
              <a:rPr lang="en-US" dirty="0" smtClean="0">
                <a:solidFill>
                  <a:srgbClr val="161645"/>
                </a:solidFill>
              </a:rPr>
              <a:t>Ignore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6426199" y="1630115"/>
            <a:ext cx="1700563" cy="564468"/>
          </a:xfrm>
          <a:prstGeom prst="wedgeRoundRectCallout">
            <a:avLst>
              <a:gd name="adj1" fmla="val 63582"/>
              <a:gd name="adj2" fmla="val -50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266869"/>
            <a:ext cx="607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3083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98601" y="1906051"/>
            <a:ext cx="4648200" cy="66722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3720532" y="3449461"/>
            <a:ext cx="3606427" cy="907581"/>
          </a:xfrm>
          <a:prstGeom prst="wedgeRoundRectCallout">
            <a:avLst>
              <a:gd name="adj1" fmla="val 5331"/>
              <a:gd name="adj2" fmla="val -149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Хорошая идея! За одним исключением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это не работает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259" y="4503206"/>
            <a:ext cx="4734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У нас все еще проблемы с дизайном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ru-RU" dirty="0" smtClean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Очевидно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считать очки по фреймам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6259" y="1094827"/>
            <a:ext cx="68707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rolls.length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+ rolls[i+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//spare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[i+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4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Очередная сессия </a:t>
            </a:r>
            <a:r>
              <a:rPr lang="en-US" dirty="0">
                <a:solidFill>
                  <a:srgbClr val="161645"/>
                </a:solidFill>
              </a:rPr>
              <a:t>R</a:t>
            </a:r>
            <a:r>
              <a:rPr lang="en-US" dirty="0" smtClean="0">
                <a:solidFill>
                  <a:srgbClr val="161645"/>
                </a:solidFill>
              </a:rPr>
              <a:t>edesign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6046355"/>
            <a:ext cx="312881" cy="312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5236464" y="965200"/>
            <a:ext cx="2195490" cy="564468"/>
          </a:xfrm>
          <a:prstGeom prst="wedgeRoundRectCallout">
            <a:avLst>
              <a:gd name="adj1" fmla="val -38784"/>
              <a:gd name="adj2" fmla="val 91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Добавляем метод в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Ignore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1585350"/>
            <a:ext cx="6070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@Ignore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9900"/>
                </a:solidFill>
                <a:latin typeface="Menlo"/>
              </a:rPr>
              <a:t>"until we get design right"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985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943600"/>
            <a:ext cx="5486400" cy="566738"/>
          </a:xfrm>
        </p:spPr>
        <p:txBody>
          <a:bodyPr/>
          <a:lstStyle/>
          <a:p>
            <a:pPr algn="ctr"/>
            <a:r>
              <a:rPr lang="en-US" sz="1800" b="0" dirty="0" smtClean="0">
                <a:latin typeface="+mn-lt"/>
              </a:rPr>
              <a:t>Extreme Programming Practices</a:t>
            </a:r>
            <a:endParaRPr lang="en-US" sz="1800" b="0" dirty="0">
              <a:latin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62000" y="1022156"/>
            <a:ext cx="7620000" cy="444203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081695" y="745157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Whole Team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049945" y="5187191"/>
            <a:ext cx="10441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Small Releases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929000" y="2964713"/>
            <a:ext cx="905999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3"/>
                </a:solidFill>
              </a:rPr>
              <a:t>Planning Game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39713" y="2964713"/>
            <a:ext cx="1139824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FF6600"/>
                </a:solidFill>
              </a:rPr>
              <a:t>Customer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FF6600"/>
                </a:solidFill>
              </a:rPr>
              <a:t>Tests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59707" y="1431828"/>
            <a:ext cx="6224587" cy="3622690"/>
          </a:xfrm>
          <a:prstGeom prst="ellipse">
            <a:avLst/>
          </a:prstGeom>
          <a:ln>
            <a:solidFill>
              <a:srgbClr val="008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172200" y="1762899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Coding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Standard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062895" y="4165600"/>
            <a:ext cx="13031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Sustainable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Pace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60795" y="1762899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Collective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Ownership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792288" y="4165600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Continuous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Integration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77598" y="4869691"/>
            <a:ext cx="118880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8000"/>
                </a:solidFill>
              </a:rPr>
              <a:t>Metaphor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550005" y="2066378"/>
            <a:ext cx="4043991" cy="235359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0123" y="19080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Test-Driven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Development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60123" y="41559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Simple Design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844018" y="3103212"/>
            <a:ext cx="142375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Refactoring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03645" y="2978613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Pair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Programming</a:t>
            </a:r>
            <a:endParaRPr lang="en-US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0746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575" y="1258496"/>
            <a:ext cx="7454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[i+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6046351"/>
            <a:ext cx="312881" cy="312881"/>
          </a:xfrm>
          <a:prstGeom prst="ellipse">
            <a:avLst/>
          </a:prstGeom>
          <a:solidFill>
            <a:srgbClr val="FBEC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Убираем </a:t>
            </a:r>
            <a:r>
              <a:rPr lang="en-US" dirty="0" smtClean="0">
                <a:solidFill>
                  <a:srgbClr val="161645"/>
                </a:solidFill>
              </a:rPr>
              <a:t>Ignore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52106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53931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5628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60463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18679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47928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43749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3957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121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27036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2285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6527800" y="1616364"/>
            <a:ext cx="1598962" cy="564468"/>
          </a:xfrm>
          <a:prstGeom prst="wedgeRoundRectCallout">
            <a:avLst>
              <a:gd name="adj1" fmla="val 68205"/>
              <a:gd name="adj2" fmla="val -4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Тест падает</a:t>
            </a:r>
            <a:endParaRPr lang="ru-RU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1266869"/>
            <a:ext cx="607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shouldScoreSpareCorrectly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9211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98600" y="2350971"/>
            <a:ext cx="5054600" cy="93896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508" y="1247913"/>
            <a:ext cx="7927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spare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Пишем код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6055588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bowling-0.5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8475" y="1773796"/>
            <a:ext cx="78441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da-DK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da-DK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spare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[i] 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[i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4100" y="2287471"/>
            <a:ext cx="1270000" cy="31288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94400" y="2781299"/>
            <a:ext cx="1219200" cy="318131"/>
          </a:xfrm>
          <a:prstGeom prst="roundRect">
            <a:avLst/>
          </a:prstGeom>
          <a:solidFill>
            <a:schemeClr val="accent5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1549400" y="1298864"/>
            <a:ext cx="2921000" cy="464128"/>
          </a:xfrm>
          <a:prstGeom prst="wedgeRoundRectCallout">
            <a:avLst>
              <a:gd name="adj1" fmla="val 2942"/>
              <a:gd name="adj2" fmla="val 1405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Плохое имя переменной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775200" y="4235083"/>
            <a:ext cx="3453163" cy="564468"/>
          </a:xfrm>
          <a:prstGeom prst="wedgeRoundRectCallout">
            <a:avLst>
              <a:gd name="adj1" fmla="val 3814"/>
              <a:gd name="adj2" fmla="val -223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Плохо иметь комментарий в условии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18687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bowling-0.6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1712192"/>
            <a:ext cx="2425700" cy="26900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0" y="2181672"/>
            <a:ext cx="2387600" cy="29482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8108" y="4799551"/>
            <a:ext cx="7367792" cy="90031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108" y="1175554"/>
            <a:ext cx="789074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rolls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boolean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rolls[frameIndex] +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8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Проверка на </a:t>
            </a:r>
            <a:r>
              <a:rPr lang="en-US" dirty="0" smtClean="0">
                <a:solidFill>
                  <a:srgbClr val="161645"/>
                </a:solidFill>
              </a:rPr>
              <a:t>Strike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1875778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479955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287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270615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12483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6055591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563691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21823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3808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39621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54351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063935"/>
            <a:ext cx="3162300" cy="17399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5450" y="2513802"/>
            <a:ext cx="1385056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 + 3 + 4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773" y="1328819"/>
            <a:ext cx="4980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10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0313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*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3816" y="1372843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3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491" y="1862027"/>
            <a:ext cx="34564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</a:rPr>
              <a:t>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1306" y="2521646"/>
            <a:ext cx="857900" cy="495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3 + 4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4932981" y="4201003"/>
            <a:ext cx="3453163" cy="564468"/>
          </a:xfrm>
          <a:prstGeom prst="wedgeRoundRectCallout">
            <a:avLst>
              <a:gd name="adj1" fmla="val -59076"/>
              <a:gd name="adj2" fmla="val -43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Комментарий в тесте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506" y="3088209"/>
            <a:ext cx="5811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shouldScoreStrikeCorrectly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strike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16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0" y="3962191"/>
            <a:ext cx="1447800" cy="31288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6048604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00" y="2044700"/>
            <a:ext cx="5092700" cy="12700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00" y="1047433"/>
            <a:ext cx="70739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Menlo"/>
              </a:rPr>
              <a:t>// strike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2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57800" y="2082800"/>
            <a:ext cx="1193800" cy="24150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1500" y="2560982"/>
            <a:ext cx="2921000" cy="52320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11500" y="4495800"/>
            <a:ext cx="2755900" cy="611552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11500" y="3540336"/>
            <a:ext cx="2755900" cy="587164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Design review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6048604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900" y="1047433"/>
            <a:ext cx="70739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sz="1600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==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Menlo"/>
              </a:rPr>
              <a:t>// strike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Menl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10 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600" dirty="0">
                <a:latin typeface="Menlo"/>
              </a:rPr>
              <a:t>       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sz="1600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score += rolls[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 +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         rolls[frameIndex +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];</a:t>
            </a:r>
          </a:p>
          <a:p>
            <a:r>
              <a:rPr lang="is-IS" sz="1600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749800" y="1055130"/>
            <a:ext cx="3090863" cy="564468"/>
          </a:xfrm>
          <a:prstGeom prst="wedgeRoundRectCallout">
            <a:avLst>
              <a:gd name="adj1" fmla="val 2119"/>
              <a:gd name="adj2" fmla="val 124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Комментарий для условия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902200" y="5519928"/>
            <a:ext cx="2633663" cy="564468"/>
          </a:xfrm>
          <a:prstGeom prst="wedgeRoundRectCallout">
            <a:avLst>
              <a:gd name="adj1" fmla="val -24873"/>
              <a:gd name="adj2" fmla="val -124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Непонятное выражение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97100" y="2298901"/>
            <a:ext cx="2781300" cy="27478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2586382"/>
            <a:ext cx="3378200" cy="28381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9000" y="3409772"/>
            <a:ext cx="3200400" cy="26052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16300" y="4233162"/>
            <a:ext cx="4140200" cy="288038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600" y="1155670"/>
            <a:ext cx="7442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score()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r-FR" dirty="0">
                <a:solidFill>
                  <a:srgbClr val="4C73A6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score = </a:t>
            </a:r>
            <a:r>
              <a:rPr lang="fr-FR" dirty="0">
                <a:solidFill>
                  <a:srgbClr val="0000FF"/>
                </a:solidFill>
                <a:latin typeface="Menlo"/>
              </a:rPr>
              <a:t>0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frameIndex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is-IS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(</a:t>
            </a:r>
            <a:r>
              <a:rPr lang="is-IS" dirty="0">
                <a:solidFill>
                  <a:srgbClr val="4C73A6"/>
                </a:solidFill>
                <a:latin typeface="Menlo"/>
              </a:rPr>
              <a:t>int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frames 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 &lt;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10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 frames++)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isStrike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strikeBonus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frameIndex++;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else 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isSpare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spireBonus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} </a:t>
            </a:r>
            <a:r>
              <a:rPr lang="da-DK" b="1" dirty="0" err="1">
                <a:solidFill>
                  <a:srgbClr val="000080"/>
                </a:solidFill>
                <a:latin typeface="Menlo"/>
              </a:rPr>
              <a:t>else</a:t>
            </a:r>
            <a:r>
              <a:rPr lang="da-DK" dirty="0">
                <a:solidFill>
                  <a:srgbClr val="000080"/>
                </a:solidFill>
                <a:latin typeface="Menlo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score +=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sumOfBallsInFrame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frameIndex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s-IS" dirty="0">
                <a:solidFill>
                  <a:srgbClr val="000000"/>
                </a:solidFill>
                <a:latin typeface="Menlo"/>
              </a:rPr>
              <a:t>            frameIndex += </a:t>
            </a:r>
            <a:r>
              <a:rPr lang="is-IS" dirty="0">
                <a:solidFill>
                  <a:srgbClr val="0000FF"/>
                </a:solidFill>
                <a:latin typeface="Menlo"/>
              </a:rPr>
              <a:t>2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score;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11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Refactoring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6508" y="6282976"/>
            <a:ext cx="21108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git</a:t>
            </a:r>
            <a:r>
              <a:rPr lang="en-US" sz="1400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checkout bowling-0.8</a:t>
            </a:r>
            <a:endParaRPr lang="ru-RU" sz="1400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4500" y="1149340"/>
            <a:ext cx="6235700" cy="3416320"/>
            <a:chOff x="495300" y="1149340"/>
            <a:chExt cx="6235700" cy="3416320"/>
          </a:xfrm>
        </p:grpSpPr>
        <p:sp>
          <p:nvSpPr>
            <p:cNvPr id="5" name="Rounded Rectangle 4"/>
            <p:cNvSpPr/>
            <p:nvPr/>
          </p:nvSpPr>
          <p:spPr>
            <a:xfrm>
              <a:off x="1054100" y="1750292"/>
              <a:ext cx="1943100" cy="307108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300" y="3540336"/>
              <a:ext cx="3924300" cy="1025324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5300" y="1149340"/>
              <a:ext cx="623570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00"/>
                  </a:solidFill>
                  <a:latin typeface="Menlo"/>
                </a:rPr>
                <a:t>@Test</a:t>
              </a:r>
            </a:p>
            <a:p>
              <a:r>
                <a:rPr lang="en-US" b="1" dirty="0">
                  <a:solidFill>
                    <a:srgbClr val="000080"/>
                  </a:solidFill>
                  <a:latin typeface="Menlo"/>
                </a:rPr>
                <a:t>public</a:t>
              </a:r>
              <a:r>
                <a:rPr lang="en-US" dirty="0">
                  <a:solidFill>
                    <a:srgbClr val="000080"/>
                  </a:solidFill>
                  <a:latin typeface="Menlo"/>
                </a:rPr>
                <a:t> </a:t>
              </a:r>
              <a:r>
                <a:rPr lang="en-US" dirty="0">
                  <a:solidFill>
                    <a:srgbClr val="4C73A6"/>
                  </a:solidFill>
                  <a:latin typeface="Menlo"/>
                </a:rPr>
                <a:t>void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shouldScoreStrikeCorrectly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() {</a:t>
              </a:r>
            </a:p>
            <a:p>
              <a:r>
                <a:rPr lang="nb-NO" dirty="0">
                  <a:latin typeface="Menlo"/>
                </a:rPr>
                <a:t>    </a:t>
              </a:r>
              <a:r>
                <a:rPr lang="nb-NO" dirty="0" err="1">
                  <a:solidFill>
                    <a:srgbClr val="000000"/>
                  </a:solidFill>
                  <a:latin typeface="Menlo"/>
                </a:rPr>
                <a:t>rollStrike</a:t>
              </a:r>
              <a:r>
                <a:rPr lang="nb-NO" dirty="0">
                  <a:solidFill>
                    <a:srgbClr val="000000"/>
                  </a:solidFill>
                  <a:latin typeface="Menlo"/>
                </a:rPr>
                <a:t>();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4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rollMany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16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, 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assertEquals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24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game.score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());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}</a:t>
              </a:r>
            </a:p>
            <a:p>
              <a:endParaRPr lang="en-US" dirty="0">
                <a:latin typeface="Menlo"/>
              </a:endParaRPr>
            </a:p>
            <a:p>
              <a:r>
                <a:rPr lang="fi-FI" b="1" dirty="0" err="1">
                  <a:solidFill>
                    <a:srgbClr val="000080"/>
                  </a:solidFill>
                  <a:latin typeface="Menlo"/>
                </a:rPr>
                <a:t>private</a:t>
              </a:r>
              <a:r>
                <a:rPr lang="fi-FI" dirty="0">
                  <a:solidFill>
                    <a:srgbClr val="000080"/>
                  </a:solidFill>
                  <a:latin typeface="Menlo"/>
                </a:rPr>
                <a:t> </a:t>
              </a:r>
              <a:r>
                <a:rPr lang="fi-FI" dirty="0" err="1">
                  <a:solidFill>
                    <a:srgbClr val="4C73A6"/>
                  </a:solidFill>
                  <a:latin typeface="Menlo"/>
                </a:rPr>
                <a:t>void</a:t>
              </a:r>
              <a:r>
                <a:rPr lang="fi-FI" dirty="0">
                  <a:solidFill>
                    <a:srgbClr val="4C73A6"/>
                  </a:solidFill>
                  <a:latin typeface="Menlo"/>
                </a:rPr>
                <a:t> </a:t>
              </a:r>
              <a:r>
                <a:rPr lang="fi-FI" dirty="0" err="1">
                  <a:solidFill>
                    <a:srgbClr val="000000"/>
                  </a:solidFill>
                  <a:latin typeface="Menlo"/>
                </a:rPr>
                <a:t>rollStrike</a:t>
              </a:r>
              <a:r>
                <a:rPr lang="fi-FI" dirty="0">
                  <a:solidFill>
                    <a:srgbClr val="000000"/>
                  </a:solidFill>
                  <a:latin typeface="Menlo"/>
                </a:rPr>
                <a:t>()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latin typeface="Menlo"/>
                </a:rPr>
                <a:t>game.roll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enlo"/>
                </a:rPr>
                <a:t>10</a:t>
              </a:r>
              <a:r>
                <a:rPr lang="en-US" dirty="0">
                  <a:solidFill>
                    <a:srgbClr val="000000"/>
                  </a:solidFill>
                  <a:latin typeface="Menlo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6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943600"/>
            <a:ext cx="5486400" cy="566738"/>
          </a:xfrm>
        </p:spPr>
        <p:txBody>
          <a:bodyPr/>
          <a:lstStyle/>
          <a:p>
            <a:pPr algn="ctr"/>
            <a:r>
              <a:rPr lang="en-US" sz="1800" b="0" dirty="0" smtClean="0">
                <a:latin typeface="+mn-lt"/>
              </a:rPr>
              <a:t>Extreme Programming Practices</a:t>
            </a:r>
            <a:endParaRPr lang="en-US" sz="1800" b="0" dirty="0">
              <a:latin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62000" y="1022156"/>
            <a:ext cx="7620000" cy="4442034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4081695" y="745157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Whole Team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049945" y="5187191"/>
            <a:ext cx="10441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Small Releases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929000" y="2964713"/>
            <a:ext cx="905999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Planning Game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39713" y="2964713"/>
            <a:ext cx="1139824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Customer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59707" y="1431828"/>
            <a:ext cx="6224587" cy="3622690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172200" y="1762899"/>
            <a:ext cx="980611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Coding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062895" y="4165600"/>
            <a:ext cx="13031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Sustainable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60795" y="1762899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Collective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Ownership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792288" y="4165600"/>
            <a:ext cx="118880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77598" y="4869691"/>
            <a:ext cx="118880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Metaphor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550005" y="2066378"/>
            <a:ext cx="4043991" cy="235359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ru-RU" sz="1200" dirty="0">
              <a:noFill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60123" y="19080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Test-Driven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Development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60123" y="4155997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Simple Design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844018" y="3103212"/>
            <a:ext cx="1423755" cy="2769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Refactoring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03645" y="2978613"/>
            <a:ext cx="142375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Pair</a:t>
            </a:r>
          </a:p>
          <a:p>
            <a:pPr algn="ctr" defTabSz="912813">
              <a:buSzPct val="120000"/>
            </a:pPr>
            <a:r>
              <a:rPr lang="en-US" dirty="0" smtClean="0">
                <a:solidFill>
                  <a:srgbClr val="004080"/>
                </a:solidFill>
              </a:rPr>
              <a:t>Programming</a:t>
            </a:r>
            <a:endParaRPr lang="en-US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64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Контрольный пример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14773" y="1301173"/>
            <a:ext cx="461819" cy="461819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9242" y="3122291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89242" y="604860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89242" y="3540336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89242" y="3958381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89242" y="4376426"/>
            <a:ext cx="312881" cy="312881"/>
          </a:xfrm>
          <a:prstGeom prst="ellipse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89242" y="270424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242" y="228620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9242" y="1868156"/>
            <a:ext cx="312881" cy="312881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89242" y="5630561"/>
            <a:ext cx="312881" cy="312881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89242" y="5212516"/>
            <a:ext cx="312881" cy="31288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89242" y="4794471"/>
            <a:ext cx="312881" cy="31288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2600" y="1226918"/>
            <a:ext cx="6032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shouldScorePerfectGame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rollMany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300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game.score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74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C</a:t>
            </a:r>
            <a:r>
              <a:rPr lang="uk-UA" dirty="0" smtClean="0">
                <a:solidFill>
                  <a:srgbClr val="161645"/>
                </a:solidFill>
              </a:rPr>
              <a:t>тратегии запуска тестов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1393826"/>
            <a:ext cx="2643187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IDE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Console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Maven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 Runner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CI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File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watcher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393826"/>
            <a:ext cx="4406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IDE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5419726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Сделать шаблон для быстрого создания тестов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Добавить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Short-Cut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быстрого запуска тестов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1883901"/>
            <a:ext cx="8410575" cy="31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Console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9" name="Picture 8" descr="Terminal — bash — 65×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904875"/>
            <a:ext cx="9144000" cy="63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Ant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2298700"/>
            <a:ext cx="3619500" cy="22479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5419726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ant coverage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25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Ant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 descr="Unit Test Results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911225"/>
            <a:ext cx="9144000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7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Maven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1950" y="5419726"/>
            <a:ext cx="6508750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mvn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clean install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mvn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clean install -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Pcoverage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968375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3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61645"/>
                </a:solidFill>
              </a:rPr>
              <a:t>Test Runner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300103"/>
            <a:ext cx="8239125" cy="51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3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161645"/>
                </a:solidFill>
              </a:rPr>
              <a:t>Continuous</a:t>
            </a:r>
            <a:r>
              <a:rPr lang="fi-FI" dirty="0">
                <a:solidFill>
                  <a:srgbClr val="161645"/>
                </a:solidFill>
              </a:rPr>
              <a:t> </a:t>
            </a:r>
            <a:r>
              <a:rPr lang="fi-FI" dirty="0" err="1">
                <a:solidFill>
                  <a:srgbClr val="161645"/>
                </a:solidFill>
              </a:rPr>
              <a:t>integration</a:t>
            </a:r>
            <a:endParaRPr lang="en-US" dirty="0">
              <a:solidFill>
                <a:srgbClr val="161645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6625" y="2667000"/>
            <a:ext cx="1524000" cy="2172435"/>
            <a:chOff x="936625" y="2667000"/>
            <a:chExt cx="1524000" cy="21724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25" y="2667000"/>
              <a:ext cx="1524000" cy="1524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4114" y="4344327"/>
              <a:ext cx="1020762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Hudson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70" y="2982562"/>
            <a:ext cx="2755900" cy="8140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31014" y="2717154"/>
            <a:ext cx="1681161" cy="2274681"/>
            <a:chOff x="6831014" y="2717154"/>
            <a:chExt cx="1681161" cy="22746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1014" y="2717154"/>
              <a:ext cx="1681161" cy="16811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927851" y="4496727"/>
              <a:ext cx="1487486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Team City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270" y="5337175"/>
            <a:ext cx="2476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4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161645"/>
                </a:solidFill>
              </a:rPr>
              <a:t>Continuous</a:t>
            </a:r>
            <a:r>
              <a:rPr lang="fi-FI" dirty="0">
                <a:solidFill>
                  <a:srgbClr val="161645"/>
                </a:solidFill>
              </a:rPr>
              <a:t> </a:t>
            </a:r>
            <a:r>
              <a:rPr lang="fi-FI" dirty="0" err="1">
                <a:solidFill>
                  <a:srgbClr val="161645"/>
                </a:solidFill>
              </a:rPr>
              <a:t>integration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55700"/>
            <a:ext cx="10160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463800"/>
            <a:ext cx="7518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6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smtClean="0">
                <a:latin typeface="Arial" charset="0"/>
              </a:rPr>
              <a:t>«Чистый код, который работает»</a:t>
            </a:r>
            <a:endParaRPr lang="ru-RU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1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rgbClr val="161645"/>
                </a:solidFill>
              </a:rPr>
              <a:t>File</a:t>
            </a:r>
            <a:r>
              <a:rPr lang="fi-FI" dirty="0" smtClean="0">
                <a:solidFill>
                  <a:srgbClr val="161645"/>
                </a:solidFill>
              </a:rPr>
              <a:t> </a:t>
            </a:r>
            <a:r>
              <a:rPr lang="fi-FI" dirty="0" err="1" smtClean="0">
                <a:solidFill>
                  <a:srgbClr val="161645"/>
                </a:solidFill>
              </a:rPr>
              <a:t>watcher</a:t>
            </a:r>
            <a:endParaRPr lang="en-US" dirty="0">
              <a:solidFill>
                <a:srgbClr val="1616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133475"/>
            <a:ext cx="262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</a:rPr>
              <a:t>Преимущества от TDD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2613" y="1622481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Меньше ошибок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2613" y="2488608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Проще </a:t>
            </a:r>
            <a:r>
              <a:rPr lang="ru-RU" dirty="0" err="1" smtClean="0">
                <a:solidFill>
                  <a:srgbClr val="004080"/>
                </a:solidFill>
              </a:rPr>
              <a:t>рефакторить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13" y="3354735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Документация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613" y="4220862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Лучший дизайн </a:t>
            </a:r>
            <a:r>
              <a:rPr lang="ru-RU" dirty="0">
                <a:solidFill>
                  <a:srgbClr val="004080"/>
                </a:solidFill>
              </a:rPr>
              <a:t>кода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2613" y="5086988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Быстрее процесс </a:t>
            </a:r>
            <a:r>
              <a:rPr lang="ru-RU" dirty="0">
                <a:solidFill>
                  <a:srgbClr val="004080"/>
                </a:solidFill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1955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Какие преимущества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6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350" y="3205860"/>
            <a:ext cx="5553075" cy="565150"/>
            <a:chOff x="2152650" y="3638550"/>
            <a:chExt cx="5553075" cy="565150"/>
          </a:xfrm>
        </p:grpSpPr>
        <p:sp>
          <p:nvSpPr>
            <p:cNvPr id="3" name="Rectangle 2"/>
            <p:cNvSpPr/>
            <p:nvPr/>
          </p:nvSpPr>
          <p:spPr>
            <a:xfrm>
              <a:off x="2152650" y="36385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2650" y="36385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Какие преимущества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38350" y="2212975"/>
            <a:ext cx="5553075" cy="557021"/>
            <a:chOff x="2152650" y="2495550"/>
            <a:chExt cx="5553075" cy="557021"/>
          </a:xfrm>
        </p:grpSpPr>
        <p:sp>
          <p:nvSpPr>
            <p:cNvPr id="4" name="Rectangle 3"/>
            <p:cNvSpPr/>
            <p:nvPr/>
          </p:nvSpPr>
          <p:spPr>
            <a:xfrm>
              <a:off x="2152650" y="2495550"/>
              <a:ext cx="5553075" cy="5570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2519363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Цикл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38350" y="4206875"/>
            <a:ext cx="5553075" cy="565150"/>
            <a:chOff x="2152650" y="4489450"/>
            <a:chExt cx="5553075" cy="565150"/>
          </a:xfrm>
        </p:grpSpPr>
        <p:sp>
          <p:nvSpPr>
            <p:cNvPr id="7" name="Rectangle 6"/>
            <p:cNvSpPr/>
            <p:nvPr/>
          </p:nvSpPr>
          <p:spPr>
            <a:xfrm>
              <a:off x="2152650" y="4489450"/>
              <a:ext cx="5553075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489450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Ошибки </a:t>
              </a:r>
              <a:r>
                <a:rPr lang="en-US" dirty="0" smtClean="0">
                  <a:solidFill>
                    <a:srgbClr val="004080"/>
                  </a:solidFill>
                </a:rPr>
                <a:t>TDD ?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Разработка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через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</a:rPr>
              <a:t>Мифы TDD</a:t>
            </a:r>
            <a:endParaRPr lang="en-US" dirty="0">
              <a:solidFill>
                <a:srgbClr val="16164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2613" y="1993500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Unit tests == TDD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2613" y="2859627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100% coverage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13" y="3725754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</a:t>
            </a: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en-US" dirty="0" smtClean="0">
                <a:solidFill>
                  <a:srgbClr val="004080"/>
                </a:solidFill>
              </a:rPr>
              <a:t>* 2</a:t>
            </a:r>
            <a:endParaRPr lang="ru-RU" dirty="0">
              <a:solidFill>
                <a:srgbClr val="0040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613" y="4591881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</a:rPr>
              <a:t>TDD == </a:t>
            </a:r>
            <a:r>
              <a:rPr lang="ru-RU" dirty="0" smtClean="0">
                <a:solidFill>
                  <a:srgbClr val="004080"/>
                </a:solidFill>
              </a:rPr>
              <a:t>серебряная пуля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19325" y="3638550"/>
            <a:ext cx="5553075" cy="895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2219325" y="2495550"/>
            <a:ext cx="5553075" cy="895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Два простых правила </a:t>
            </a:r>
            <a:r>
              <a:rPr lang="en-US" dirty="0" smtClean="0">
                <a:solidFill>
                  <a:schemeClr val="tx2"/>
                </a:solidFill>
              </a:rPr>
              <a:t>TDD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3827463"/>
            <a:ext cx="5438775" cy="495108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</a:rPr>
              <a:t>Удаляем дублирование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557463"/>
            <a:ext cx="5438775" cy="772107"/>
          </a:xfrm>
          <a:prstGeom prst="rect">
            <a:avLst/>
          </a:prstGeom>
          <a:solidFill>
            <a:schemeClr val="accent2"/>
          </a:solidFill>
        </p:spPr>
        <p:txBody>
          <a:bodyPr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</a:rPr>
              <a:t>Пишем новый код только тогда, когда автоматический код не сработал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2550" y="3638550"/>
            <a:ext cx="752475" cy="895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54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2550" y="2495550"/>
            <a:ext cx="752475" cy="895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5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79746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3367</Words>
  <Application>Microsoft Macintosh PowerPoint</Application>
  <PresentationFormat>On-screen Show (4:3)</PresentationFormat>
  <Paragraphs>821</Paragraphs>
  <Slides>76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Office Theme</vt:lpstr>
      <vt:lpstr>Lux_new</vt:lpstr>
      <vt:lpstr>_LuxTraining2012_v4</vt:lpstr>
      <vt:lpstr>Разработка через тестирование </vt:lpstr>
      <vt:lpstr>Для кого этот тренинг?</vt:lpstr>
      <vt:lpstr>Содержание</vt:lpstr>
      <vt:lpstr>Кент Бек </vt:lpstr>
      <vt:lpstr>Extreme Programming Practices</vt:lpstr>
      <vt:lpstr>Extreme Programming Practices</vt:lpstr>
      <vt:lpstr>TDD</vt:lpstr>
      <vt:lpstr>Мифы TDD</vt:lpstr>
      <vt:lpstr>Два простых правила TDD</vt:lpstr>
      <vt:lpstr>PowerPoint Presentation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RED / GREEN / REFACTOR</vt:lpstr>
      <vt:lpstr>Ошибки TDD</vt:lpstr>
      <vt:lpstr>JUnit</vt:lpstr>
      <vt:lpstr>JUnit Annotations</vt:lpstr>
      <vt:lpstr>Пример</vt:lpstr>
      <vt:lpstr>PowerPoint Presentation</vt:lpstr>
      <vt:lpstr>Правила игры в боулинг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Готовим среду для тестирования</vt:lpstr>
      <vt:lpstr>Еще раз повторим правила</vt:lpstr>
      <vt:lpstr>Test List </vt:lpstr>
      <vt:lpstr>Assert First</vt:lpstr>
      <vt:lpstr>Test First</vt:lpstr>
      <vt:lpstr>Исправляем ошибки, пишем код</vt:lpstr>
      <vt:lpstr>Следующий тест</vt:lpstr>
      <vt:lpstr>Пишем код</vt:lpstr>
      <vt:lpstr>Убираем дублирование</vt:lpstr>
      <vt:lpstr>Рефакторим</vt:lpstr>
      <vt:lpstr>Проверка на Spare</vt:lpstr>
      <vt:lpstr>Design review</vt:lpstr>
      <vt:lpstr>Redesign</vt:lpstr>
      <vt:lpstr>Redesign</vt:lpstr>
      <vt:lpstr>Убираем Ignore</vt:lpstr>
      <vt:lpstr>Пишем код</vt:lpstr>
      <vt:lpstr>Очередная сессия Redesign</vt:lpstr>
      <vt:lpstr>Refactoring</vt:lpstr>
      <vt:lpstr>Убираем Ignore</vt:lpstr>
      <vt:lpstr>Пишем код</vt:lpstr>
      <vt:lpstr>Design review</vt:lpstr>
      <vt:lpstr>Refactoring</vt:lpstr>
      <vt:lpstr>Проверка на Strike</vt:lpstr>
      <vt:lpstr>Пишем код</vt:lpstr>
      <vt:lpstr>Design review</vt:lpstr>
      <vt:lpstr>Refactoring</vt:lpstr>
      <vt:lpstr>Refactoring</vt:lpstr>
      <vt:lpstr>Контрольный пример</vt:lpstr>
      <vt:lpstr>Cтратегии запуска тестов</vt:lpstr>
      <vt:lpstr>IDE</vt:lpstr>
      <vt:lpstr>Console</vt:lpstr>
      <vt:lpstr>Ant</vt:lpstr>
      <vt:lpstr>Ant</vt:lpstr>
      <vt:lpstr>Maven</vt:lpstr>
      <vt:lpstr>Test Runner</vt:lpstr>
      <vt:lpstr>Continuous integration</vt:lpstr>
      <vt:lpstr>Continuous integration</vt:lpstr>
      <vt:lpstr>File watcher</vt:lpstr>
      <vt:lpstr>Преимущества от TDD</vt:lpstr>
      <vt:lpstr>Вопросы</vt:lpstr>
      <vt:lpstr>Вопросы</vt:lpstr>
      <vt:lpstr>Вопросы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106</cp:revision>
  <dcterms:created xsi:type="dcterms:W3CDTF">2012-04-24T17:52:52Z</dcterms:created>
  <dcterms:modified xsi:type="dcterms:W3CDTF">2012-06-19T17:47:37Z</dcterms:modified>
  <cp:category/>
</cp:coreProperties>
</file>