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9.xml" ContentType="application/vnd.openxmlformats-officedocument.presentationml.notesSlide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94" r:id="rId3"/>
  </p:sldMasterIdLst>
  <p:notesMasterIdLst>
    <p:notesMasterId r:id="rId65"/>
  </p:notesMasterIdLst>
  <p:sldIdLst>
    <p:sldId id="355" r:id="rId4"/>
    <p:sldId id="257" r:id="rId5"/>
    <p:sldId id="375" r:id="rId6"/>
    <p:sldId id="359" r:id="rId7"/>
    <p:sldId id="360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2" r:id="rId18"/>
    <p:sldId id="373" r:id="rId19"/>
    <p:sldId id="376" r:id="rId20"/>
    <p:sldId id="377" r:id="rId21"/>
    <p:sldId id="378" r:id="rId22"/>
    <p:sldId id="379" r:id="rId23"/>
    <p:sldId id="380" r:id="rId24"/>
    <p:sldId id="381" r:id="rId25"/>
    <p:sldId id="382" r:id="rId26"/>
    <p:sldId id="383" r:id="rId27"/>
    <p:sldId id="384" r:id="rId28"/>
    <p:sldId id="385" r:id="rId29"/>
    <p:sldId id="386" r:id="rId30"/>
    <p:sldId id="387" r:id="rId31"/>
    <p:sldId id="388" r:id="rId32"/>
    <p:sldId id="389" r:id="rId33"/>
    <p:sldId id="390" r:id="rId34"/>
    <p:sldId id="391" r:id="rId35"/>
    <p:sldId id="392" r:id="rId36"/>
    <p:sldId id="393" r:id="rId37"/>
    <p:sldId id="394" r:id="rId38"/>
    <p:sldId id="395" r:id="rId39"/>
    <p:sldId id="396" r:id="rId40"/>
    <p:sldId id="397" r:id="rId41"/>
    <p:sldId id="398" r:id="rId42"/>
    <p:sldId id="399" r:id="rId43"/>
    <p:sldId id="400" r:id="rId44"/>
    <p:sldId id="401" r:id="rId45"/>
    <p:sldId id="402" r:id="rId46"/>
    <p:sldId id="403" r:id="rId47"/>
    <p:sldId id="404" r:id="rId48"/>
    <p:sldId id="405" r:id="rId49"/>
    <p:sldId id="406" r:id="rId50"/>
    <p:sldId id="407" r:id="rId51"/>
    <p:sldId id="408" r:id="rId52"/>
    <p:sldId id="409" r:id="rId53"/>
    <p:sldId id="411" r:id="rId54"/>
    <p:sldId id="412" r:id="rId55"/>
    <p:sldId id="414" r:id="rId56"/>
    <p:sldId id="413" r:id="rId57"/>
    <p:sldId id="415" r:id="rId58"/>
    <p:sldId id="416" r:id="rId59"/>
    <p:sldId id="417" r:id="rId60"/>
    <p:sldId id="358" r:id="rId61"/>
    <p:sldId id="374" r:id="rId62"/>
    <p:sldId id="357" r:id="rId63"/>
    <p:sldId id="356" r:id="rId6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C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8294" autoAdjust="0"/>
  </p:normalViewPr>
  <p:slideViewPr>
    <p:cSldViewPr snapToObjects="1">
      <p:cViewPr>
        <p:scale>
          <a:sx n="100" d="100"/>
          <a:sy n="100" d="100"/>
        </p:scale>
        <p:origin x="-1240" y="-80"/>
      </p:cViewPr>
      <p:guideLst>
        <p:guide orient="horz" pos="816"/>
        <p:guide pos="2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notesMaster" Target="notesMasters/notesMaster1.xml"/><Relationship Id="rId66" Type="http://schemas.openxmlformats.org/officeDocument/2006/relationships/printerSettings" Target="printerSettings/printerSettings1.bin"/><Relationship Id="rId67" Type="http://schemas.openxmlformats.org/officeDocument/2006/relationships/presProps" Target="presProps.xml"/><Relationship Id="rId68" Type="http://schemas.openxmlformats.org/officeDocument/2006/relationships/viewProps" Target="viewProps.xml"/><Relationship Id="rId69" Type="http://schemas.openxmlformats.org/officeDocument/2006/relationships/theme" Target="theme/theme1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70" Type="http://schemas.openxmlformats.org/officeDocument/2006/relationships/tableStyles" Target="tableStyles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6ECE3-FD69-FE4C-B5B3-E9526994F809}" type="datetimeFigureOut">
              <a:rPr lang="en-US" smtClean="0"/>
              <a:t>7/23/12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568CC-110C-4346-A0AE-B1FBECAA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4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857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64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64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64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64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64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64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11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64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eg"/><Relationship Id="rId3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e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7/23/12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8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7/23/12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0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7/23/12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83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Untitled-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1038225"/>
            <a:ext cx="2197100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532063"/>
            <a:ext cx="7772400" cy="1190625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Click to edit Master 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03263" y="4554538"/>
            <a:ext cx="77644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>
                <a:solidFill>
                  <a:schemeClr val="accent4"/>
                </a:solidFill>
              </a:defRPr>
            </a:lvl1pPr>
          </a:lstStyle>
          <a:p>
            <a:r>
              <a:rPr lang="ru-RU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51594014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1390650"/>
            <a:ext cx="4078288" cy="49164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2638" y="1390650"/>
            <a:ext cx="4078287" cy="49164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244183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4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1390650"/>
            <a:ext cx="4078288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2638" y="1390650"/>
            <a:ext cx="4078287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361950" y="3952875"/>
            <a:ext cx="4078288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592638" y="3952875"/>
            <a:ext cx="4078287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425966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and Text (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6063"/>
            <a:ext cx="4040188" cy="63976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41550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16063"/>
            <a:ext cx="4041775" cy="63976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41550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0404826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(4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6824"/>
            <a:ext cx="4040188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51026"/>
            <a:ext cx="4040188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66824"/>
            <a:ext cx="4041775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51026"/>
            <a:ext cx="4041775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457200" y="3895724"/>
            <a:ext cx="4040188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1"/>
          </p:nvPr>
        </p:nvSpPr>
        <p:spPr>
          <a:xfrm>
            <a:off x="457200" y="4479926"/>
            <a:ext cx="4040188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645025" y="3895724"/>
            <a:ext cx="4041775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13"/>
          </p:nvPr>
        </p:nvSpPr>
        <p:spPr>
          <a:xfrm>
            <a:off x="4645025" y="4479926"/>
            <a:ext cx="4041775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47372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+1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6450" y="1374774"/>
            <a:ext cx="4041775" cy="49688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0"/>
          </p:nvPr>
        </p:nvSpPr>
        <p:spPr>
          <a:xfrm>
            <a:off x="457200" y="3917950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1405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3+1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509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6450" y="1250949"/>
            <a:ext cx="4041775" cy="51308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57200" y="3008314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457200" y="4765676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58417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7/23/12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464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025" y="1374774"/>
            <a:ext cx="4041775" cy="49688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19625" y="3917950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72241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3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19625" y="12509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34975" y="1250949"/>
            <a:ext cx="4041775" cy="51308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3"/>
          <p:cNvSpPr>
            <a:spLocks noGrp="1"/>
          </p:cNvSpPr>
          <p:nvPr>
            <p:ph sz="half" idx="10"/>
          </p:nvPr>
        </p:nvSpPr>
        <p:spPr>
          <a:xfrm>
            <a:off x="4619625" y="30035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4756150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93919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+1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67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254317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308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2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254317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31202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3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8313" y="1336675"/>
            <a:ext cx="8189912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6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3267076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5"/>
          </p:nvPr>
        </p:nvSpPr>
        <p:spPr>
          <a:xfrm>
            <a:off x="6067425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03052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3+1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8313" y="3965575"/>
            <a:ext cx="8189912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6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3267076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5"/>
          </p:nvPr>
        </p:nvSpPr>
        <p:spPr>
          <a:xfrm>
            <a:off x="6067425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53877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495425"/>
            <a:ext cx="5486400" cy="32321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6258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4373294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385763"/>
            <a:ext cx="6297613" cy="585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61950" y="1600200"/>
            <a:ext cx="8308975" cy="4916488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274171447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C7D37F41-EDC7-484B-BB3F-2BF3F48B2064}" type="datetimeFigureOut">
              <a:rPr lang="ru-RU">
                <a:solidFill>
                  <a:srgbClr val="161645"/>
                </a:solidFill>
                <a:latin typeface="Arial" charset="0"/>
                <a:ea typeface="ＭＳ Ｐゴシック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7/23/12</a:t>
            </a:fld>
            <a:endParaRPr lang="ru-RU">
              <a:solidFill>
                <a:srgbClr val="161645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161645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73E402D1-871A-4F49-988F-991EA69C6ED8}" type="slidenum">
              <a:rPr lang="ru-RU">
                <a:solidFill>
                  <a:srgbClr val="161645"/>
                </a:solidFill>
                <a:latin typeface="Arial" charset="0"/>
                <a:ea typeface="ＭＳ Ｐゴシック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>
              <a:solidFill>
                <a:srgbClr val="161645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0952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883340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7/23/12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081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oc id"/>
          <p:cNvSpPr>
            <a:spLocks noGrp="1" noChangeArrowheads="1"/>
          </p:cNvSpPr>
          <p:nvPr>
            <p:ph type="ftr" sz="quarter" idx="10"/>
          </p:nvPr>
        </p:nvSpPr>
        <p:spPr>
          <a:xfrm>
            <a:off x="8613775" y="36513"/>
            <a:ext cx="301625" cy="125412"/>
          </a:xfrm>
          <a:prstGeom prst="rect">
            <a:avLst/>
          </a:prstGeom>
        </p:spPr>
        <p:txBody>
          <a:bodyPr lIns="93296" tIns="46648" rIns="93296" bIns="46648"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597775" y="6551613"/>
            <a:ext cx="1511300" cy="3333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3313FD0-C96E-C740-ABC8-745704B6E7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67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1869399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3812002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3163749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10"/>
          <p:cNvSpPr/>
          <p:nvPr/>
        </p:nvSpPr>
        <p:spPr>
          <a:xfrm>
            <a:off x="0" y="0"/>
            <a:ext cx="214313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pic>
        <p:nvPicPr>
          <p:cNvPr id="4" name="Picture 2" descr="F:\prezentacjav3\szblonu\kwadra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3" y="285750"/>
            <a:ext cx="10001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Obraz 16" descr="prezentacja 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0"/>
            <a:ext cx="89296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rostokąt 24"/>
          <p:cNvSpPr/>
          <p:nvPr/>
        </p:nvSpPr>
        <p:spPr>
          <a:xfrm flipH="1">
            <a:off x="8724900" y="2427288"/>
            <a:ext cx="246063" cy="19208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3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2127250" y="2432649"/>
            <a:ext cx="6467476" cy="1917101"/>
          </a:xfrm>
        </p:spPr>
        <p:txBody>
          <a:bodyPr/>
          <a:lstStyle>
            <a:lvl1pPr marL="0" indent="0" algn="r">
              <a:spcAft>
                <a:spcPts val="0"/>
              </a:spcAft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2pPr>
            <a:lvl3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598011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01625" y="1158876"/>
            <a:ext cx="8651875" cy="254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91979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"/>
          <p:cNvSpPr/>
          <p:nvPr/>
        </p:nvSpPr>
        <p:spPr>
          <a:xfrm>
            <a:off x="257175" y="374650"/>
            <a:ext cx="885825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4" name="Prostokąt 32"/>
          <p:cNvSpPr/>
          <p:nvPr/>
        </p:nvSpPr>
        <p:spPr>
          <a:xfrm flipH="1">
            <a:off x="508000" y="1392238"/>
            <a:ext cx="177800" cy="792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5" name="Prostokąt 33"/>
          <p:cNvSpPr/>
          <p:nvPr/>
        </p:nvSpPr>
        <p:spPr>
          <a:xfrm flipH="1">
            <a:off x="504825" y="2257425"/>
            <a:ext cx="184150" cy="7985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6" name="Prostokąt 34"/>
          <p:cNvSpPr/>
          <p:nvPr/>
        </p:nvSpPr>
        <p:spPr>
          <a:xfrm flipH="1">
            <a:off x="501650" y="3121025"/>
            <a:ext cx="184150" cy="7905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7" name="Prostokąt 46"/>
          <p:cNvSpPr/>
          <p:nvPr/>
        </p:nvSpPr>
        <p:spPr>
          <a:xfrm flipH="1">
            <a:off x="501650" y="3986213"/>
            <a:ext cx="184150" cy="7858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8" name="Prostokąt 47"/>
          <p:cNvSpPr/>
          <p:nvPr/>
        </p:nvSpPr>
        <p:spPr>
          <a:xfrm flipH="1">
            <a:off x="508000" y="4841875"/>
            <a:ext cx="177800" cy="80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9" name="Symbol zastępczy tekstu 41"/>
          <p:cNvSpPr>
            <a:spLocks noGrp="1"/>
          </p:cNvSpPr>
          <p:nvPr>
            <p:ph type="body" sz="quarter" idx="27"/>
          </p:nvPr>
        </p:nvSpPr>
        <p:spPr>
          <a:xfrm>
            <a:off x="736526" y="1392585"/>
            <a:ext cx="3388936" cy="792162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Symbol zastępczy tekstu 43"/>
          <p:cNvSpPr>
            <a:spLocks noGrp="1"/>
          </p:cNvSpPr>
          <p:nvPr>
            <p:ph type="body" sz="quarter" idx="28"/>
          </p:nvPr>
        </p:nvSpPr>
        <p:spPr>
          <a:xfrm>
            <a:off x="4268338" y="1623630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Symbol zastępczy tekstu 41"/>
          <p:cNvSpPr>
            <a:spLocks noGrp="1"/>
          </p:cNvSpPr>
          <p:nvPr>
            <p:ph type="body" sz="quarter" idx="29"/>
          </p:nvPr>
        </p:nvSpPr>
        <p:spPr>
          <a:xfrm>
            <a:off x="736526" y="2257028"/>
            <a:ext cx="3388936" cy="79948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Symbol zastępczy tekstu 41"/>
          <p:cNvSpPr>
            <a:spLocks noGrp="1"/>
          </p:cNvSpPr>
          <p:nvPr>
            <p:ph type="body" sz="quarter" idx="30"/>
          </p:nvPr>
        </p:nvSpPr>
        <p:spPr>
          <a:xfrm>
            <a:off x="736526" y="3120455"/>
            <a:ext cx="3388936" cy="78402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Symbol zastępczy tekstu 41"/>
          <p:cNvSpPr>
            <a:spLocks noGrp="1"/>
          </p:cNvSpPr>
          <p:nvPr>
            <p:ph type="body" sz="quarter" idx="31"/>
          </p:nvPr>
        </p:nvSpPr>
        <p:spPr>
          <a:xfrm>
            <a:off x="736526" y="3982907"/>
            <a:ext cx="3388936" cy="779063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Symbol zastępczy tekstu 41"/>
          <p:cNvSpPr>
            <a:spLocks noGrp="1"/>
          </p:cNvSpPr>
          <p:nvPr>
            <p:ph type="body" sz="quarter" idx="35"/>
          </p:nvPr>
        </p:nvSpPr>
        <p:spPr>
          <a:xfrm>
            <a:off x="736526" y="4841508"/>
            <a:ext cx="3388936" cy="799895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Symbol zastępczy tekstu 43"/>
          <p:cNvSpPr>
            <a:spLocks noGrp="1"/>
          </p:cNvSpPr>
          <p:nvPr>
            <p:ph type="body" sz="quarter" idx="41"/>
          </p:nvPr>
        </p:nvSpPr>
        <p:spPr>
          <a:xfrm>
            <a:off x="4268338" y="249173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ymbol zastępczy tekstu 43"/>
          <p:cNvSpPr>
            <a:spLocks noGrp="1"/>
          </p:cNvSpPr>
          <p:nvPr>
            <p:ph type="body" sz="quarter" idx="42"/>
          </p:nvPr>
        </p:nvSpPr>
        <p:spPr>
          <a:xfrm>
            <a:off x="4268338" y="334743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Symbol zastępczy tekstu 43"/>
          <p:cNvSpPr>
            <a:spLocks noGrp="1"/>
          </p:cNvSpPr>
          <p:nvPr>
            <p:ph type="body" sz="quarter" idx="43"/>
          </p:nvPr>
        </p:nvSpPr>
        <p:spPr>
          <a:xfrm>
            <a:off x="4268338" y="420740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Symbol zastępczy tekstu 43"/>
          <p:cNvSpPr>
            <a:spLocks noGrp="1"/>
          </p:cNvSpPr>
          <p:nvPr>
            <p:ph type="body" sz="quarter" idx="44"/>
          </p:nvPr>
        </p:nvSpPr>
        <p:spPr>
          <a:xfrm>
            <a:off x="4268338" y="5076419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61689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in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10"/>
          <p:cNvSpPr/>
          <p:nvPr/>
        </p:nvSpPr>
        <p:spPr>
          <a:xfrm>
            <a:off x="0" y="142875"/>
            <a:ext cx="214313" cy="6000750"/>
          </a:xfrm>
          <a:prstGeom prst="rect">
            <a:avLst/>
          </a:prstGeom>
          <a:solidFill>
            <a:srgbClr val="004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sp>
        <p:nvSpPr>
          <p:cNvPr id="10" name="Prostokąt 13"/>
          <p:cNvSpPr/>
          <p:nvPr/>
        </p:nvSpPr>
        <p:spPr>
          <a:xfrm>
            <a:off x="501650" y="1268413"/>
            <a:ext cx="2728913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1" name="Prostokąt 14"/>
          <p:cNvSpPr/>
          <p:nvPr/>
        </p:nvSpPr>
        <p:spPr>
          <a:xfrm>
            <a:off x="6191250" y="1268413"/>
            <a:ext cx="2662238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2" name="Prostokąt 15"/>
          <p:cNvSpPr/>
          <p:nvPr/>
        </p:nvSpPr>
        <p:spPr>
          <a:xfrm>
            <a:off x="3354388" y="1268413"/>
            <a:ext cx="2728912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7" name="Symbol zastępczy tekstu 29"/>
          <p:cNvSpPr>
            <a:spLocks noGrp="1"/>
          </p:cNvSpPr>
          <p:nvPr>
            <p:ph type="body" sz="quarter" idx="23"/>
          </p:nvPr>
        </p:nvSpPr>
        <p:spPr>
          <a:xfrm>
            <a:off x="501650" y="1296312"/>
            <a:ext cx="2728903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Symbol zastępczy tekstu 29"/>
          <p:cNvSpPr>
            <a:spLocks noGrp="1"/>
          </p:cNvSpPr>
          <p:nvPr>
            <p:ph type="body" sz="quarter" idx="24"/>
          </p:nvPr>
        </p:nvSpPr>
        <p:spPr>
          <a:xfrm>
            <a:off x="6191816" y="1296312"/>
            <a:ext cx="2662315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Symbol zastępczy tekstu 29"/>
          <p:cNvSpPr>
            <a:spLocks noGrp="1"/>
          </p:cNvSpPr>
          <p:nvPr>
            <p:ph type="body" sz="quarter" idx="25"/>
          </p:nvPr>
        </p:nvSpPr>
        <p:spPr>
          <a:xfrm>
            <a:off x="3355075" y="1296312"/>
            <a:ext cx="2728903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Symbol zastępczy tekstu 43"/>
          <p:cNvSpPr>
            <a:spLocks noGrp="1"/>
          </p:cNvSpPr>
          <p:nvPr>
            <p:ph type="body" sz="quarter" idx="41"/>
          </p:nvPr>
        </p:nvSpPr>
        <p:spPr>
          <a:xfrm>
            <a:off x="501650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ymbol zastępczy tekstu 43"/>
          <p:cNvSpPr>
            <a:spLocks noGrp="1"/>
          </p:cNvSpPr>
          <p:nvPr>
            <p:ph type="body" sz="quarter" idx="42"/>
          </p:nvPr>
        </p:nvSpPr>
        <p:spPr>
          <a:xfrm>
            <a:off x="3355075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Symbol zastępczy tekstu 43"/>
          <p:cNvSpPr>
            <a:spLocks noGrp="1"/>
          </p:cNvSpPr>
          <p:nvPr>
            <p:ph type="body" sz="quarter" idx="43"/>
          </p:nvPr>
        </p:nvSpPr>
        <p:spPr>
          <a:xfrm>
            <a:off x="6191816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95565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obrazu 4"/>
          <p:cNvSpPr>
            <a:spLocks noGrp="1"/>
          </p:cNvSpPr>
          <p:nvPr>
            <p:ph type="pic" sz="quarter" idx="22"/>
          </p:nvPr>
        </p:nvSpPr>
        <p:spPr>
          <a:xfrm>
            <a:off x="285720" y="1047750"/>
            <a:ext cx="4718050" cy="5505450"/>
          </a:xfrm>
        </p:spPr>
        <p:txBody>
          <a:bodyPr rtlCol="0"/>
          <a:lstStyle>
            <a:lvl1pPr>
              <a:defRPr>
                <a:latin typeface="+mj-lt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pl-PL" noProof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42"/>
          </p:nvPr>
        </p:nvSpPr>
        <p:spPr>
          <a:xfrm>
            <a:off x="5172075" y="1047749"/>
            <a:ext cx="3810000" cy="5495926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92028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7/23/12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10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ymbol zastępczy wykresu 14"/>
          <p:cNvSpPr>
            <a:spLocks noGrp="1"/>
          </p:cNvSpPr>
          <p:nvPr>
            <p:ph type="chart" sz="quarter" idx="24"/>
          </p:nvPr>
        </p:nvSpPr>
        <p:spPr>
          <a:xfrm>
            <a:off x="4757738" y="1047750"/>
            <a:ext cx="4249737" cy="5514975"/>
          </a:xfrm>
          <a:prstGeom prst="rect">
            <a:avLst/>
          </a:prstGeom>
          <a:noFill/>
        </p:spPr>
        <p:txBody>
          <a:bodyPr rtlCol="0"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pl-PL" noProof="0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295275" y="1047750"/>
            <a:ext cx="4343400" cy="5524500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99650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ymbol zastępczy wykresu 14"/>
          <p:cNvSpPr>
            <a:spLocks noGrp="1"/>
          </p:cNvSpPr>
          <p:nvPr>
            <p:ph type="chart" sz="quarter" idx="24"/>
          </p:nvPr>
        </p:nvSpPr>
        <p:spPr>
          <a:xfrm>
            <a:off x="285720" y="1085849"/>
            <a:ext cx="8705850" cy="2847975"/>
          </a:xfrm>
          <a:prstGeom prst="rect">
            <a:avLst/>
          </a:prstGeom>
          <a:noFill/>
        </p:spPr>
        <p:txBody>
          <a:bodyPr rtlCol="0"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pl-PL" noProof="0" dirty="0"/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285719" y="4048075"/>
            <a:ext cx="8715405" cy="2486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52662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1506537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pic>
        <p:nvPicPr>
          <p:cNvPr id="9" name="Picture 19" descr="3 Quadran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qr-cod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363" y="2486025"/>
            <a:ext cx="14097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3455719" y="2427158"/>
            <a:ext cx="5294398" cy="1505898"/>
          </a:xfrm>
        </p:spPr>
        <p:txBody>
          <a:bodyPr anchor="ctr">
            <a:noAutofit/>
          </a:bodyPr>
          <a:lstStyle>
            <a:lvl1pPr marL="0" indent="0" algn="r"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 smtClean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622009" y="535348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583285" y="4279379"/>
            <a:ext cx="4152991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rgbClr val="F36E2B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ymbol zastępczy tekstu 5"/>
          <p:cNvSpPr>
            <a:spLocks noGrp="1"/>
          </p:cNvSpPr>
          <p:nvPr>
            <p:ph type="body" sz="quarter" idx="13"/>
          </p:nvPr>
        </p:nvSpPr>
        <p:spPr>
          <a:xfrm>
            <a:off x="4622009" y="570431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ymbol zastępczy tekstu 5"/>
          <p:cNvSpPr>
            <a:spLocks noGrp="1"/>
          </p:cNvSpPr>
          <p:nvPr>
            <p:ph type="body" sz="quarter" idx="14"/>
          </p:nvPr>
        </p:nvSpPr>
        <p:spPr>
          <a:xfrm>
            <a:off x="4622009" y="606435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5641564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oc id"/>
          <p:cNvSpPr>
            <a:spLocks noGrp="1" noChangeArrowheads="1"/>
          </p:cNvSpPr>
          <p:nvPr>
            <p:ph type="ftr" sz="quarter" idx="10"/>
          </p:nvPr>
        </p:nvSpPr>
        <p:spPr>
          <a:xfrm>
            <a:off x="8613775" y="36513"/>
            <a:ext cx="301625" cy="125412"/>
          </a:xfrm>
          <a:prstGeom prst="rect">
            <a:avLst/>
          </a:prstGeom>
        </p:spPr>
        <p:txBody>
          <a:bodyPr lIns="93296" tIns="46648" rIns="93296" bIns="46648"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597775" y="6551613"/>
            <a:ext cx="1511300" cy="3333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3313FD0-C96E-C740-ABC8-745704B6E7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7/23/12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7/23/12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4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7/23/12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1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7/23/12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3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7/23/12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32.xml"/><Relationship Id="rId22" Type="http://schemas.openxmlformats.org/officeDocument/2006/relationships/theme" Target="../theme/theme2.xml"/><Relationship Id="rId23" Type="http://schemas.openxmlformats.org/officeDocument/2006/relationships/image" Target="../media/image1.png"/><Relationship Id="rId24" Type="http://schemas.openxmlformats.org/officeDocument/2006/relationships/image" Target="../media/image2.png"/><Relationship Id="rId2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theme" Target="../theme/theme3.xml"/><Relationship Id="rId14" Type="http://schemas.openxmlformats.org/officeDocument/2006/relationships/image" Target="../media/image3.jpeg"/><Relationship Id="rId1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3EDCB-5B64-3143-AFED-AA1357A092FA}" type="datetimeFigureOut">
              <a:rPr lang="en-US" smtClean="0"/>
              <a:t>7/23/12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19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0" descr="pot_footer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94463"/>
            <a:ext cx="91440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61950" y="385763"/>
            <a:ext cx="629761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410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pic>
        <p:nvPicPr>
          <p:cNvPr id="4101" name="Picture 10" descr="pot_footer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80"/>
          <p:cNvSpPr txBox="1">
            <a:spLocks noChangeArrowheads="1"/>
          </p:cNvSpPr>
          <p:nvPr userDrawn="1"/>
        </p:nvSpPr>
        <p:spPr bwMode="auto">
          <a:xfrm>
            <a:off x="8897938" y="6635750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058C18C8-6556-AF44-8EEA-D8C777CF9162}" type="slidenum">
              <a:rPr lang="en-US" sz="1000">
                <a:solidFill>
                  <a:srgbClr val="FFFFFF"/>
                </a:solidFill>
              </a:rPr>
              <a:pPr algn="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10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4103" name="Picture 5"/>
          <p:cNvPicPr>
            <a:picLocks noChangeAspect="1" noChangeArrowheads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33375"/>
            <a:ext cx="161925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857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9" r:id="rId18"/>
    <p:sldLayoutId id="2147483680" r:id="rId19"/>
    <p:sldLayoutId id="2147483681" r:id="rId20"/>
    <p:sldLayoutId id="2147483693" r:id="rId21"/>
  </p:sldLayoutIdLst>
  <p:transition xmlns:p14="http://schemas.microsoft.com/office/powerpoint/2010/main" spd="slow"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287338" indent="-287338" algn="l" rtl="0" eaLnBrk="0" fontAlgn="base" hangingPunct="0">
        <a:spcBef>
          <a:spcPct val="20000"/>
        </a:spcBef>
        <a:spcAft>
          <a:spcPct val="0"/>
        </a:spcAft>
        <a:buClr>
          <a:srgbClr val="F68028"/>
        </a:buClr>
        <a:buSzPct val="125000"/>
        <a:buFont typeface="Wingdings" charset="0"/>
        <a:buChar char="§"/>
        <a:defRPr>
          <a:solidFill>
            <a:srgbClr val="004080"/>
          </a:solidFill>
          <a:latin typeface="+mn-lt"/>
          <a:ea typeface="ＭＳ Ｐゴシック" charset="0"/>
          <a:cs typeface="+mn-cs"/>
        </a:defRPr>
      </a:lvl1pPr>
      <a:lvl2pPr marL="574675" indent="-287338" algn="l" rtl="0" eaLnBrk="0" fontAlgn="base" hangingPunct="0">
        <a:spcBef>
          <a:spcPct val="20000"/>
        </a:spcBef>
        <a:spcAft>
          <a:spcPct val="0"/>
        </a:spcAft>
        <a:buClr>
          <a:srgbClr val="F68028"/>
        </a:buClr>
        <a:buSzPct val="125000"/>
        <a:buFont typeface="Arial" charset="0"/>
        <a:buChar char="–"/>
        <a:defRPr>
          <a:solidFill>
            <a:srgbClr val="004080"/>
          </a:solidFill>
          <a:latin typeface="+mn-lt"/>
          <a:ea typeface="ＭＳ Ｐゴシック" charset="0"/>
        </a:defRPr>
      </a:lvl2pPr>
      <a:lvl3pPr marL="863600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Wingdings" charset="0"/>
        <a:buChar char="§"/>
        <a:defRPr>
          <a:solidFill>
            <a:srgbClr val="004080"/>
          </a:solidFill>
          <a:latin typeface="+mn-lt"/>
          <a:ea typeface="ＭＳ Ｐゴシック" charset="0"/>
        </a:defRPr>
      </a:lvl3pPr>
      <a:lvl4pPr marL="1150938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Arial" charset="0"/>
        <a:buChar char="–"/>
        <a:defRPr>
          <a:solidFill>
            <a:srgbClr val="004080"/>
          </a:solidFill>
          <a:latin typeface="+mn-lt"/>
          <a:ea typeface="ＭＳ Ｐゴシック" charset="0"/>
        </a:defRPr>
      </a:lvl4pPr>
      <a:lvl5pPr marL="1439863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Arial" charset="0"/>
        <a:buChar char="•"/>
        <a:defRPr>
          <a:solidFill>
            <a:srgbClr val="004080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10"/>
          <p:cNvSpPr/>
          <p:nvPr/>
        </p:nvSpPr>
        <p:spPr>
          <a:xfrm>
            <a:off x="0" y="0"/>
            <a:ext cx="21431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sp>
        <p:nvSpPr>
          <p:cNvPr id="1027" name="Text Placeholder 13"/>
          <p:cNvSpPr>
            <a:spLocks noGrp="1"/>
          </p:cNvSpPr>
          <p:nvPr>
            <p:ph type="body" idx="1"/>
          </p:nvPr>
        </p:nvSpPr>
        <p:spPr bwMode="auto">
          <a:xfrm>
            <a:off x="284163" y="1038225"/>
            <a:ext cx="8697912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Rectangle 280"/>
          <p:cNvSpPr txBox="1">
            <a:spLocks noChangeArrowheads="1"/>
          </p:cNvSpPr>
          <p:nvPr/>
        </p:nvSpPr>
        <p:spPr bwMode="auto">
          <a:xfrm>
            <a:off x="8316913" y="6627813"/>
            <a:ext cx="7318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86CD268A-08D2-5840-87BA-3620CE9B4724}" type="slidenum">
              <a:rPr lang="en-US" sz="1100" smtClean="0">
                <a:latin typeface="Myriad Pro" charset="0"/>
                <a:cs typeface="+mn-cs"/>
              </a:rPr>
              <a:pPr algn="r" eaLnBrk="1" hangingPunct="1">
                <a:defRPr/>
              </a:pPr>
              <a:t>‹#›</a:t>
            </a:fld>
            <a:r>
              <a:rPr lang="en-US" sz="1200" smtClean="0">
                <a:latin typeface="Myriad Pro" charset="0"/>
                <a:cs typeface="+mn-cs"/>
              </a:rPr>
              <a:t> </a:t>
            </a:r>
          </a:p>
        </p:txBody>
      </p:sp>
      <p:sp>
        <p:nvSpPr>
          <p:cNvPr id="1029" name="TextBox 1"/>
          <p:cNvSpPr txBox="1">
            <a:spLocks noChangeArrowheads="1"/>
          </p:cNvSpPr>
          <p:nvPr/>
        </p:nvSpPr>
        <p:spPr bwMode="auto">
          <a:xfrm rot="-5400000">
            <a:off x="-647700" y="5994400"/>
            <a:ext cx="14779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smtClean="0">
                <a:solidFill>
                  <a:schemeClr val="bg1"/>
                </a:solidFill>
              </a:rPr>
              <a:t>© Luxoft Training 2012</a:t>
            </a:r>
          </a:p>
        </p:txBody>
      </p:sp>
      <p:sp>
        <p:nvSpPr>
          <p:cNvPr id="1030" name="Title Placeholder 2"/>
          <p:cNvSpPr>
            <a:spLocks noGrp="1"/>
          </p:cNvSpPr>
          <p:nvPr>
            <p:ph type="title"/>
          </p:nvPr>
        </p:nvSpPr>
        <p:spPr bwMode="auto">
          <a:xfrm>
            <a:off x="282575" y="123825"/>
            <a:ext cx="8229600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280"/>
          <p:cNvSpPr txBox="1">
            <a:spLocks noChangeArrowheads="1"/>
          </p:cNvSpPr>
          <p:nvPr userDrawn="1"/>
        </p:nvSpPr>
        <p:spPr bwMode="auto">
          <a:xfrm>
            <a:off x="8897938" y="6635750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058C18C8-6556-AF44-8EEA-D8C777CF9162}" type="slidenum">
              <a:rPr lang="en-US" sz="1000">
                <a:solidFill>
                  <a:srgbClr val="FFFFFF"/>
                </a:solidFill>
              </a:rPr>
              <a:pPr algn="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10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9" name="Picture 5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33375"/>
            <a:ext cx="161925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9pPr>
    </p:titleStyle>
    <p:bodyStyle>
      <a:lvl1pPr marL="287338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SzPct val="125000"/>
        <a:buFont typeface="Wingdings" charset="0"/>
        <a:buChar char="§"/>
        <a:defRPr>
          <a:solidFill>
            <a:schemeClr val="tx1"/>
          </a:solidFill>
          <a:latin typeface="+mj-lt"/>
          <a:ea typeface="ＭＳ Ｐゴシック" charset="0"/>
          <a:cs typeface="Arial" pitchFamily="34" charset="0"/>
        </a:defRPr>
      </a:lvl1pPr>
      <a:lvl2pPr marL="574675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SzPct val="125000"/>
        <a:buFont typeface="Arial" charset="0"/>
        <a:buChar char="–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2pPr>
      <a:lvl3pPr marL="863600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3pPr>
      <a:lvl4pPr marL="1150938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Arial" charset="0"/>
        <a:buChar char="–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3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hyperlink" Target="http://code.google.com/p/fest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hyperlink" Target="http://code.google.com/p/fest/" TargetMode="External"/><Relationship Id="rId3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4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4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4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4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4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44.xml"/><Relationship Id="rId2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4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4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4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image" Target="../media/image11.png"/><Relationship Id="rId3" Type="http://schemas.openxmlformats.org/officeDocument/2006/relationships/hyperlink" Target="http://www.slideshare.net/bibigine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4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4" Type="http://schemas.openxmlformats.org/officeDocument/2006/relationships/tags" Target="../tags/tag15.xml"/><Relationship Id="rId5" Type="http://schemas.openxmlformats.org/officeDocument/2006/relationships/tags" Target="../tags/tag16.xml"/><Relationship Id="rId6" Type="http://schemas.openxmlformats.org/officeDocument/2006/relationships/slideLayout" Target="../slideLayouts/slideLayout36.xml"/><Relationship Id="rId1" Type="http://schemas.openxmlformats.org/officeDocument/2006/relationships/tags" Target="../tags/tag12.xml"/><Relationship Id="rId2" Type="http://schemas.openxmlformats.org/officeDocument/2006/relationships/tags" Target="../tags/tag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4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4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4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Layout" Target="../slideLayouts/slideLayout4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Test Driven Development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Разработка через </a:t>
            </a:r>
            <a:r>
              <a:rPr lang="en-US" dirty="0" smtClean="0">
                <a:latin typeface="Arial" charset="0"/>
              </a:rPr>
              <a:t>тестирование</a:t>
            </a:r>
            <a:br>
              <a:rPr lang="en-US" dirty="0" smtClean="0">
                <a:latin typeface="Arial" charset="0"/>
              </a:rPr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ru-RU" dirty="0" smtClean="0"/>
              <a:t>2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  <a:latin typeface="Arial" charset="0"/>
              </a:rPr>
              <a:t>Ivan Dyachenko &lt;IDyachenko</a:t>
            </a:r>
            <a:r>
              <a:rPr lang="en-US" dirty="0">
                <a:solidFill>
                  <a:srgbClr val="FF6600"/>
                </a:solidFill>
                <a:latin typeface="Arial" charset="0"/>
              </a:rPr>
              <a:t>@</a:t>
            </a:r>
            <a:r>
              <a:rPr lang="en-US" dirty="0" smtClean="0">
                <a:solidFill>
                  <a:srgbClr val="FF6600"/>
                </a:solidFill>
                <a:latin typeface="Arial" charset="0"/>
              </a:rPr>
              <a:t>luxoft.com</a:t>
            </a:r>
            <a:r>
              <a:rPr lang="en-US" dirty="0">
                <a:solidFill>
                  <a:srgbClr val="FF6600"/>
                </a:solidFill>
                <a:latin typeface="Arial" charset="0"/>
              </a:rPr>
              <a:t>&gt;</a:t>
            </a:r>
            <a:endParaRPr lang="ru-RU" dirty="0">
              <a:solidFill>
                <a:srgbClr val="FF66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349223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2234247" y="909292"/>
            <a:ext cx="3746500" cy="5043655"/>
            <a:chOff x="825500" y="671345"/>
            <a:chExt cx="3746500" cy="5043655"/>
          </a:xfrm>
        </p:grpSpPr>
        <p:sp>
          <p:nvSpPr>
            <p:cNvPr id="10" name="Rectangle 9"/>
            <p:cNvSpPr/>
            <p:nvPr/>
          </p:nvSpPr>
          <p:spPr>
            <a:xfrm>
              <a:off x="825500" y="1063625"/>
              <a:ext cx="3746500" cy="4651375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/>
                  </a:solidFill>
                </a:ln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010118" y="1349375"/>
              <a:ext cx="3365500" cy="698500"/>
              <a:chOff x="1016000" y="1349375"/>
              <a:chExt cx="3365500" cy="69850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ube 1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gular Pentagon 15"/>
              <p:cNvSpPr/>
              <p:nvPr/>
            </p:nvSpPr>
            <p:spPr>
              <a:xfrm>
                <a:off x="1131570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gular Pentagon 16"/>
              <p:cNvSpPr/>
              <p:nvPr/>
            </p:nvSpPr>
            <p:spPr>
              <a:xfrm>
                <a:off x="1471295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gular Pentagon 22"/>
              <p:cNvSpPr/>
              <p:nvPr/>
            </p:nvSpPr>
            <p:spPr>
              <a:xfrm>
                <a:off x="3919855" y="1678940"/>
                <a:ext cx="290830" cy="290830"/>
              </a:xfrm>
              <a:prstGeom prst="pentagon">
                <a:avLst/>
              </a:prstGeom>
              <a:solidFill>
                <a:schemeClr val="accent3">
                  <a:alpha val="43000"/>
                </a:schemeClr>
              </a:solidFill>
              <a:ln w="31750">
                <a:solidFill>
                  <a:srgbClr val="800000">
                    <a:alpha val="40000"/>
                  </a:srgbClr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010118" y="2481424"/>
              <a:ext cx="3365500" cy="698500"/>
              <a:chOff x="1016000" y="1349375"/>
              <a:chExt cx="3365500" cy="6985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ube 27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gular Pentagon 28"/>
              <p:cNvSpPr/>
              <p:nvPr/>
            </p:nvSpPr>
            <p:spPr>
              <a:xfrm>
                <a:off x="1131570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010118" y="3613473"/>
              <a:ext cx="3365500" cy="698500"/>
              <a:chOff x="1016000" y="1349375"/>
              <a:chExt cx="3365500" cy="69850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Cube 34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010118" y="4745523"/>
              <a:ext cx="3365500" cy="698500"/>
              <a:chOff x="1016000" y="1349375"/>
              <a:chExt cx="3365500" cy="69850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ube 4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Down Arrow 45"/>
            <p:cNvSpPr/>
            <p:nvPr/>
          </p:nvSpPr>
          <p:spPr>
            <a:xfrm>
              <a:off x="1300127" y="671345"/>
              <a:ext cx="339725" cy="784559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Notched Right Arrow 47"/>
            <p:cNvSpPr/>
            <p:nvPr/>
          </p:nvSpPr>
          <p:spPr>
            <a:xfrm rot="9494067">
              <a:off x="1325676" y="2192144"/>
              <a:ext cx="2696301" cy="315611"/>
            </a:xfrm>
            <a:prstGeom prst="notched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itle 2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/>
              <a:t>Контрольный пример</a:t>
            </a:r>
            <a:endParaRPr lang="en-US" dirty="0"/>
          </a:p>
        </p:txBody>
      </p:sp>
      <p:sp>
        <p:nvSpPr>
          <p:cNvPr id="37" name="Rounded Rectangular Callout 36"/>
          <p:cNvSpPr/>
          <p:nvPr/>
        </p:nvSpPr>
        <p:spPr>
          <a:xfrm>
            <a:off x="542836" y="3943797"/>
            <a:ext cx="3127464" cy="1103173"/>
          </a:xfrm>
          <a:prstGeom prst="wedgeRoundRectCallout">
            <a:avLst>
              <a:gd name="adj1" fmla="val 18992"/>
              <a:gd name="adj2" fmla="val -9444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Передает деталь следующему рабочему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218653"/>
      </p:ext>
    </p:extLst>
  </p:cSld>
  <p:clrMapOvr>
    <a:masterClrMapping/>
  </p:clrMapOvr>
  <p:transition xmlns:p14="http://schemas.microsoft.com/office/powerpoint/2010/main"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2234247" y="909292"/>
            <a:ext cx="3746500" cy="5043655"/>
            <a:chOff x="825500" y="671345"/>
            <a:chExt cx="3746500" cy="5043655"/>
          </a:xfrm>
        </p:grpSpPr>
        <p:sp>
          <p:nvSpPr>
            <p:cNvPr id="10" name="Rectangle 9"/>
            <p:cNvSpPr/>
            <p:nvPr/>
          </p:nvSpPr>
          <p:spPr>
            <a:xfrm>
              <a:off x="825500" y="1063625"/>
              <a:ext cx="3746500" cy="4651375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/>
                  </a:solidFill>
                </a:ln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010118" y="1349375"/>
              <a:ext cx="3365500" cy="698500"/>
              <a:chOff x="1016000" y="1349375"/>
              <a:chExt cx="3365500" cy="69850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ube 1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gular Pentagon 15"/>
              <p:cNvSpPr/>
              <p:nvPr/>
            </p:nvSpPr>
            <p:spPr>
              <a:xfrm>
                <a:off x="1131570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gular Pentagon 16"/>
              <p:cNvSpPr/>
              <p:nvPr/>
            </p:nvSpPr>
            <p:spPr>
              <a:xfrm>
                <a:off x="1471295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010118" y="2481424"/>
              <a:ext cx="3365500" cy="698500"/>
              <a:chOff x="1016000" y="1349375"/>
              <a:chExt cx="3365500" cy="6985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ube 27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gular Pentagon 28"/>
              <p:cNvSpPr/>
              <p:nvPr/>
            </p:nvSpPr>
            <p:spPr>
              <a:xfrm>
                <a:off x="1131570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010118" y="3613473"/>
              <a:ext cx="3365500" cy="698500"/>
              <a:chOff x="1016000" y="1349375"/>
              <a:chExt cx="3365500" cy="69850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Cube 34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010118" y="4745523"/>
              <a:ext cx="3365500" cy="698500"/>
              <a:chOff x="1016000" y="1349375"/>
              <a:chExt cx="3365500" cy="69850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ube 4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Down Arrow 45"/>
            <p:cNvSpPr/>
            <p:nvPr/>
          </p:nvSpPr>
          <p:spPr>
            <a:xfrm>
              <a:off x="1300127" y="671345"/>
              <a:ext cx="339725" cy="784559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itle 2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 smtClean="0"/>
              <a:t>Конвейер</a:t>
            </a:r>
            <a:endParaRPr lang="en-US" dirty="0"/>
          </a:p>
        </p:txBody>
      </p:sp>
      <p:sp>
        <p:nvSpPr>
          <p:cNvPr id="37" name="Rounded Rectangular Callout 36"/>
          <p:cNvSpPr/>
          <p:nvPr/>
        </p:nvSpPr>
        <p:spPr>
          <a:xfrm>
            <a:off x="5175161" y="1817826"/>
            <a:ext cx="3127464" cy="1103173"/>
          </a:xfrm>
          <a:prstGeom prst="wedgeRoundRectCallout">
            <a:avLst>
              <a:gd name="adj1" fmla="val -71361"/>
              <a:gd name="adj2" fmla="val -296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Рабочий бросает кубик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. </a:t>
            </a:r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Выбрасывает 3 и берет все оставшиеся детали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37005"/>
      </p:ext>
    </p:extLst>
  </p:cSld>
  <p:clrMapOvr>
    <a:masterClrMapping/>
  </p:clrMapOvr>
  <p:transition xmlns:p14="http://schemas.microsoft.com/office/powerpoint/2010/main"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2234247" y="909292"/>
            <a:ext cx="3746500" cy="5043655"/>
            <a:chOff x="825500" y="671345"/>
            <a:chExt cx="3746500" cy="5043655"/>
          </a:xfrm>
        </p:grpSpPr>
        <p:sp>
          <p:nvSpPr>
            <p:cNvPr id="10" name="Rectangle 9"/>
            <p:cNvSpPr/>
            <p:nvPr/>
          </p:nvSpPr>
          <p:spPr>
            <a:xfrm>
              <a:off x="825500" y="1063625"/>
              <a:ext cx="3746500" cy="4651375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/>
                  </a:solidFill>
                </a:ln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010118" y="1349375"/>
              <a:ext cx="3365500" cy="698500"/>
              <a:chOff x="1016000" y="1349375"/>
              <a:chExt cx="3365500" cy="69850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1950720" y="1743822"/>
                <a:ext cx="173736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2" name="Cube 1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gular Pentagon 16"/>
              <p:cNvSpPr/>
              <p:nvPr/>
            </p:nvSpPr>
            <p:spPr>
              <a:xfrm>
                <a:off x="3692525" y="1673682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gular Pentagon 22"/>
              <p:cNvSpPr/>
              <p:nvPr/>
            </p:nvSpPr>
            <p:spPr>
              <a:xfrm>
                <a:off x="4015105" y="167894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010118" y="2481424"/>
              <a:ext cx="3365500" cy="698500"/>
              <a:chOff x="1016000" y="1349375"/>
              <a:chExt cx="3365500" cy="6985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>
                <a:off x="1950720" y="1743822"/>
                <a:ext cx="173736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8" name="Cube 27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gular Pentagon 28"/>
              <p:cNvSpPr/>
              <p:nvPr/>
            </p:nvSpPr>
            <p:spPr>
              <a:xfrm>
                <a:off x="4015105" y="167767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010118" y="3613473"/>
              <a:ext cx="3365500" cy="698500"/>
              <a:chOff x="1016000" y="1349375"/>
              <a:chExt cx="3365500" cy="69850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Cube 34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010118" y="4745523"/>
              <a:ext cx="3365500" cy="698500"/>
              <a:chOff x="1016000" y="1349375"/>
              <a:chExt cx="3365500" cy="69850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ube 4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Down Arrow 45"/>
            <p:cNvSpPr/>
            <p:nvPr/>
          </p:nvSpPr>
          <p:spPr>
            <a:xfrm>
              <a:off x="1300127" y="671345"/>
              <a:ext cx="339725" cy="784559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itle 2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 smtClean="0"/>
              <a:t>Конвейер</a:t>
            </a:r>
            <a:endParaRPr lang="en-US" dirty="0"/>
          </a:p>
        </p:txBody>
      </p:sp>
      <p:sp>
        <p:nvSpPr>
          <p:cNvPr id="37" name="Rounded Rectangular Callout 36"/>
          <p:cNvSpPr/>
          <p:nvPr/>
        </p:nvSpPr>
        <p:spPr>
          <a:xfrm>
            <a:off x="6257836" y="1781860"/>
            <a:ext cx="2775039" cy="1103173"/>
          </a:xfrm>
          <a:prstGeom prst="wedgeRoundRectCallout">
            <a:avLst>
              <a:gd name="adj1" fmla="val -63239"/>
              <a:gd name="adj2" fmla="val -268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Второй такт 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–</a:t>
            </a:r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 рабочие обрабатывают детали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8" name="Rounded Rectangular Callout 37"/>
          <p:cNvSpPr/>
          <p:nvPr/>
        </p:nvSpPr>
        <p:spPr>
          <a:xfrm>
            <a:off x="5708800" y="4072987"/>
            <a:ext cx="1974700" cy="795116"/>
          </a:xfrm>
          <a:prstGeom prst="wedgeRoundRectCallout">
            <a:avLst>
              <a:gd name="adj1" fmla="val -47987"/>
              <a:gd name="adj2" fmla="val -1238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err="1" smtClean="0">
                <a:solidFill>
                  <a:schemeClr val="accent4"/>
                </a:solidFill>
              </a:rPr>
              <a:t>lifeTime</a:t>
            </a:r>
            <a:r>
              <a:rPr lang="ru-RU" dirty="0" smtClean="0">
                <a:solidFill>
                  <a:schemeClr val="accent4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  <a:latin typeface="Arial" charset="0"/>
                <a:ea typeface="ＭＳ Ｐゴシック" charset="0"/>
                <a:cs typeface="Arial" charset="0"/>
              </a:rPr>
              <a:t>== 2</a:t>
            </a:r>
            <a:endParaRPr lang="ru-RU" dirty="0">
              <a:solidFill>
                <a:schemeClr val="accent4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959990"/>
      </p:ext>
    </p:extLst>
  </p:cSld>
  <p:clrMapOvr>
    <a:masterClrMapping/>
  </p:clrMapOvr>
  <p:transition xmlns:p14="http://schemas.microsoft.com/office/powerpoint/2010/main"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2234247" y="909292"/>
            <a:ext cx="3746500" cy="5043655"/>
            <a:chOff x="825500" y="671345"/>
            <a:chExt cx="3746500" cy="5043655"/>
          </a:xfrm>
        </p:grpSpPr>
        <p:sp>
          <p:nvSpPr>
            <p:cNvPr id="10" name="Rectangle 9"/>
            <p:cNvSpPr/>
            <p:nvPr/>
          </p:nvSpPr>
          <p:spPr>
            <a:xfrm>
              <a:off x="825500" y="1063625"/>
              <a:ext cx="3746500" cy="4651375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/>
                  </a:solidFill>
                </a:ln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010118" y="1349375"/>
              <a:ext cx="3365500" cy="698500"/>
              <a:chOff x="1016000" y="1349375"/>
              <a:chExt cx="3365500" cy="69850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ube 1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gular Pentagon 16"/>
              <p:cNvSpPr/>
              <p:nvPr/>
            </p:nvSpPr>
            <p:spPr>
              <a:xfrm>
                <a:off x="3692525" y="1673682"/>
                <a:ext cx="290830" cy="290830"/>
              </a:xfrm>
              <a:prstGeom prst="pentagon">
                <a:avLst/>
              </a:prstGeom>
              <a:solidFill>
                <a:schemeClr val="accent3">
                  <a:alpha val="52000"/>
                </a:schemeClr>
              </a:solidFill>
              <a:ln w="31750">
                <a:solidFill>
                  <a:srgbClr val="800000">
                    <a:alpha val="46000"/>
                  </a:srgbClr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gular Pentagon 22"/>
              <p:cNvSpPr/>
              <p:nvPr/>
            </p:nvSpPr>
            <p:spPr>
              <a:xfrm>
                <a:off x="4015105" y="1678940"/>
                <a:ext cx="290830" cy="290830"/>
              </a:xfrm>
              <a:prstGeom prst="pentagon">
                <a:avLst/>
              </a:prstGeom>
              <a:solidFill>
                <a:schemeClr val="accent3">
                  <a:alpha val="52000"/>
                </a:schemeClr>
              </a:solidFill>
              <a:ln w="31750">
                <a:solidFill>
                  <a:srgbClr val="800000">
                    <a:alpha val="46000"/>
                  </a:srgbClr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010118" y="2481424"/>
              <a:ext cx="3365500" cy="698500"/>
              <a:chOff x="1016000" y="1349375"/>
              <a:chExt cx="3365500" cy="6985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ube 27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gular Pentagon 28"/>
              <p:cNvSpPr/>
              <p:nvPr/>
            </p:nvSpPr>
            <p:spPr>
              <a:xfrm>
                <a:off x="4015105" y="1677670"/>
                <a:ext cx="290830" cy="290830"/>
              </a:xfrm>
              <a:prstGeom prst="pentagon">
                <a:avLst/>
              </a:prstGeom>
              <a:solidFill>
                <a:schemeClr val="accent3">
                  <a:alpha val="52000"/>
                </a:schemeClr>
              </a:solidFill>
              <a:ln w="31750">
                <a:solidFill>
                  <a:srgbClr val="800000">
                    <a:alpha val="46000"/>
                  </a:srgbClr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010118" y="3613473"/>
              <a:ext cx="3365500" cy="698500"/>
              <a:chOff x="1016000" y="1349375"/>
              <a:chExt cx="3365500" cy="69850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Cube 34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010118" y="4745523"/>
              <a:ext cx="3365500" cy="698500"/>
              <a:chOff x="1016000" y="1349375"/>
              <a:chExt cx="3365500" cy="69850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ube 4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Down Arrow 45"/>
            <p:cNvSpPr/>
            <p:nvPr/>
          </p:nvSpPr>
          <p:spPr>
            <a:xfrm>
              <a:off x="1300127" y="671345"/>
              <a:ext cx="339725" cy="784559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itle 2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 smtClean="0"/>
              <a:t>Конвейер</a:t>
            </a:r>
            <a:endParaRPr lang="en-US" dirty="0"/>
          </a:p>
        </p:txBody>
      </p:sp>
      <p:sp>
        <p:nvSpPr>
          <p:cNvPr id="37" name="Rounded Rectangular Callout 36"/>
          <p:cNvSpPr/>
          <p:nvPr/>
        </p:nvSpPr>
        <p:spPr>
          <a:xfrm>
            <a:off x="6257836" y="1781860"/>
            <a:ext cx="2775039" cy="1103173"/>
          </a:xfrm>
          <a:prstGeom prst="wedgeRoundRectCallout">
            <a:avLst>
              <a:gd name="adj1" fmla="val -63239"/>
              <a:gd name="adj2" fmla="val -268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Передают детали дальше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0" name="Notched Right Arrow 29"/>
          <p:cNvSpPr/>
          <p:nvPr/>
        </p:nvSpPr>
        <p:spPr>
          <a:xfrm rot="9494067">
            <a:off x="2734423" y="2430091"/>
            <a:ext cx="2696301" cy="315611"/>
          </a:xfrm>
          <a:prstGeom prst="notch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Notched Right Arrow 30"/>
          <p:cNvSpPr/>
          <p:nvPr/>
        </p:nvSpPr>
        <p:spPr>
          <a:xfrm rot="9494067">
            <a:off x="2734423" y="3562141"/>
            <a:ext cx="2696301" cy="315611"/>
          </a:xfrm>
          <a:prstGeom prst="notch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gular Pentagon 33"/>
          <p:cNvSpPr/>
          <p:nvPr/>
        </p:nvSpPr>
        <p:spPr>
          <a:xfrm>
            <a:off x="2492489" y="3043500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gular Pentagon 40"/>
          <p:cNvSpPr/>
          <p:nvPr/>
        </p:nvSpPr>
        <p:spPr>
          <a:xfrm>
            <a:off x="2815069" y="3048758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gular Pentagon 42"/>
          <p:cNvSpPr/>
          <p:nvPr/>
        </p:nvSpPr>
        <p:spPr>
          <a:xfrm>
            <a:off x="2508364" y="4195590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83870"/>
      </p:ext>
    </p:extLst>
  </p:cSld>
  <p:clrMapOvr>
    <a:masterClrMapping/>
  </p:clrMapOvr>
  <p:transition xmlns:p14="http://schemas.microsoft.com/office/powerpoint/2010/main"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2234247" y="1301572"/>
            <a:ext cx="3746500" cy="4987541"/>
            <a:chOff x="825500" y="1063625"/>
            <a:chExt cx="3746500" cy="4987541"/>
          </a:xfrm>
        </p:grpSpPr>
        <p:sp>
          <p:nvSpPr>
            <p:cNvPr id="10" name="Rectangle 9"/>
            <p:cNvSpPr/>
            <p:nvPr/>
          </p:nvSpPr>
          <p:spPr>
            <a:xfrm>
              <a:off x="825500" y="1063625"/>
              <a:ext cx="3746500" cy="4651375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/>
                  </a:solidFill>
                </a:ln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010118" y="1349375"/>
              <a:ext cx="3365500" cy="698500"/>
              <a:chOff x="1016000" y="1349375"/>
              <a:chExt cx="3365500" cy="69850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ube 1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010118" y="2481424"/>
              <a:ext cx="3365500" cy="698500"/>
              <a:chOff x="1016000" y="1349375"/>
              <a:chExt cx="3365500" cy="6985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ube 27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010118" y="3613473"/>
              <a:ext cx="3365500" cy="698500"/>
              <a:chOff x="1016000" y="1349375"/>
              <a:chExt cx="3365500" cy="69850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Cube 34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010118" y="4745523"/>
              <a:ext cx="3365500" cy="698500"/>
              <a:chOff x="1016000" y="1349375"/>
              <a:chExt cx="3365500" cy="69850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ube 4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Down Arrow 45"/>
            <p:cNvSpPr/>
            <p:nvPr/>
          </p:nvSpPr>
          <p:spPr>
            <a:xfrm>
              <a:off x="3993348" y="5537584"/>
              <a:ext cx="339725" cy="513582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itle 2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 smtClean="0"/>
              <a:t>Конвейер</a:t>
            </a:r>
            <a:endParaRPr lang="en-US" dirty="0"/>
          </a:p>
        </p:txBody>
      </p:sp>
      <p:sp>
        <p:nvSpPr>
          <p:cNvPr id="37" name="Rounded Rectangular Callout 36"/>
          <p:cNvSpPr/>
          <p:nvPr/>
        </p:nvSpPr>
        <p:spPr>
          <a:xfrm>
            <a:off x="6234747" y="4549920"/>
            <a:ext cx="2775039" cy="1530205"/>
          </a:xfrm>
          <a:prstGeom prst="wedgeRoundRectCallout">
            <a:avLst>
              <a:gd name="adj1" fmla="val -55802"/>
              <a:gd name="adj2" fmla="val 734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ru-RU" dirty="0">
                <a:solidFill>
                  <a:srgbClr val="004080"/>
                </a:solidFill>
              </a:rPr>
              <a:t>То, что обработал </a:t>
            </a:r>
            <a:r>
              <a:rPr lang="ru-RU" dirty="0" smtClean="0">
                <a:solidFill>
                  <a:srgbClr val="004080"/>
                </a:solidFill>
              </a:rPr>
              <a:t>последний рабочий, </a:t>
            </a:r>
            <a:r>
              <a:rPr lang="ru-RU" dirty="0">
                <a:solidFill>
                  <a:srgbClr val="004080"/>
                </a:solidFill>
              </a:rPr>
              <a:t>является выходом </a:t>
            </a:r>
            <a:r>
              <a:rPr lang="ru-RU" dirty="0" smtClean="0">
                <a:solidFill>
                  <a:srgbClr val="004080"/>
                </a:solidFill>
              </a:rPr>
              <a:t>конвейера </a:t>
            </a:r>
            <a:r>
              <a:rPr lang="ru-RU" dirty="0">
                <a:solidFill>
                  <a:srgbClr val="004080"/>
                </a:solidFill>
              </a:rPr>
              <a:t>за </a:t>
            </a:r>
            <a:r>
              <a:rPr lang="ru-RU" dirty="0" smtClean="0">
                <a:solidFill>
                  <a:srgbClr val="004080"/>
                </a:solidFill>
              </a:rPr>
              <a:t>соответствующий </a:t>
            </a:r>
            <a:r>
              <a:rPr lang="ru-RU" dirty="0">
                <a:solidFill>
                  <a:srgbClr val="004080"/>
                </a:solidFill>
              </a:rPr>
              <a:t>цикл </a:t>
            </a:r>
          </a:p>
        </p:txBody>
      </p:sp>
      <p:sp>
        <p:nvSpPr>
          <p:cNvPr id="30" name="Notched Right Arrow 29"/>
          <p:cNvSpPr/>
          <p:nvPr/>
        </p:nvSpPr>
        <p:spPr>
          <a:xfrm rot="9494067">
            <a:off x="2975671" y="4667092"/>
            <a:ext cx="2201310" cy="320183"/>
          </a:xfrm>
          <a:prstGeom prst="notch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gular Pentagon 33"/>
          <p:cNvSpPr/>
          <p:nvPr/>
        </p:nvSpPr>
        <p:spPr>
          <a:xfrm>
            <a:off x="2492489" y="5306507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gular Pentagon 40"/>
          <p:cNvSpPr/>
          <p:nvPr/>
        </p:nvSpPr>
        <p:spPr>
          <a:xfrm>
            <a:off x="2815069" y="5311765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gular Pentagon 42"/>
          <p:cNvSpPr/>
          <p:nvPr/>
        </p:nvSpPr>
        <p:spPr>
          <a:xfrm>
            <a:off x="5417970" y="6379222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gular Pentagon 26"/>
          <p:cNvSpPr/>
          <p:nvPr/>
        </p:nvSpPr>
        <p:spPr>
          <a:xfrm>
            <a:off x="5095390" y="4175728"/>
            <a:ext cx="290830" cy="290830"/>
          </a:xfrm>
          <a:prstGeom prst="pentagon">
            <a:avLst/>
          </a:prstGeom>
          <a:solidFill>
            <a:schemeClr val="accent3">
              <a:alpha val="52000"/>
            </a:schemeClr>
          </a:solidFill>
          <a:ln w="31750">
            <a:solidFill>
              <a:srgbClr val="800000">
                <a:alpha val="46000"/>
              </a:srgb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gular Pentagon 37"/>
          <p:cNvSpPr/>
          <p:nvPr/>
        </p:nvSpPr>
        <p:spPr>
          <a:xfrm>
            <a:off x="5417970" y="4180986"/>
            <a:ext cx="290830" cy="290830"/>
          </a:xfrm>
          <a:prstGeom prst="pentagon">
            <a:avLst/>
          </a:prstGeom>
          <a:solidFill>
            <a:schemeClr val="accent3">
              <a:alpha val="52000"/>
            </a:schemeClr>
          </a:solidFill>
          <a:ln w="31750">
            <a:solidFill>
              <a:srgbClr val="800000">
                <a:alpha val="46000"/>
              </a:srgb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gular Pentagon 43"/>
          <p:cNvSpPr/>
          <p:nvPr/>
        </p:nvSpPr>
        <p:spPr>
          <a:xfrm>
            <a:off x="5417970" y="5311765"/>
            <a:ext cx="290830" cy="290830"/>
          </a:xfrm>
          <a:prstGeom prst="pentagon">
            <a:avLst/>
          </a:prstGeom>
          <a:solidFill>
            <a:schemeClr val="accent3">
              <a:alpha val="52000"/>
            </a:schemeClr>
          </a:solidFill>
          <a:ln w="31750">
            <a:solidFill>
              <a:srgbClr val="800000">
                <a:alpha val="46000"/>
              </a:srgb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03227"/>
      </p:ext>
    </p:extLst>
  </p:cSld>
  <p:clrMapOvr>
    <a:masterClrMapping/>
  </p:clrMapOvr>
  <p:transition xmlns:p14="http://schemas.microsoft.com/office/powerpoint/2010/main"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Надо написать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251200" y="1419226"/>
            <a:ext cx="2641600" cy="1295400"/>
            <a:chOff x="2184400" y="1384300"/>
            <a:chExt cx="2641600" cy="1295400"/>
          </a:xfrm>
        </p:grpSpPr>
        <p:grpSp>
          <p:nvGrpSpPr>
            <p:cNvPr id="13" name="Group 12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1270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184400" y="1765300"/>
                <a:ext cx="2641600" cy="25400"/>
              </a:xfrm>
              <a:prstGeom prst="line">
                <a:avLst/>
              </a:prstGeom>
              <a:ln w="1270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smtClean="0">
                  <a:latin typeface="+mn-lt"/>
                </a:rPr>
                <a:t>Conveyor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5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cs-CZ" sz="1800" b="0" dirty="0" err="1"/>
                <a:t>tick</a:t>
              </a:r>
              <a:r>
                <a:rPr lang="cs-CZ" sz="1800" b="0" dirty="0"/>
                <a:t>(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[*]):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 </a:t>
              </a:r>
              <a:endParaRPr lang="en-US" sz="1800" b="0" dirty="0" smtClean="0">
                <a:latin typeface="+mn-lt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368425" y="3443288"/>
            <a:ext cx="6407150" cy="2434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08000" tIns="108000" rIns="108000" bIns="10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FF6600"/>
              </a:buClr>
              <a:buSzPct val="125000"/>
            </a:pPr>
            <a:r>
              <a:rPr lang="ru-RU" dirty="0" smtClean="0">
                <a:solidFill>
                  <a:srgbClr val="004080"/>
                </a:solidFill>
              </a:rPr>
              <a:t>Написать </a:t>
            </a:r>
            <a:r>
              <a:rPr lang="ru-RU" dirty="0">
                <a:solidFill>
                  <a:srgbClr val="004080"/>
                </a:solidFill>
              </a:rPr>
              <a:t>класс </a:t>
            </a:r>
            <a:r>
              <a:rPr lang="en-US" dirty="0">
                <a:solidFill>
                  <a:schemeClr val="accent4"/>
                </a:solidFill>
              </a:rPr>
              <a:t>Conveyor</a:t>
            </a:r>
            <a:r>
              <a:rPr lang="en-US" dirty="0" smtClean="0">
                <a:solidFill>
                  <a:srgbClr val="004080"/>
                </a:solidFill>
              </a:rPr>
              <a:t>, </a:t>
            </a:r>
            <a:r>
              <a:rPr lang="ru-RU" dirty="0" smtClean="0">
                <a:solidFill>
                  <a:srgbClr val="004080"/>
                </a:solidFill>
              </a:rPr>
              <a:t>который имеет один метод</a:t>
            </a:r>
          </a:p>
          <a:p>
            <a:pPr eaLnBrk="1" hangingPunct="1">
              <a:buClr>
                <a:srgbClr val="FF6600"/>
              </a:buClr>
              <a:buSzPct val="125000"/>
            </a:pPr>
            <a:endParaRPr lang="ru-RU" dirty="0">
              <a:solidFill>
                <a:srgbClr val="004080"/>
              </a:solidFill>
            </a:endParaRPr>
          </a:p>
          <a:p>
            <a:pPr marL="285750" indent="-285750" eaLnBrk="1" hangingPunct="1">
              <a:buClr>
                <a:srgbClr val="FF6600"/>
              </a:buClr>
              <a:buSzPct val="125000"/>
              <a:buFont typeface="Arial"/>
              <a:buChar char="•"/>
            </a:pPr>
            <a:r>
              <a:rPr lang="cs-CZ" dirty="0" err="1">
                <a:solidFill>
                  <a:srgbClr val="004080"/>
                </a:solidFill>
              </a:rPr>
              <a:t>tick</a:t>
            </a:r>
            <a:r>
              <a:rPr lang="cs-CZ" dirty="0">
                <a:solidFill>
                  <a:srgbClr val="004080"/>
                </a:solidFill>
              </a:rPr>
              <a:t>(</a:t>
            </a:r>
            <a:r>
              <a:rPr lang="cs-CZ" dirty="0" err="1">
                <a:solidFill>
                  <a:srgbClr val="004080"/>
                </a:solidFill>
              </a:rPr>
              <a:t>Item</a:t>
            </a:r>
            <a:r>
              <a:rPr lang="cs-CZ" dirty="0">
                <a:solidFill>
                  <a:srgbClr val="004080"/>
                </a:solidFill>
              </a:rPr>
              <a:t>[*]):</a:t>
            </a:r>
            <a:r>
              <a:rPr lang="cs-CZ" dirty="0" err="1">
                <a:solidFill>
                  <a:srgbClr val="004080"/>
                </a:solidFill>
              </a:rPr>
              <a:t>Item</a:t>
            </a:r>
            <a:r>
              <a:rPr lang="cs-CZ" dirty="0">
                <a:solidFill>
                  <a:srgbClr val="004080"/>
                </a:solidFill>
              </a:rPr>
              <a:t>[*] </a:t>
            </a:r>
            <a:r>
              <a:rPr lang="en-US" dirty="0">
                <a:solidFill>
                  <a:srgbClr val="004080"/>
                </a:solidFill>
              </a:rPr>
              <a:t> </a:t>
            </a:r>
            <a:r>
              <a:rPr lang="en-US" dirty="0" smtClean="0">
                <a:solidFill>
                  <a:srgbClr val="004080"/>
                </a:solidFill>
              </a:rPr>
              <a:t>– </a:t>
            </a:r>
            <a:r>
              <a:rPr lang="ru-RU" dirty="0" smtClean="0">
                <a:solidFill>
                  <a:srgbClr val="004080"/>
                </a:solidFill>
              </a:rPr>
              <a:t>вызывается каждый такт</a:t>
            </a:r>
            <a:r>
              <a:rPr lang="en-US" dirty="0" smtClean="0">
                <a:solidFill>
                  <a:srgbClr val="004080"/>
                </a:solidFill>
              </a:rPr>
              <a:t>. </a:t>
            </a:r>
            <a:r>
              <a:rPr lang="ru-RU" dirty="0" smtClean="0">
                <a:solidFill>
                  <a:srgbClr val="004080"/>
                </a:solidFill>
              </a:rPr>
              <a:t>Параметром передается детали на входную очередь первого рабочего</a:t>
            </a:r>
            <a:r>
              <a:rPr lang="en-US" dirty="0" smtClean="0">
                <a:solidFill>
                  <a:srgbClr val="004080"/>
                </a:solidFill>
              </a:rPr>
              <a:t>.</a:t>
            </a:r>
            <a:endParaRPr lang="ru-RU" dirty="0" smtClean="0">
              <a:solidFill>
                <a:srgbClr val="004080"/>
              </a:solidFill>
            </a:endParaRPr>
          </a:p>
          <a:p>
            <a:pPr eaLnBrk="1" hangingPunct="1">
              <a:buClr>
                <a:srgbClr val="FF6600"/>
              </a:buClr>
              <a:buSzPct val="125000"/>
            </a:pPr>
            <a:endParaRPr lang="ru-RU" dirty="0">
              <a:solidFill>
                <a:srgbClr val="004080"/>
              </a:solidFill>
            </a:endParaRPr>
          </a:p>
          <a:p>
            <a:pPr marL="285750" indent="-285750" eaLnBrk="1" hangingPunct="1">
              <a:buClr>
                <a:srgbClr val="FF6600"/>
              </a:buClr>
              <a:buSzPct val="125000"/>
              <a:buFont typeface="Arial"/>
              <a:buChar char="•"/>
            </a:pPr>
            <a:r>
              <a:rPr lang="ru-RU" dirty="0" smtClean="0">
                <a:solidFill>
                  <a:srgbClr val="004080"/>
                </a:solidFill>
              </a:rPr>
              <a:t>Возвращает массив обработанных деталей - выход </a:t>
            </a:r>
            <a:r>
              <a:rPr lang="ru-RU" dirty="0" err="1">
                <a:solidFill>
                  <a:srgbClr val="004080"/>
                </a:solidFill>
              </a:rPr>
              <a:t>конвейера</a:t>
            </a:r>
            <a:r>
              <a:rPr lang="ru-RU" dirty="0">
                <a:solidFill>
                  <a:srgbClr val="004080"/>
                </a:solidFill>
              </a:rPr>
              <a:t> за </a:t>
            </a:r>
            <a:r>
              <a:rPr lang="ru-RU" dirty="0" err="1">
                <a:solidFill>
                  <a:srgbClr val="004080"/>
                </a:solidFill>
              </a:rPr>
              <a:t>соответствующии</a:t>
            </a:r>
            <a:r>
              <a:rPr lang="ru-RU" dirty="0">
                <a:solidFill>
                  <a:srgbClr val="004080"/>
                </a:solidFill>
              </a:rPr>
              <a:t>̆ </a:t>
            </a:r>
            <a:r>
              <a:rPr lang="ru-RU" dirty="0" smtClean="0">
                <a:solidFill>
                  <a:srgbClr val="004080"/>
                </a:solidFill>
              </a:rPr>
              <a:t>цикл </a:t>
            </a:r>
            <a:endParaRPr lang="ru-RU" dirty="0">
              <a:solidFill>
                <a:srgbClr val="004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897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design session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362073" y="1871673"/>
            <a:ext cx="2641600" cy="1295400"/>
            <a:chOff x="2184400" y="1384300"/>
            <a:chExt cx="2641600" cy="1295400"/>
          </a:xfrm>
        </p:grpSpPr>
        <p:grpSp>
          <p:nvGrpSpPr>
            <p:cNvPr id="13" name="Group 12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tr-TR" sz="1800" b="0" dirty="0" err="1"/>
                <a:t>Conveyor</a:t>
              </a:r>
              <a:r>
                <a:rPr lang="tr-TR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5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cs-CZ" sz="1800" b="0" dirty="0" err="1"/>
                <a:t>tick</a:t>
              </a:r>
              <a:r>
                <a:rPr lang="cs-CZ" sz="1800" b="0" dirty="0"/>
                <a:t>(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[*]):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 </a:t>
              </a:r>
              <a:endParaRPr lang="en-US" sz="1800" b="0" dirty="0" smtClean="0">
                <a:latin typeface="+mn-lt"/>
              </a:endParaRPr>
            </a:p>
          </p:txBody>
        </p:sp>
      </p:grpSp>
      <p:sp>
        <p:nvSpPr>
          <p:cNvPr id="31" name="Rounded Rectangular Callout 30"/>
          <p:cNvSpPr/>
          <p:nvPr/>
        </p:nvSpPr>
        <p:spPr>
          <a:xfrm>
            <a:off x="4251236" y="1871673"/>
            <a:ext cx="2775039" cy="1103173"/>
          </a:xfrm>
          <a:prstGeom prst="wedgeRoundRectCallout">
            <a:avLst>
              <a:gd name="adj1" fmla="val -63239"/>
              <a:gd name="adj2" fmla="val -268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Надо написать класс 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Conveyor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901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design session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362073" y="1871673"/>
            <a:ext cx="2641600" cy="1295400"/>
            <a:chOff x="2184400" y="1384300"/>
            <a:chExt cx="2641600" cy="1295400"/>
          </a:xfrm>
        </p:grpSpPr>
        <p:grpSp>
          <p:nvGrpSpPr>
            <p:cNvPr id="13" name="Group 12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tr-TR" sz="1800" b="0" dirty="0" err="1"/>
                <a:t>Conveyor</a:t>
              </a:r>
              <a:r>
                <a:rPr lang="tr-TR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5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cs-CZ" sz="1800" b="0" dirty="0" err="1"/>
                <a:t>tick</a:t>
              </a:r>
              <a:r>
                <a:rPr lang="cs-CZ" sz="1800" b="0" dirty="0"/>
                <a:t>(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[*]):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 </a:t>
              </a:r>
              <a:endParaRPr lang="en-US" sz="1800" b="0" dirty="0" smtClean="0">
                <a:latin typeface="+mn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362073" y="4151323"/>
            <a:ext cx="2641600" cy="1295400"/>
            <a:chOff x="2184400" y="1384300"/>
            <a:chExt cx="2641600" cy="1295400"/>
          </a:xfrm>
        </p:grpSpPr>
        <p:grpSp>
          <p:nvGrpSpPr>
            <p:cNvPr id="11" name="Group 1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da-DK" sz="1800" b="0" dirty="0" err="1"/>
                <a:t>Worker</a:t>
              </a:r>
              <a:r>
                <a:rPr lang="da-DK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de-DE" sz="1800" b="0" dirty="0" err="1"/>
                <a:t>enqueue</a:t>
              </a:r>
              <a:r>
                <a:rPr lang="de-DE" sz="1800" b="0" dirty="0"/>
                <a:t>(Item[*]) tick():Item[*] </a:t>
              </a:r>
            </a:p>
          </p:txBody>
        </p:sp>
      </p:grpSp>
      <p:cxnSp>
        <p:nvCxnSpPr>
          <p:cNvPr id="5" name="Straight Arrow Connector 4"/>
          <p:cNvCxnSpPr>
            <a:stCxn id="3" idx="2"/>
            <a:endCxn id="18" idx="0"/>
          </p:cNvCxnSpPr>
          <p:nvPr/>
        </p:nvCxnSpPr>
        <p:spPr>
          <a:xfrm>
            <a:off x="2682873" y="3167073"/>
            <a:ext cx="0" cy="984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752691" y="3437067"/>
            <a:ext cx="94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+mj-lt"/>
              </a:rPr>
              <a:t>workers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295491" y="3769292"/>
            <a:ext cx="280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*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9" name="Rounded Rectangular Callout 28"/>
          <p:cNvSpPr/>
          <p:nvPr/>
        </p:nvSpPr>
        <p:spPr>
          <a:xfrm>
            <a:off x="4251236" y="4186249"/>
            <a:ext cx="2775039" cy="1103173"/>
          </a:xfrm>
          <a:prstGeom prst="wedgeRoundRectCallout">
            <a:avLst>
              <a:gd name="adj1" fmla="val -63239"/>
              <a:gd name="adj2" fmla="val -268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Conveyor – </a:t>
            </a:r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содержит массив рабочих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998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design session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362073" y="1871673"/>
            <a:ext cx="2641600" cy="1295400"/>
            <a:chOff x="2184400" y="1384300"/>
            <a:chExt cx="2641600" cy="1295400"/>
          </a:xfrm>
        </p:grpSpPr>
        <p:grpSp>
          <p:nvGrpSpPr>
            <p:cNvPr id="13" name="Group 12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tr-TR" sz="1800" b="0" dirty="0" err="1"/>
                <a:t>Conveyor</a:t>
              </a:r>
              <a:r>
                <a:rPr lang="tr-TR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5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cs-CZ" sz="1800" b="0" dirty="0" err="1"/>
                <a:t>tick</a:t>
              </a:r>
              <a:r>
                <a:rPr lang="cs-CZ" sz="1800" b="0" dirty="0"/>
                <a:t>(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[*]):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 </a:t>
              </a:r>
              <a:endParaRPr lang="en-US" sz="1800" b="0" dirty="0" smtClean="0">
                <a:latin typeface="+mn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362073" y="4151323"/>
            <a:ext cx="2641600" cy="1295400"/>
            <a:chOff x="2184400" y="1384300"/>
            <a:chExt cx="2641600" cy="1295400"/>
          </a:xfrm>
        </p:grpSpPr>
        <p:grpSp>
          <p:nvGrpSpPr>
            <p:cNvPr id="11" name="Group 1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da-DK" sz="1800" b="0" dirty="0" err="1"/>
                <a:t>Worker</a:t>
              </a:r>
              <a:r>
                <a:rPr lang="da-DK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de-DE" sz="1800" b="0" dirty="0" err="1"/>
                <a:t>enqueue</a:t>
              </a:r>
              <a:r>
                <a:rPr lang="de-DE" sz="1800" b="0" dirty="0"/>
                <a:t>(Item[*]) tick():Item[*] 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387973" y="4138624"/>
            <a:ext cx="2641600" cy="1295400"/>
            <a:chOff x="2184400" y="1384300"/>
            <a:chExt cx="2641600" cy="1295400"/>
          </a:xfrm>
        </p:grpSpPr>
        <p:grpSp>
          <p:nvGrpSpPr>
            <p:cNvPr id="21" name="Group 2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2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/>
                <a:t>Item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23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 err="1"/>
                <a:t>lifeTime</a:t>
              </a:r>
              <a:r>
                <a:rPr lang="en-US" sz="1800" b="0" dirty="0"/>
                <a:t>():</a:t>
              </a:r>
              <a:r>
                <a:rPr lang="en-US" sz="1800" b="0" dirty="0" err="1"/>
                <a:t>int</a:t>
              </a:r>
              <a:r>
                <a:rPr lang="en-US" sz="1800" b="0" dirty="0"/>
                <a:t> </a:t>
              </a:r>
              <a:endParaRPr lang="ru-RU" sz="1800" b="0" dirty="0" smtClean="0"/>
            </a:p>
            <a:p>
              <a:r>
                <a:rPr lang="en-US" sz="1800" b="0" dirty="0" smtClean="0"/>
                <a:t>tick</a:t>
              </a:r>
              <a:r>
                <a:rPr lang="en-US" sz="1800" b="0" dirty="0"/>
                <a:t>() </a:t>
              </a:r>
            </a:p>
          </p:txBody>
        </p:sp>
      </p:grpSp>
      <p:cxnSp>
        <p:nvCxnSpPr>
          <p:cNvPr id="5" name="Straight Arrow Connector 4"/>
          <p:cNvCxnSpPr>
            <a:stCxn id="3" idx="2"/>
            <a:endCxn id="18" idx="0"/>
          </p:cNvCxnSpPr>
          <p:nvPr/>
        </p:nvCxnSpPr>
        <p:spPr>
          <a:xfrm>
            <a:off x="2682873" y="3167073"/>
            <a:ext cx="0" cy="984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8" idx="3"/>
            <a:endCxn id="24" idx="1"/>
          </p:cNvCxnSpPr>
          <p:nvPr/>
        </p:nvCxnSpPr>
        <p:spPr>
          <a:xfrm flipV="1">
            <a:off x="4003673" y="4786324"/>
            <a:ext cx="1384300" cy="12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752691" y="3437067"/>
            <a:ext cx="94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+mj-lt"/>
              </a:rPr>
              <a:t>workers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295491" y="3769292"/>
            <a:ext cx="280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*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02091" y="4363018"/>
            <a:ext cx="800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queue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02387" y="4856742"/>
            <a:ext cx="280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*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9" name="Rounded Rectangular Callout 28"/>
          <p:cNvSpPr/>
          <p:nvPr/>
        </p:nvSpPr>
        <p:spPr>
          <a:xfrm>
            <a:off x="5387972" y="2503500"/>
            <a:ext cx="3349628" cy="1133346"/>
          </a:xfrm>
          <a:prstGeom prst="wedgeRoundRectCallout">
            <a:avLst>
              <a:gd name="adj1" fmla="val 4529"/>
              <a:gd name="adj2" fmla="val 918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Рабочий за один такт обрабатывают детали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,</a:t>
            </a:r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 которые были поданы ему в очередь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082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72073" y="3800841"/>
            <a:ext cx="3073400" cy="1959401"/>
          </a:xfrm>
          <a:prstGeom prst="round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design session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362073" y="1871673"/>
            <a:ext cx="2641600" cy="1295400"/>
            <a:chOff x="2184400" y="1384300"/>
            <a:chExt cx="2641600" cy="1295400"/>
          </a:xfrm>
        </p:grpSpPr>
        <p:grpSp>
          <p:nvGrpSpPr>
            <p:cNvPr id="13" name="Group 12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tr-TR" sz="1800" b="0" dirty="0" err="1"/>
                <a:t>Conveyor</a:t>
              </a:r>
              <a:r>
                <a:rPr lang="tr-TR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5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cs-CZ" sz="1800" b="0" dirty="0" err="1"/>
                <a:t>tick</a:t>
              </a:r>
              <a:r>
                <a:rPr lang="cs-CZ" sz="1800" b="0" dirty="0"/>
                <a:t>(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[*]):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 </a:t>
              </a:r>
              <a:endParaRPr lang="en-US" sz="1800" b="0" dirty="0" smtClean="0">
                <a:latin typeface="+mn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362073" y="4151323"/>
            <a:ext cx="2641600" cy="1295400"/>
            <a:chOff x="2184400" y="1384300"/>
            <a:chExt cx="2641600" cy="1295400"/>
          </a:xfrm>
        </p:grpSpPr>
        <p:grpSp>
          <p:nvGrpSpPr>
            <p:cNvPr id="11" name="Group 1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da-DK" sz="1800" b="0" dirty="0" err="1"/>
                <a:t>Worker</a:t>
              </a:r>
              <a:r>
                <a:rPr lang="da-DK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de-DE" sz="1800" b="0" dirty="0" err="1"/>
                <a:t>enqueue</a:t>
              </a:r>
              <a:r>
                <a:rPr lang="de-DE" sz="1800" b="0" dirty="0"/>
                <a:t>(Item[*]) tick():Item[*] 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387973" y="4138624"/>
            <a:ext cx="2641600" cy="1295400"/>
            <a:chOff x="2184400" y="1384300"/>
            <a:chExt cx="2641600" cy="1295400"/>
          </a:xfrm>
        </p:grpSpPr>
        <p:grpSp>
          <p:nvGrpSpPr>
            <p:cNvPr id="21" name="Group 2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2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/>
                <a:t>Item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23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 err="1"/>
                <a:t>lifeTime</a:t>
              </a:r>
              <a:r>
                <a:rPr lang="en-US" sz="1800" b="0" dirty="0"/>
                <a:t>():</a:t>
              </a:r>
              <a:r>
                <a:rPr lang="en-US" sz="1800" b="0" dirty="0" err="1"/>
                <a:t>int</a:t>
              </a:r>
              <a:r>
                <a:rPr lang="en-US" sz="1800" b="0" dirty="0"/>
                <a:t> </a:t>
              </a:r>
              <a:endParaRPr lang="ru-RU" sz="1800" b="0" dirty="0" smtClean="0"/>
            </a:p>
            <a:p>
              <a:r>
                <a:rPr lang="en-US" sz="1800" b="0" dirty="0" smtClean="0"/>
                <a:t>tick</a:t>
              </a:r>
              <a:r>
                <a:rPr lang="en-US" sz="1800" b="0" dirty="0"/>
                <a:t>() </a:t>
              </a:r>
            </a:p>
          </p:txBody>
        </p:sp>
      </p:grpSp>
      <p:cxnSp>
        <p:nvCxnSpPr>
          <p:cNvPr id="5" name="Straight Arrow Connector 4"/>
          <p:cNvCxnSpPr>
            <a:stCxn id="3" idx="2"/>
            <a:endCxn id="18" idx="0"/>
          </p:cNvCxnSpPr>
          <p:nvPr/>
        </p:nvCxnSpPr>
        <p:spPr>
          <a:xfrm>
            <a:off x="2682873" y="3167073"/>
            <a:ext cx="0" cy="984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8" idx="3"/>
            <a:endCxn id="24" idx="1"/>
          </p:cNvCxnSpPr>
          <p:nvPr/>
        </p:nvCxnSpPr>
        <p:spPr>
          <a:xfrm flipV="1">
            <a:off x="4003673" y="4786324"/>
            <a:ext cx="1384300" cy="12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752691" y="3437067"/>
            <a:ext cx="94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+mj-lt"/>
              </a:rPr>
              <a:t>workers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295491" y="3769292"/>
            <a:ext cx="280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*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02091" y="4363018"/>
            <a:ext cx="800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queue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02387" y="4856742"/>
            <a:ext cx="280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*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65182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161645"/>
                </a:solidFill>
                <a:latin typeface="Arial" charset="0"/>
              </a:rPr>
              <a:t>Для кого этот тренинг?</a:t>
            </a:r>
            <a:endParaRPr lang="ru-RU" dirty="0">
              <a:solidFill>
                <a:srgbClr val="161645"/>
              </a:solidFill>
              <a:latin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62075" y="1988656"/>
            <a:ext cx="6419850" cy="3229939"/>
            <a:chOff x="1352550" y="2035583"/>
            <a:chExt cx="6419850" cy="3229939"/>
          </a:xfrm>
        </p:grpSpPr>
        <p:sp>
          <p:nvSpPr>
            <p:cNvPr id="15" name="Rectangle 14"/>
            <p:cNvSpPr/>
            <p:nvPr/>
          </p:nvSpPr>
          <p:spPr>
            <a:xfrm>
              <a:off x="2219325" y="4337787"/>
              <a:ext cx="5553075" cy="8953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219325" y="3199867"/>
              <a:ext cx="5553075" cy="8953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219325" y="2035583"/>
              <a:ext cx="5553075" cy="960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219325" y="3167482"/>
              <a:ext cx="5553075" cy="96012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en-US" b="1" dirty="0" smtClean="0">
                  <a:solidFill>
                    <a:srgbClr val="004080"/>
                  </a:solidFill>
                </a:rPr>
                <a:t>Intermediate</a:t>
              </a:r>
              <a:endParaRPr lang="en-US" dirty="0" smtClean="0">
                <a:solidFill>
                  <a:srgbClr val="004080"/>
                </a:solidFill>
              </a:endParaRPr>
            </a:p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Поможет лучше всё структурировать в голове и объяснять коллегам</a:t>
              </a:r>
              <a:endParaRPr lang="ru-RU" dirty="0">
                <a:solidFill>
                  <a:srgbClr val="00408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86000" y="2129590"/>
              <a:ext cx="5438775" cy="772107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de-DE" b="1" dirty="0" smtClean="0">
                  <a:solidFill>
                    <a:srgbClr val="004080"/>
                  </a:solidFill>
                </a:rPr>
                <a:t>Beginner</a:t>
              </a:r>
              <a:endParaRPr lang="ru-RU" b="1" dirty="0" smtClean="0">
                <a:solidFill>
                  <a:srgbClr val="004080"/>
                </a:solidFill>
              </a:endParaRPr>
            </a:p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Хорошая</a:t>
              </a:r>
              <a:r>
                <a:rPr lang="de-DE" dirty="0" smtClean="0">
                  <a:solidFill>
                    <a:srgbClr val="004080"/>
                  </a:solidFill>
                </a:rPr>
                <a:t> </a:t>
              </a:r>
              <a:r>
                <a:rPr lang="ru-RU" dirty="0" smtClean="0">
                  <a:solidFill>
                    <a:srgbClr val="004080"/>
                  </a:solidFill>
                </a:rPr>
                <a:t>точка входа</a:t>
              </a:r>
              <a:endParaRPr lang="ru-RU" dirty="0">
                <a:solidFill>
                  <a:srgbClr val="00408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19326" y="4305402"/>
              <a:ext cx="5505450" cy="96012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en-US" b="1" dirty="0" smtClean="0">
                  <a:solidFill>
                    <a:srgbClr val="004080"/>
                  </a:solidFill>
                </a:rPr>
                <a:t>Advanced </a:t>
              </a:r>
              <a:endParaRPr lang="ru-RU" b="1" dirty="0" smtClean="0">
                <a:solidFill>
                  <a:srgbClr val="004080"/>
                </a:solidFill>
              </a:endParaRPr>
            </a:p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Можно использовать для</a:t>
              </a:r>
              <a:r>
                <a:rPr lang="en-US" dirty="0" smtClean="0">
                  <a:solidFill>
                    <a:srgbClr val="004080"/>
                  </a:solidFill>
                </a:rPr>
                <a:t> </a:t>
              </a:r>
              <a:r>
                <a:rPr lang="ru-RU" dirty="0" smtClean="0">
                  <a:solidFill>
                    <a:srgbClr val="004080"/>
                  </a:solidFill>
                </a:rPr>
                <a:t>обучения</a:t>
              </a:r>
              <a:r>
                <a:rPr lang="en-US" dirty="0" smtClean="0">
                  <a:solidFill>
                    <a:srgbClr val="004080"/>
                  </a:solidFill>
                </a:rPr>
                <a:t> </a:t>
              </a:r>
              <a:r>
                <a:rPr lang="ru-RU" dirty="0" smtClean="0">
                  <a:solidFill>
                    <a:srgbClr val="004080"/>
                  </a:solidFill>
                </a:rPr>
                <a:t>и</a:t>
              </a:r>
              <a:r>
                <a:rPr lang="en-US" dirty="0" smtClean="0">
                  <a:solidFill>
                    <a:srgbClr val="004080"/>
                  </a:solidFill>
                </a:rPr>
                <a:t> </a:t>
              </a:r>
              <a:r>
                <a:rPr lang="ru-RU" dirty="0" smtClean="0">
                  <a:solidFill>
                    <a:srgbClr val="004080"/>
                  </a:solidFill>
                </a:rPr>
                <a:t>проверки других</a:t>
              </a:r>
              <a:endParaRPr lang="ru-RU" dirty="0">
                <a:solidFill>
                  <a:srgbClr val="00408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352550" y="4305402"/>
              <a:ext cx="752475" cy="960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5400" b="1" dirty="0"/>
                <a:t>3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52550" y="3167482"/>
              <a:ext cx="752475" cy="960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5400" b="1" dirty="0"/>
                <a:t>2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52550" y="2035583"/>
              <a:ext cx="752475" cy="960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5400" b="1" dirty="0"/>
                <a:t>1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731250" y="6683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314718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88950" y="1158876"/>
            <a:ext cx="6305550" cy="83174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004080"/>
                </a:solidFill>
              </a:rPr>
              <a:t>У вновь </a:t>
            </a:r>
            <a:r>
              <a:rPr lang="ru-RU" dirty="0" smtClean="0">
                <a:solidFill>
                  <a:srgbClr val="004080"/>
                </a:solidFill>
              </a:rPr>
              <a:t>созданной </a:t>
            </a:r>
            <a:r>
              <a:rPr lang="ru-RU" dirty="0">
                <a:solidFill>
                  <a:srgbClr val="004080"/>
                </a:solidFill>
              </a:rPr>
              <a:t>детали </a:t>
            </a:r>
            <a:endParaRPr lang="ru-RU" dirty="0" smtClean="0">
              <a:solidFill>
                <a:srgbClr val="004080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4080"/>
                </a:solidFill>
              </a:rPr>
              <a:t>время </a:t>
            </a:r>
            <a:r>
              <a:rPr lang="ru-RU" dirty="0">
                <a:solidFill>
                  <a:srgbClr val="004080"/>
                </a:solidFill>
              </a:rPr>
              <a:t>жизни должно равняться нулю </a:t>
            </a: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88950" y="2563088"/>
            <a:ext cx="5111750" cy="162460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дано: новая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деталь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/>
            </a:r>
            <a:br>
              <a:rPr lang="ru-RU" dirty="0">
                <a:solidFill>
                  <a:srgbClr val="004080"/>
                </a:solidFill>
                <a:cs typeface="Tahoma" charset="0"/>
              </a:rPr>
            </a:br>
            <a:endParaRPr lang="nb-NO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когда: запрашиваем у нее время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жизни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nb-NO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тогда: получаем в результате 0 </a:t>
            </a:r>
            <a:endParaRPr lang="en-US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en-US" dirty="0" smtClean="0"/>
              <a:t>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957544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 smtClean="0"/>
              <a:t>Пишем тест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93700" y="1310144"/>
            <a:ext cx="8623300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>
                <a:solidFill>
                  <a:srgbClr val="000080"/>
                </a:solidFill>
                <a:latin typeface="Menlo"/>
              </a:rPr>
              <a:t>package</a:t>
            </a:r>
            <a:r>
              <a:rPr lang="tr-TR" dirty="0">
                <a:solidFill>
                  <a:srgbClr val="000080"/>
                </a:solidFill>
                <a:latin typeface="Menlo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Menlo"/>
              </a:rPr>
              <a:t>conveyor</a:t>
            </a:r>
            <a:r>
              <a:rPr lang="tr-TR" dirty="0">
                <a:solidFill>
                  <a:srgbClr val="000000"/>
                </a:solidFill>
                <a:latin typeface="Menlo"/>
              </a:rPr>
              <a:t>;</a:t>
            </a:r>
          </a:p>
          <a:p>
            <a:endParaRPr lang="en-US" dirty="0">
              <a:latin typeface="Menlo"/>
            </a:endParaRP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import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org.junit.Test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import static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org.fest.assertions.Assertions.assertThat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</a:p>
          <a:p>
            <a:endParaRPr lang="en-US" dirty="0">
              <a:latin typeface="Menlo"/>
            </a:endParaRP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 class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ItemTest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{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shouldHaveZeroLifeTimeAfterCreation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da-DK" dirty="0">
                <a:latin typeface="Menlo"/>
              </a:rPr>
              <a:t>        </a:t>
            </a:r>
            <a:r>
              <a:rPr lang="da-DK" i="1" dirty="0">
                <a:solidFill>
                  <a:srgbClr val="BFBFBF"/>
                </a:solidFill>
                <a:latin typeface="Menlo"/>
              </a:rPr>
              <a:t>// given</a:t>
            </a:r>
            <a:endParaRPr lang="da-DK" dirty="0">
              <a:solidFill>
                <a:srgbClr val="BFBFBF"/>
              </a:solidFill>
              <a:latin typeface="Menlo"/>
            </a:endParaRPr>
          </a:p>
          <a:p>
            <a:r>
              <a:rPr lang="en-US" dirty="0">
                <a:latin typeface="Menlo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Item item =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Item();</a:t>
            </a:r>
          </a:p>
          <a:p>
            <a:r>
              <a:rPr lang="en-US" dirty="0">
                <a:latin typeface="Menlo"/>
              </a:rPr>
              <a:t>        </a:t>
            </a:r>
            <a:r>
              <a:rPr lang="en-US" i="1" dirty="0">
                <a:solidFill>
                  <a:srgbClr val="BFBFBF"/>
                </a:solidFill>
                <a:latin typeface="Menlo"/>
              </a:rPr>
              <a:t>// when</a:t>
            </a:r>
            <a:endParaRPr lang="en-US" dirty="0">
              <a:solidFill>
                <a:srgbClr val="BFBFBF"/>
              </a:solidFill>
              <a:latin typeface="Menlo"/>
            </a:endParaRPr>
          </a:p>
          <a:p>
            <a:r>
              <a:rPr lang="en-US" dirty="0">
                <a:latin typeface="Menlo"/>
              </a:rPr>
              <a:t>        </a:t>
            </a:r>
            <a:r>
              <a:rPr lang="en-US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lifeTime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item.lifeTime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dirty="0">
                <a:latin typeface="Menlo"/>
              </a:rPr>
              <a:t>        </a:t>
            </a:r>
            <a:r>
              <a:rPr lang="en-US" i="1" dirty="0">
                <a:solidFill>
                  <a:srgbClr val="BFBFBF"/>
                </a:solidFill>
                <a:latin typeface="Menlo"/>
              </a:rPr>
              <a:t>// then</a:t>
            </a:r>
            <a:endParaRPr lang="en-US" dirty="0">
              <a:solidFill>
                <a:srgbClr val="BFBFBF"/>
              </a:solidFill>
              <a:latin typeface="Menlo"/>
            </a:endParaRPr>
          </a:p>
          <a:p>
            <a:r>
              <a:rPr lang="pl-PL" dirty="0">
                <a:latin typeface="Menlo"/>
              </a:rPr>
              <a:t>        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(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lifeTime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).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isZero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dirty="0">
              <a:latin typeface="Menlo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7717828" y="6263859"/>
            <a:ext cx="1088428" cy="418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pPr algn="ctr"/>
            <a:r>
              <a:rPr lang="pl-PL" sz="1800" b="0" dirty="0" smtClean="0">
                <a:hlinkClick r:id="rId2"/>
              </a:rPr>
              <a:t>FEST</a:t>
            </a:r>
            <a:endParaRPr lang="en-US" sz="1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50584633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en-US" dirty="0"/>
              <a:t>Fixtures for Easy Software Testing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7717828" y="6263859"/>
            <a:ext cx="1088428" cy="418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pPr algn="ctr"/>
            <a:r>
              <a:rPr lang="pl-PL" sz="1800" b="0" dirty="0" smtClean="0">
                <a:hlinkClick r:id="rId2"/>
              </a:rPr>
              <a:t>FEST</a:t>
            </a:r>
            <a:endParaRPr lang="en-US" sz="1800" b="0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5971352"/>
            <a:ext cx="4316248" cy="711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1000" y="1295400"/>
            <a:ext cx="88011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sz="1600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removed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employees.removeFired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pl-PL" sz="16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pl-PL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pl-PL" sz="1600" dirty="0" err="1">
                <a:solidFill>
                  <a:srgbClr val="000000"/>
                </a:solidFill>
                <a:latin typeface="Menlo"/>
              </a:rPr>
              <a:t>removed</a:t>
            </a:r>
            <a:r>
              <a:rPr lang="pl-PL" sz="1600" dirty="0">
                <a:solidFill>
                  <a:srgbClr val="000000"/>
                </a:solidFill>
                <a:latin typeface="Menlo"/>
              </a:rPr>
              <a:t>).</a:t>
            </a:r>
            <a:r>
              <a:rPr lang="pl-PL" sz="1600" dirty="0" err="1">
                <a:solidFill>
                  <a:srgbClr val="000000"/>
                </a:solidFill>
                <a:latin typeface="Menlo"/>
              </a:rPr>
              <a:t>isZero</a:t>
            </a:r>
            <a:r>
              <a:rPr lang="pl-PL" sz="1600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endParaRPr lang="en-US" sz="1600" dirty="0">
              <a:latin typeface="Menlo"/>
            </a:endParaRPr>
          </a:p>
          <a:p>
            <a:r>
              <a:rPr lang="en-US" sz="1600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&lt;Employee&gt;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newEmployees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employees.hired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(TODAY);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newEmployees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hasSize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6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r>
              <a:rPr lang="fr-FR" sz="1600" dirty="0" smtClean="0">
                <a:solidFill>
                  <a:srgbClr val="000000"/>
                </a:solidFill>
                <a:latin typeface="Menlo"/>
              </a:rPr>
              <a:t>                        .</a:t>
            </a:r>
            <a:r>
              <a:rPr lang="fr-FR" sz="1600" dirty="0" err="1">
                <a:solidFill>
                  <a:srgbClr val="000000"/>
                </a:solidFill>
                <a:latin typeface="Menlo"/>
              </a:rPr>
              <a:t>contains</a:t>
            </a:r>
            <a:r>
              <a:rPr lang="fr-FR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fr-FR" sz="1600" dirty="0" err="1">
                <a:solidFill>
                  <a:srgbClr val="000000"/>
                </a:solidFill>
                <a:latin typeface="Menlo"/>
              </a:rPr>
              <a:t>frodo</a:t>
            </a:r>
            <a:r>
              <a:rPr lang="fr-FR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fr-FR" sz="1600" dirty="0" err="1">
                <a:solidFill>
                  <a:srgbClr val="000000"/>
                </a:solidFill>
                <a:latin typeface="Menlo"/>
              </a:rPr>
              <a:t>sam</a:t>
            </a:r>
            <a:r>
              <a:rPr lang="fr-FR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600" dirty="0">
              <a:latin typeface="Menlo"/>
            </a:endParaRPr>
          </a:p>
          <a:p>
            <a:r>
              <a:rPr lang="pl-PL" sz="16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pl-PL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pl-PL" sz="1600" dirty="0" err="1">
                <a:solidFill>
                  <a:srgbClr val="000000"/>
                </a:solidFill>
                <a:latin typeface="Menlo"/>
              </a:rPr>
              <a:t>yoda</a:t>
            </a:r>
            <a:r>
              <a:rPr lang="pl-PL" sz="1600" dirty="0" smtClean="0">
                <a:solidFill>
                  <a:srgbClr val="000000"/>
                </a:solidFill>
                <a:latin typeface="Menlo"/>
              </a:rPr>
              <a:t>).</a:t>
            </a:r>
            <a:r>
              <a:rPr lang="pl-PL" sz="1600" dirty="0" err="1">
                <a:solidFill>
                  <a:srgbClr val="000000"/>
                </a:solidFill>
                <a:latin typeface="Menlo"/>
              </a:rPr>
              <a:t>isInstanceOf</a:t>
            </a:r>
            <a:r>
              <a:rPr lang="pl-PL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pl-PL" sz="1600" dirty="0" err="1">
                <a:solidFill>
                  <a:srgbClr val="000000"/>
                </a:solidFill>
                <a:latin typeface="Menlo"/>
              </a:rPr>
              <a:t>Jedi.</a:t>
            </a:r>
            <a:r>
              <a:rPr lang="pl-PL" sz="16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pl-PL" sz="160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               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isEqualTo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foundJedi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               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isNotEqualTo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foundSith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55301497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1397488" y="3012770"/>
            <a:ext cx="629761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pPr algn="ctr"/>
            <a:r>
              <a:rPr lang="ru-RU" b="0" dirty="0">
                <a:latin typeface="Arial" charset="0"/>
              </a:rPr>
              <a:t>Это «</a:t>
            </a:r>
            <a:r>
              <a:rPr lang="ru-RU" b="0" dirty="0" smtClean="0">
                <a:latin typeface="Arial" charset="0"/>
              </a:rPr>
              <a:t>вырожденны</a:t>
            </a:r>
            <a:r>
              <a:rPr lang="ru-RU" b="0" dirty="0">
                <a:latin typeface="Arial" charset="0"/>
              </a:rPr>
              <a:t>й</a:t>
            </a:r>
            <a:r>
              <a:rPr lang="ru-RU" b="0" dirty="0" smtClean="0">
                <a:latin typeface="Arial" charset="0"/>
              </a:rPr>
              <a:t>» </a:t>
            </a:r>
            <a:r>
              <a:rPr lang="ru-RU" b="0" dirty="0">
                <a:latin typeface="Arial" charset="0"/>
              </a:rPr>
              <a:t>тест на состояние</a:t>
            </a:r>
          </a:p>
        </p:txBody>
      </p:sp>
    </p:spTree>
    <p:extLst>
      <p:ext uri="{BB962C8B-B14F-4D97-AF65-F5344CB8AC3E}">
        <p14:creationId xmlns:p14="http://schemas.microsoft.com/office/powerpoint/2010/main" val="533208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 smtClean="0"/>
              <a:t>Пишем минимум кода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1295400"/>
            <a:ext cx="4572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 class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Item {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lifeTime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en-US" dirty="0">
                <a:latin typeface="Menlo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dirty="0"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538476194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425700" y="965200"/>
            <a:ext cx="4419600" cy="5321300"/>
            <a:chOff x="2425700" y="965200"/>
            <a:chExt cx="4419600" cy="5321300"/>
          </a:xfrm>
        </p:grpSpPr>
        <p:sp>
          <p:nvSpPr>
            <p:cNvPr id="3" name="Folded Corner 2"/>
            <p:cNvSpPr/>
            <p:nvPr/>
          </p:nvSpPr>
          <p:spPr>
            <a:xfrm>
              <a:off x="2425700" y="965200"/>
              <a:ext cx="4419600" cy="53213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itle 1"/>
            <p:cNvSpPr txBox="1">
              <a:spLocks/>
            </p:cNvSpPr>
            <p:nvPr/>
          </p:nvSpPr>
          <p:spPr bwMode="auto">
            <a:xfrm>
              <a:off x="2578588" y="1168400"/>
              <a:ext cx="4266712" cy="4406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fr-FR" u="sng" dirty="0" err="1" smtClean="0">
                  <a:solidFill>
                    <a:schemeClr val="tx2"/>
                  </a:solidFill>
                  <a:latin typeface="Arial" charset="0"/>
                </a:rPr>
                <a:t>Дано</a:t>
              </a:r>
              <a:r>
                <a:rPr lang="fr-FR" u="sng" dirty="0" smtClean="0">
                  <a:solidFill>
                    <a:schemeClr val="tx2"/>
                  </a:solidFill>
                  <a:latin typeface="Arial" charset="0"/>
                </a:rPr>
                <a:t>:</a:t>
              </a:r>
              <a:endParaRPr lang="fr-FR" u="sng" dirty="0">
                <a:solidFill>
                  <a:schemeClr val="tx2"/>
                </a:solidFill>
                <a:latin typeface="Arial" charset="0"/>
              </a:endParaRPr>
            </a:p>
            <a:p>
              <a:endParaRPr lang="fr-FR" b="0" dirty="0" smtClean="0">
                <a:solidFill>
                  <a:schemeClr val="tx2"/>
                </a:solidFill>
                <a:latin typeface="Arial" charset="0"/>
              </a:endParaRPr>
            </a:p>
            <a:p>
              <a:r>
                <a:rPr lang="fr-FR" b="0" dirty="0" err="1" smtClean="0">
                  <a:solidFill>
                    <a:schemeClr val="tx2"/>
                  </a:solidFill>
                  <a:latin typeface="Arial" charset="0"/>
                </a:rPr>
                <a:t>арбуз</a:t>
              </a:r>
              <a:r>
                <a:rPr lang="fr-FR" b="0" dirty="0" smtClean="0">
                  <a:solidFill>
                    <a:schemeClr val="tx2"/>
                  </a:solidFill>
                  <a:latin typeface="Arial" charset="0"/>
                </a:rPr>
                <a:t> </a:t>
              </a:r>
              <a:r>
                <a:rPr lang="fr-FR" b="0" dirty="0">
                  <a:solidFill>
                    <a:schemeClr val="tx2"/>
                  </a:solidFill>
                  <a:latin typeface="Arial" charset="0"/>
                </a:rPr>
                <a:t>+ </a:t>
              </a:r>
              <a:r>
                <a:rPr lang="fr-FR" b="0" dirty="0" err="1">
                  <a:solidFill>
                    <a:schemeClr val="tx2"/>
                  </a:solidFill>
                  <a:latin typeface="Arial" charset="0"/>
                </a:rPr>
                <a:t>гиря</a:t>
              </a:r>
              <a:r>
                <a:rPr lang="fr-FR" b="0" dirty="0">
                  <a:solidFill>
                    <a:schemeClr val="tx2"/>
                  </a:solidFill>
                  <a:latin typeface="Arial" charset="0"/>
                </a:rPr>
                <a:t> 1 </a:t>
              </a:r>
              <a:r>
                <a:rPr lang="fr-FR" b="0" dirty="0" err="1">
                  <a:solidFill>
                    <a:schemeClr val="tx2"/>
                  </a:solidFill>
                  <a:latin typeface="Arial" charset="0"/>
                </a:rPr>
                <a:t>кг</a:t>
              </a:r>
              <a:r>
                <a:rPr lang="fr-FR" b="0" dirty="0">
                  <a:solidFill>
                    <a:schemeClr val="tx2"/>
                  </a:solidFill>
                  <a:latin typeface="Arial" charset="0"/>
                </a:rPr>
                <a:t> = </a:t>
              </a:r>
              <a:r>
                <a:rPr lang="fr-FR" b="0" dirty="0" err="1">
                  <a:solidFill>
                    <a:schemeClr val="tx2"/>
                  </a:solidFill>
                  <a:latin typeface="Arial" charset="0"/>
                </a:rPr>
                <a:t>гиря</a:t>
              </a:r>
              <a:r>
                <a:rPr lang="fr-FR" b="0" dirty="0">
                  <a:solidFill>
                    <a:schemeClr val="tx2"/>
                  </a:solidFill>
                  <a:latin typeface="Arial" charset="0"/>
                </a:rPr>
                <a:t> 6 </a:t>
              </a:r>
              <a:r>
                <a:rPr lang="fr-FR" b="0" dirty="0" err="1">
                  <a:solidFill>
                    <a:schemeClr val="tx2"/>
                  </a:solidFill>
                  <a:latin typeface="Arial" charset="0"/>
                </a:rPr>
                <a:t>кг</a:t>
              </a:r>
              <a:r>
                <a:rPr lang="fr-FR" b="0" dirty="0">
                  <a:solidFill>
                    <a:schemeClr val="tx2"/>
                  </a:solidFill>
                  <a:latin typeface="Arial" charset="0"/>
                </a:rPr>
                <a:t> </a:t>
              </a:r>
              <a:endParaRPr lang="fr-FR" b="0" dirty="0" smtClean="0">
                <a:solidFill>
                  <a:schemeClr val="tx2"/>
                </a:solidFill>
                <a:latin typeface="Arial" charset="0"/>
              </a:endParaRPr>
            </a:p>
            <a:p>
              <a:r>
                <a:rPr lang="fr-FR" b="0" dirty="0" err="1" smtClean="0">
                  <a:solidFill>
                    <a:schemeClr val="tx2"/>
                  </a:solidFill>
                  <a:latin typeface="Arial" charset="0"/>
                </a:rPr>
                <a:t>арбуз</a:t>
              </a:r>
              <a:r>
                <a:rPr lang="fr-FR" b="0" dirty="0" smtClean="0">
                  <a:solidFill>
                    <a:schemeClr val="tx2"/>
                  </a:solidFill>
                  <a:latin typeface="Arial" charset="0"/>
                </a:rPr>
                <a:t> </a:t>
              </a:r>
              <a:r>
                <a:rPr lang="fr-FR" b="0" dirty="0">
                  <a:solidFill>
                    <a:schemeClr val="tx2"/>
                  </a:solidFill>
                  <a:latin typeface="Arial" charset="0"/>
                </a:rPr>
                <a:t>= </a:t>
              </a:r>
              <a:r>
                <a:rPr lang="fr-FR" b="0" dirty="0" smtClean="0">
                  <a:solidFill>
                    <a:schemeClr val="tx2"/>
                  </a:solidFill>
                  <a:latin typeface="Arial" charset="0"/>
                </a:rPr>
                <a:t>?</a:t>
              </a:r>
            </a:p>
            <a:p>
              <a:endParaRPr lang="fr-FR" b="0" dirty="0">
                <a:solidFill>
                  <a:schemeClr val="tx2"/>
                </a:solidFill>
                <a:latin typeface="Arial" charset="0"/>
              </a:endParaRPr>
            </a:p>
            <a:p>
              <a:r>
                <a:rPr lang="fr-FR" u="sng" dirty="0" err="1">
                  <a:solidFill>
                    <a:schemeClr val="tx2"/>
                  </a:solidFill>
                  <a:latin typeface="Arial" charset="0"/>
                </a:rPr>
                <a:t>Решение</a:t>
              </a:r>
              <a:r>
                <a:rPr lang="fr-FR" u="sng" dirty="0">
                  <a:solidFill>
                    <a:schemeClr val="tx2"/>
                  </a:solidFill>
                  <a:latin typeface="Arial" charset="0"/>
                </a:rPr>
                <a:t>:</a:t>
              </a:r>
            </a:p>
            <a:p>
              <a:endParaRPr lang="en-US" b="0" dirty="0" smtClean="0">
                <a:solidFill>
                  <a:schemeClr val="tx2"/>
                </a:solidFill>
                <a:latin typeface="Arial" charset="0"/>
              </a:endParaRPr>
            </a:p>
            <a:p>
              <a:r>
                <a:rPr lang="en-US" b="0" dirty="0" smtClean="0">
                  <a:solidFill>
                    <a:schemeClr val="tx2"/>
                  </a:solidFill>
                  <a:latin typeface="Arial" charset="0"/>
                </a:rPr>
                <a:t>x</a:t>
              </a:r>
              <a:r>
                <a:rPr lang="fr-FR" b="0" dirty="0" smtClean="0">
                  <a:solidFill>
                    <a:schemeClr val="tx2"/>
                  </a:solidFill>
                  <a:latin typeface="Arial" charset="0"/>
                </a:rPr>
                <a:t> + </a:t>
              </a:r>
              <a:r>
                <a:rPr lang="fr-FR" b="0" dirty="0">
                  <a:solidFill>
                    <a:schemeClr val="tx2"/>
                  </a:solidFill>
                  <a:latin typeface="Arial" charset="0"/>
                </a:rPr>
                <a:t>1 = 6</a:t>
              </a:r>
            </a:p>
            <a:p>
              <a:r>
                <a:rPr lang="fr-FR" b="0" dirty="0">
                  <a:solidFill>
                    <a:schemeClr val="tx2"/>
                  </a:solidFill>
                  <a:latin typeface="Arial" charset="0"/>
                </a:rPr>
                <a:t>x </a:t>
              </a:r>
              <a:r>
                <a:rPr lang="fr-FR" b="0" dirty="0" smtClean="0">
                  <a:solidFill>
                    <a:schemeClr val="tx2"/>
                  </a:solidFill>
                  <a:latin typeface="Arial" charset="0"/>
                </a:rPr>
                <a:t>= 6 </a:t>
              </a:r>
              <a:r>
                <a:rPr lang="fr-FR" b="0" dirty="0">
                  <a:solidFill>
                    <a:schemeClr val="tx2"/>
                  </a:solidFill>
                  <a:latin typeface="Arial" charset="0"/>
                </a:rPr>
                <a:t>– 1 = </a:t>
              </a:r>
              <a:r>
                <a:rPr lang="fr-FR" b="0" dirty="0" smtClean="0">
                  <a:solidFill>
                    <a:schemeClr val="tx2"/>
                  </a:solidFill>
                  <a:latin typeface="Arial" charset="0"/>
                </a:rPr>
                <a:t>5</a:t>
              </a:r>
            </a:p>
            <a:p>
              <a:endParaRPr lang="fr-FR" b="0" dirty="0">
                <a:solidFill>
                  <a:schemeClr val="tx2"/>
                </a:solidFill>
                <a:latin typeface="Arial" charset="0"/>
              </a:endParaRPr>
            </a:p>
            <a:p>
              <a:r>
                <a:rPr lang="fr-FR" u="sng" dirty="0" err="1">
                  <a:solidFill>
                    <a:schemeClr val="tx2"/>
                  </a:solidFill>
                  <a:latin typeface="Arial" charset="0"/>
                </a:rPr>
                <a:t>Ответ</a:t>
              </a:r>
              <a:r>
                <a:rPr lang="fr-FR" u="sng" dirty="0">
                  <a:solidFill>
                    <a:schemeClr val="tx2"/>
                  </a:solidFill>
                  <a:latin typeface="Arial" charset="0"/>
                </a:rPr>
                <a:t>: </a:t>
              </a:r>
              <a:r>
                <a:rPr lang="fr-FR" b="0" dirty="0">
                  <a:solidFill>
                    <a:schemeClr val="tx2"/>
                  </a:solidFill>
                  <a:latin typeface="Arial" charset="0"/>
                </a:rPr>
                <a:t>5 </a:t>
              </a:r>
              <a:r>
                <a:rPr lang="fr-FR" b="0" dirty="0" err="1">
                  <a:solidFill>
                    <a:schemeClr val="tx2"/>
                  </a:solidFill>
                  <a:latin typeface="Arial" charset="0"/>
                </a:rPr>
                <a:t>кг</a:t>
              </a:r>
              <a:endParaRPr lang="ru-RU" b="0" dirty="0">
                <a:solidFill>
                  <a:schemeClr val="tx2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63853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 smtClean="0"/>
              <a:t>Шаблон</a:t>
            </a:r>
            <a:r>
              <a:rPr lang="en-US" dirty="0" smtClean="0"/>
              <a:t> </a:t>
            </a:r>
            <a:r>
              <a:rPr lang="ru-RU" dirty="0" smtClean="0"/>
              <a:t>теста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800" y="2285137"/>
            <a:ext cx="2971800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80"/>
                </a:solidFill>
                <a:latin typeface="Menlo"/>
              </a:rPr>
              <a:t>Test... </a:t>
            </a:r>
          </a:p>
          <a:p>
            <a:r>
              <a:rPr lang="en-US" dirty="0" smtClean="0">
                <a:solidFill>
                  <a:srgbClr val="000000"/>
                </a:solidFill>
                <a:latin typeface="Menlo"/>
              </a:rPr>
              <a:t>{</a:t>
            </a:r>
            <a:endParaRPr lang="en-US" dirty="0">
              <a:solidFill>
                <a:srgbClr val="000000"/>
              </a:solidFill>
              <a:latin typeface="Menlo"/>
            </a:endParaRP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 smtClean="0">
                <a:solidFill>
                  <a:srgbClr val="008000"/>
                </a:solidFill>
                <a:latin typeface="Menlo"/>
              </a:rPr>
              <a:t>// Arrange</a:t>
            </a: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Menlo"/>
              </a:rPr>
              <a:t>   ...</a:t>
            </a:r>
          </a:p>
          <a:p>
            <a:r>
              <a:rPr lang="en-US" dirty="0">
                <a:latin typeface="Menlo"/>
              </a:rPr>
              <a:t> </a:t>
            </a:r>
            <a:r>
              <a:rPr lang="en-US" dirty="0" smtClean="0">
                <a:latin typeface="Menlo"/>
              </a:rPr>
              <a:t>	 </a:t>
            </a:r>
            <a:r>
              <a:rPr lang="en-US" b="1" dirty="0" smtClean="0">
                <a:solidFill>
                  <a:srgbClr val="008000"/>
                </a:solidFill>
                <a:latin typeface="Menlo"/>
              </a:rPr>
              <a:t>/</a:t>
            </a:r>
            <a:r>
              <a:rPr lang="en-US" b="1" dirty="0">
                <a:solidFill>
                  <a:srgbClr val="008000"/>
                </a:solidFill>
                <a:latin typeface="Menlo"/>
              </a:rPr>
              <a:t>/ </a:t>
            </a:r>
            <a:r>
              <a:rPr lang="en-US" b="1" dirty="0" smtClean="0">
                <a:solidFill>
                  <a:srgbClr val="008000"/>
                </a:solidFill>
                <a:latin typeface="Menlo"/>
              </a:rPr>
              <a:t>Action</a:t>
            </a:r>
            <a:endParaRPr lang="en-US" b="1" dirty="0">
              <a:solidFill>
                <a:srgbClr val="008000"/>
              </a:solidFill>
              <a:latin typeface="Menlo"/>
            </a:endParaRP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    ..</a:t>
            </a:r>
            <a:r>
              <a:rPr lang="en-US" b="1" dirty="0" smtClean="0">
                <a:solidFill>
                  <a:srgbClr val="000080"/>
                </a:solidFill>
                <a:latin typeface="Menlo"/>
              </a:rPr>
              <a:t>.</a:t>
            </a:r>
          </a:p>
          <a:p>
            <a:r>
              <a:rPr lang="en-US" dirty="0" smtClean="0">
                <a:latin typeface="Menlo"/>
              </a:rPr>
              <a:t>	 </a:t>
            </a:r>
            <a:r>
              <a:rPr lang="en-US" b="1" dirty="0" smtClean="0">
                <a:solidFill>
                  <a:srgbClr val="008000"/>
                </a:solidFill>
                <a:latin typeface="Menlo"/>
              </a:rPr>
              <a:t>/</a:t>
            </a:r>
            <a:r>
              <a:rPr lang="en-US" b="1" dirty="0">
                <a:solidFill>
                  <a:srgbClr val="008000"/>
                </a:solidFill>
                <a:latin typeface="Menlo"/>
              </a:rPr>
              <a:t>/ </a:t>
            </a:r>
            <a:r>
              <a:rPr lang="en-US" b="1" dirty="0" err="1" smtClean="0">
                <a:solidFill>
                  <a:srgbClr val="008000"/>
                </a:solidFill>
                <a:latin typeface="Menlo"/>
              </a:rPr>
              <a:t>Assetion</a:t>
            </a:r>
            <a:endParaRPr lang="en-US" b="1" dirty="0">
              <a:solidFill>
                <a:srgbClr val="008000"/>
              </a:solidFill>
              <a:latin typeface="Menlo"/>
            </a:endParaRP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    ...</a:t>
            </a:r>
            <a:endParaRPr lang="en-US" dirty="0">
              <a:solidFill>
                <a:srgbClr val="000000"/>
              </a:solidFill>
              <a:latin typeface="Menlo"/>
            </a:endParaRP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dirty="0">
              <a:latin typeface="Menl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40300" y="2285137"/>
            <a:ext cx="2971800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80"/>
                </a:solidFill>
                <a:latin typeface="Menlo"/>
              </a:rPr>
              <a:t>Should...</a:t>
            </a:r>
          </a:p>
          <a:p>
            <a:r>
              <a:rPr lang="en-US" dirty="0" smtClean="0">
                <a:solidFill>
                  <a:srgbClr val="000000"/>
                </a:solidFill>
                <a:latin typeface="Menlo"/>
              </a:rPr>
              <a:t>{</a:t>
            </a:r>
            <a:endParaRPr lang="en-US" dirty="0">
              <a:solidFill>
                <a:srgbClr val="000000"/>
              </a:solidFill>
              <a:latin typeface="Menlo"/>
            </a:endParaRP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 smtClean="0">
                <a:solidFill>
                  <a:srgbClr val="008000"/>
                </a:solidFill>
                <a:latin typeface="Menlo"/>
              </a:rPr>
              <a:t>// Given</a:t>
            </a: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Menlo"/>
              </a:rPr>
              <a:t>   ...</a:t>
            </a:r>
          </a:p>
          <a:p>
            <a:r>
              <a:rPr lang="en-US" dirty="0">
                <a:latin typeface="Menlo"/>
              </a:rPr>
              <a:t> </a:t>
            </a:r>
            <a:r>
              <a:rPr lang="en-US" dirty="0" smtClean="0">
                <a:latin typeface="Menlo"/>
              </a:rPr>
              <a:t>	 </a:t>
            </a:r>
            <a:r>
              <a:rPr lang="en-US" b="1" dirty="0" smtClean="0">
                <a:solidFill>
                  <a:srgbClr val="008000"/>
                </a:solidFill>
                <a:latin typeface="Menlo"/>
              </a:rPr>
              <a:t>/</a:t>
            </a:r>
            <a:r>
              <a:rPr lang="en-US" b="1" dirty="0">
                <a:solidFill>
                  <a:srgbClr val="008000"/>
                </a:solidFill>
                <a:latin typeface="Menlo"/>
              </a:rPr>
              <a:t>/ </a:t>
            </a:r>
            <a:r>
              <a:rPr lang="en-US" b="1" dirty="0" smtClean="0">
                <a:solidFill>
                  <a:srgbClr val="008000"/>
                </a:solidFill>
                <a:latin typeface="Menlo"/>
              </a:rPr>
              <a:t>When</a:t>
            </a:r>
            <a:endParaRPr lang="en-US" b="1" dirty="0">
              <a:solidFill>
                <a:srgbClr val="008000"/>
              </a:solidFill>
              <a:latin typeface="Menlo"/>
            </a:endParaRP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    ..</a:t>
            </a:r>
            <a:r>
              <a:rPr lang="en-US" b="1" dirty="0" smtClean="0">
                <a:solidFill>
                  <a:srgbClr val="000080"/>
                </a:solidFill>
                <a:latin typeface="Menlo"/>
              </a:rPr>
              <a:t>.</a:t>
            </a:r>
          </a:p>
          <a:p>
            <a:r>
              <a:rPr lang="en-US" dirty="0" smtClean="0">
                <a:latin typeface="Menlo"/>
              </a:rPr>
              <a:t>	 </a:t>
            </a:r>
            <a:r>
              <a:rPr lang="en-US" b="1" dirty="0" smtClean="0">
                <a:solidFill>
                  <a:srgbClr val="008000"/>
                </a:solidFill>
                <a:latin typeface="Menlo"/>
              </a:rPr>
              <a:t>/</a:t>
            </a:r>
            <a:r>
              <a:rPr lang="en-US" b="1" dirty="0">
                <a:solidFill>
                  <a:srgbClr val="008000"/>
                </a:solidFill>
                <a:latin typeface="Menlo"/>
              </a:rPr>
              <a:t>/ </a:t>
            </a:r>
            <a:r>
              <a:rPr lang="en-US" b="1" dirty="0" smtClean="0">
                <a:solidFill>
                  <a:srgbClr val="008000"/>
                </a:solidFill>
                <a:latin typeface="Menlo"/>
              </a:rPr>
              <a:t>Then</a:t>
            </a:r>
            <a:endParaRPr lang="en-US" b="1" dirty="0">
              <a:solidFill>
                <a:srgbClr val="008000"/>
              </a:solidFill>
              <a:latin typeface="Menlo"/>
            </a:endParaRP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    ...</a:t>
            </a:r>
            <a:endParaRPr lang="en-US" dirty="0">
              <a:solidFill>
                <a:srgbClr val="000000"/>
              </a:solidFill>
              <a:latin typeface="Menlo"/>
            </a:endParaRP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dirty="0">
              <a:latin typeface="Menlo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381500" y="2057400"/>
            <a:ext cx="0" cy="3378200"/>
          </a:xfrm>
          <a:prstGeom prst="line">
            <a:avLst/>
          </a:prstGeom>
          <a:ln w="3175" cmpd="sng"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848318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75" y="238125"/>
            <a:ext cx="7718426" cy="1273175"/>
          </a:xfrm>
        </p:spPr>
        <p:txBody>
          <a:bodyPr/>
          <a:lstStyle/>
          <a:p>
            <a:r>
              <a:rPr lang="ru-RU" dirty="0"/>
              <a:t>Критерий</a:t>
            </a:r>
            <a:br>
              <a:rPr lang="ru-RU" dirty="0"/>
            </a:br>
            <a:r>
              <a:rPr lang="ru-RU" dirty="0"/>
              <a:t>хорошо оформленного теста </a:t>
            </a:r>
            <a:br>
              <a:rPr lang="ru-RU" dirty="0"/>
            </a:b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16125" y="2131288"/>
            <a:ext cx="5111750" cy="328660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err="1">
                <a:solidFill>
                  <a:srgbClr val="004080"/>
                </a:solidFill>
                <a:cs typeface="Tahoma" charset="0"/>
              </a:rPr>
              <a:t>Содержательное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название</a:t>
            </a: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Короткое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тело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(max = 20-30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строк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)</a:t>
            </a: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По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шаблону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AAA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или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GIVEN-WHEN-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THEN</a:t>
            </a: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Без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циклов</a:t>
            </a: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Без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ветвлении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(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if-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ов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и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case-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ов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)</a:t>
            </a: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Должен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легко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читаться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(literate programming)</a:t>
            </a:r>
          </a:p>
        </p:txBody>
      </p:sp>
    </p:spTree>
    <p:extLst>
      <p:ext uri="{BB962C8B-B14F-4D97-AF65-F5344CB8AC3E}">
        <p14:creationId xmlns:p14="http://schemas.microsoft.com/office/powerpoint/2010/main" val="11108009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Следующий тест</a:t>
            </a:r>
            <a:endParaRPr lang="en-US" dirty="0"/>
          </a:p>
        </p:txBody>
      </p:sp>
      <p:sp>
        <p:nvSpPr>
          <p:cNvPr id="3" name="Text Placeholder 1"/>
          <p:cNvSpPr txBox="1">
            <a:spLocks/>
          </p:cNvSpPr>
          <p:nvPr/>
        </p:nvSpPr>
        <p:spPr>
          <a:xfrm>
            <a:off x="488950" y="1158876"/>
            <a:ext cx="6305550" cy="14042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3296" tIns="46648" rIns="93296" bIns="46648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rgbClr val="004080"/>
                </a:solidFill>
              </a:rPr>
              <a:t>Оповещение о том, что прошел такт </a:t>
            </a:r>
            <a:r>
              <a:rPr lang="ru-RU" dirty="0" err="1">
                <a:solidFill>
                  <a:srgbClr val="004080"/>
                </a:solidFill>
              </a:rPr>
              <a:t>конвейера</a:t>
            </a:r>
            <a:r>
              <a:rPr lang="ru-RU" dirty="0">
                <a:solidFill>
                  <a:srgbClr val="004080"/>
                </a:solidFill>
              </a:rPr>
              <a:t> должно увеличивать значение времени жизни на один</a:t>
            </a:r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88950" y="2563088"/>
            <a:ext cx="5111750" cy="162460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дано: новая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деталь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/>
            </a:r>
            <a:br>
              <a:rPr lang="ru-RU" dirty="0">
                <a:solidFill>
                  <a:srgbClr val="004080"/>
                </a:solidFill>
                <a:cs typeface="Tahoma" charset="0"/>
              </a:rPr>
            </a:br>
            <a:endParaRPr lang="nb-NO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когда: оповещаем ее о такте </a:t>
            </a:r>
            <a:r>
              <a:rPr lang="ru-RU" dirty="0" err="1" smtClean="0">
                <a:solidFill>
                  <a:srgbClr val="004080"/>
                </a:solidFill>
                <a:cs typeface="Tahoma" charset="0"/>
              </a:rPr>
              <a:t>конвейера</a:t>
            </a: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nb-NO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тогда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: время жизни становится 1 </a:t>
            </a:r>
            <a:endParaRPr lang="en-US" dirty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2408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Пишем тест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295400"/>
            <a:ext cx="75819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shouldIncrementLifeTimeDuringTick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da-DK" dirty="0">
                <a:latin typeface="Menlo"/>
              </a:rPr>
              <a:t>    </a:t>
            </a:r>
            <a:r>
              <a:rPr lang="da-DK" i="1" dirty="0">
                <a:solidFill>
                  <a:srgbClr val="BFBFBF"/>
                </a:solidFill>
                <a:latin typeface="Menlo"/>
              </a:rPr>
              <a:t>// given</a:t>
            </a:r>
            <a:endParaRPr lang="da-DK" dirty="0">
              <a:solidFill>
                <a:srgbClr val="BFBFBF"/>
              </a:solidFill>
              <a:latin typeface="Menlo"/>
            </a:endParaRP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Item item =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Item();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i="1" dirty="0">
                <a:solidFill>
                  <a:srgbClr val="BFBFBF"/>
                </a:solidFill>
                <a:latin typeface="Menlo"/>
              </a:rPr>
              <a:t>// when</a:t>
            </a:r>
            <a:endParaRPr lang="en-US" dirty="0">
              <a:solidFill>
                <a:srgbClr val="BFBFBF"/>
              </a:solidFill>
              <a:latin typeface="Menlo"/>
            </a:endParaRPr>
          </a:p>
          <a:p>
            <a:r>
              <a:rPr lang="cs-CZ" dirty="0">
                <a:solidFill>
                  <a:srgbClr val="000000"/>
                </a:solidFill>
                <a:latin typeface="Menlo"/>
              </a:rPr>
              <a:t>    </a:t>
            </a:r>
            <a:r>
              <a:rPr lang="cs-CZ" dirty="0" err="1">
                <a:solidFill>
                  <a:srgbClr val="000000"/>
                </a:solidFill>
                <a:latin typeface="Menlo"/>
              </a:rPr>
              <a:t>item.tick</a:t>
            </a:r>
            <a:r>
              <a:rPr lang="cs-CZ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i="1" dirty="0">
                <a:solidFill>
                  <a:srgbClr val="BFBFBF"/>
                </a:solidFill>
                <a:latin typeface="Menlo"/>
              </a:rPr>
              <a:t>// then</a:t>
            </a:r>
            <a:endParaRPr lang="en-US" dirty="0">
              <a:solidFill>
                <a:srgbClr val="BFBFBF"/>
              </a:solidFill>
              <a:latin typeface="Menlo"/>
            </a:endParaRPr>
          </a:p>
          <a:p>
            <a:r>
              <a:rPr lang="pl-PL" dirty="0">
                <a:latin typeface="Menlo"/>
              </a:rPr>
              <a:t>    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(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item.lifeTime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()).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isEqualTo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(</a:t>
            </a:r>
            <a:r>
              <a:rPr lang="pl-PL" dirty="0">
                <a:solidFill>
                  <a:srgbClr val="0000FF"/>
                </a:solidFill>
                <a:latin typeface="Menlo"/>
              </a:rPr>
              <a:t>1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0960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/>
                </a:solidFill>
                <a:latin typeface="Arial" charset="0"/>
              </a:rPr>
              <a:t>Содержание</a:t>
            </a:r>
            <a:endParaRPr lang="ru-RU" dirty="0">
              <a:solidFill>
                <a:schemeClr val="tx2"/>
              </a:solidFill>
              <a:latin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79526" y="1469617"/>
            <a:ext cx="6419849" cy="542925"/>
            <a:chOff x="1352551" y="3432175"/>
            <a:chExt cx="6419849" cy="542925"/>
          </a:xfrm>
        </p:grpSpPr>
        <p:sp>
          <p:nvSpPr>
            <p:cNvPr id="25" name="Rectangle 24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/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Тесты на поведение и на состояние</a:t>
              </a:r>
              <a:endParaRPr lang="ru-RU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279526" y="2103778"/>
            <a:ext cx="6419849" cy="542925"/>
            <a:chOff x="1352551" y="3432175"/>
            <a:chExt cx="6419849" cy="542925"/>
          </a:xfrm>
        </p:grpSpPr>
        <p:sp>
          <p:nvSpPr>
            <p:cNvPr id="29" name="Rectangle 28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2</a:t>
              </a:r>
              <a:endParaRPr lang="ru-RU" sz="32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en-US" dirty="0" smtClean="0">
                  <a:solidFill>
                    <a:srgbClr val="004080"/>
                  </a:solidFill>
                </a:rPr>
                <a:t>Workshop</a:t>
              </a:r>
              <a:endParaRPr lang="en-US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279526" y="2737939"/>
            <a:ext cx="6419849" cy="542925"/>
            <a:chOff x="1352551" y="3432175"/>
            <a:chExt cx="6419849" cy="542925"/>
          </a:xfrm>
        </p:grpSpPr>
        <p:sp>
          <p:nvSpPr>
            <p:cNvPr id="33" name="Rectangle 32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3</a:t>
              </a:r>
              <a:endParaRPr lang="ru-RU" sz="32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Уровни качества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279526" y="3372100"/>
            <a:ext cx="6419849" cy="542925"/>
            <a:chOff x="1352551" y="3432175"/>
            <a:chExt cx="6419849" cy="542925"/>
          </a:xfrm>
        </p:grpSpPr>
        <p:sp>
          <p:nvSpPr>
            <p:cNvPr id="37" name="Rectangle 36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4</a:t>
              </a:r>
              <a:endParaRPr lang="ru-RU" sz="32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>
                  <a:solidFill>
                    <a:srgbClr val="004080"/>
                  </a:solidFill>
                </a:rPr>
                <a:t>Пирамида </a:t>
              </a:r>
              <a:r>
                <a:rPr lang="ru-RU" dirty="0" smtClean="0">
                  <a:solidFill>
                    <a:srgbClr val="004080"/>
                  </a:solidFill>
                </a:rPr>
                <a:t>автоматизации</a:t>
              </a:r>
              <a:endParaRPr lang="en-US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279526" y="4640422"/>
            <a:ext cx="6419849" cy="542925"/>
            <a:chOff x="1352551" y="3432175"/>
            <a:chExt cx="6419849" cy="542925"/>
          </a:xfrm>
        </p:grpSpPr>
        <p:sp>
          <p:nvSpPr>
            <p:cNvPr id="41" name="Rectangle 40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6</a:t>
              </a:r>
              <a:endParaRPr lang="ru-RU" sz="32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79526" y="4006261"/>
            <a:ext cx="6419849" cy="542925"/>
            <a:chOff x="1352551" y="3432175"/>
            <a:chExt cx="6419849" cy="542925"/>
          </a:xfrm>
        </p:grpSpPr>
        <p:sp>
          <p:nvSpPr>
            <p:cNvPr id="45" name="Rectangle 44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5</a:t>
              </a:r>
              <a:endParaRPr lang="ru-RU" sz="32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279526" y="5274582"/>
            <a:ext cx="6419849" cy="542925"/>
            <a:chOff x="1352551" y="3432175"/>
            <a:chExt cx="6419849" cy="542925"/>
          </a:xfrm>
        </p:grpSpPr>
        <p:sp>
          <p:nvSpPr>
            <p:cNvPr id="49" name="Rectangle 48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7</a:t>
              </a:r>
              <a:endParaRPr lang="ru-RU" sz="32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endParaRPr lang="en-US" dirty="0">
                <a:solidFill>
                  <a:srgbClr val="0040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7427755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1397488" y="3012770"/>
            <a:ext cx="6297613" cy="784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pPr algn="ctr"/>
            <a:r>
              <a:rPr lang="ru-RU" b="0" dirty="0">
                <a:latin typeface="Arial" charset="0"/>
              </a:rPr>
              <a:t>Это </a:t>
            </a:r>
            <a:r>
              <a:rPr lang="ru-RU" b="0" dirty="0" smtClean="0">
                <a:latin typeface="Arial" charset="0"/>
              </a:rPr>
              <a:t>примитивный пример</a:t>
            </a:r>
          </a:p>
          <a:p>
            <a:pPr algn="ctr"/>
            <a:r>
              <a:rPr lang="ru-RU" dirty="0" smtClean="0">
                <a:latin typeface="Arial" charset="0"/>
              </a:rPr>
              <a:t>теста </a:t>
            </a:r>
            <a:r>
              <a:rPr lang="ru-RU" dirty="0">
                <a:latin typeface="Arial" charset="0"/>
              </a:rPr>
              <a:t>на состояние</a:t>
            </a:r>
          </a:p>
        </p:txBody>
      </p:sp>
    </p:spTree>
    <p:extLst>
      <p:ext uri="{BB962C8B-B14F-4D97-AF65-F5344CB8AC3E}">
        <p14:creationId xmlns:p14="http://schemas.microsoft.com/office/powerpoint/2010/main" val="33272273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ru-RU" dirty="0" smtClean="0"/>
              <a:t>Пишем код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31800" y="113664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 class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Item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{</a:t>
            </a:r>
            <a:endParaRPr lang="en-US" dirty="0">
              <a:solidFill>
                <a:srgbClr val="000000"/>
              </a:solidFill>
              <a:latin typeface="Menlo"/>
            </a:endParaRP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private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lifeTime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</a:p>
          <a:p>
            <a:endParaRPr lang="en-US" dirty="0">
              <a:latin typeface="Menlo"/>
            </a:endParaRP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lifeTime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en-US" dirty="0">
                <a:latin typeface="Menlo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lifeTime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dirty="0">
              <a:latin typeface="Menlo"/>
            </a:endParaRPr>
          </a:p>
          <a:p>
            <a:r>
              <a:rPr lang="fi-FI" dirty="0">
                <a:latin typeface="Menlo"/>
              </a:rPr>
              <a:t>    </a:t>
            </a:r>
            <a:r>
              <a:rPr lang="fi-FI" b="1" dirty="0" err="1">
                <a:solidFill>
                  <a:srgbClr val="000080"/>
                </a:solidFill>
                <a:latin typeface="Menlo"/>
              </a:rPr>
              <a:t>public</a:t>
            </a:r>
            <a:r>
              <a:rPr lang="fi-FI" dirty="0">
                <a:solidFill>
                  <a:srgbClr val="000080"/>
                </a:solidFill>
                <a:latin typeface="Menlo"/>
              </a:rPr>
              <a:t> </a:t>
            </a:r>
            <a:r>
              <a:rPr lang="fi-FI" dirty="0" err="1">
                <a:solidFill>
                  <a:srgbClr val="4C73A6"/>
                </a:solidFill>
                <a:latin typeface="Menlo"/>
              </a:rPr>
              <a:t>void</a:t>
            </a:r>
            <a:r>
              <a:rPr lang="fi-FI" dirty="0">
                <a:solidFill>
                  <a:srgbClr val="4C73A6"/>
                </a:solidFill>
                <a:latin typeface="Menl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Menlo"/>
              </a:rPr>
              <a:t>tick</a:t>
            </a:r>
            <a:r>
              <a:rPr lang="fi-FI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lifeTime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++;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dirty="0"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7562166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15452" y="3819322"/>
            <a:ext cx="3073400" cy="1959401"/>
          </a:xfrm>
          <a:prstGeom prst="round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Переходим к </a:t>
            </a:r>
            <a:r>
              <a:rPr lang="en-US" dirty="0" smtClean="0"/>
              <a:t>Worker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362073" y="1871673"/>
            <a:ext cx="2641600" cy="1295400"/>
            <a:chOff x="2184400" y="1384300"/>
            <a:chExt cx="2641600" cy="1295400"/>
          </a:xfrm>
        </p:grpSpPr>
        <p:grpSp>
          <p:nvGrpSpPr>
            <p:cNvPr id="13" name="Group 12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tr-TR" sz="1800" b="0" dirty="0" err="1"/>
                <a:t>Conveyor</a:t>
              </a:r>
              <a:r>
                <a:rPr lang="tr-TR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5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cs-CZ" sz="1800" b="0" dirty="0" err="1"/>
                <a:t>tick</a:t>
              </a:r>
              <a:r>
                <a:rPr lang="cs-CZ" sz="1800" b="0" dirty="0"/>
                <a:t>(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[*]):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 </a:t>
              </a:r>
              <a:endParaRPr lang="en-US" sz="1800" b="0" dirty="0" smtClean="0">
                <a:latin typeface="+mn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362073" y="4151323"/>
            <a:ext cx="2641600" cy="1295400"/>
            <a:chOff x="2184400" y="1384300"/>
            <a:chExt cx="2641600" cy="1295400"/>
          </a:xfrm>
        </p:grpSpPr>
        <p:grpSp>
          <p:nvGrpSpPr>
            <p:cNvPr id="11" name="Group 1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da-DK" sz="1800" b="0" dirty="0" err="1"/>
                <a:t>Worker</a:t>
              </a:r>
              <a:r>
                <a:rPr lang="da-DK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de-DE" sz="1800" b="0" dirty="0" err="1"/>
                <a:t>enqueue</a:t>
              </a:r>
              <a:r>
                <a:rPr lang="de-DE" sz="1800" b="0" dirty="0"/>
                <a:t>(Item[*]) tick():Item[*] 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387973" y="4138624"/>
            <a:ext cx="2641600" cy="1295400"/>
            <a:chOff x="2184400" y="1384300"/>
            <a:chExt cx="2641600" cy="1295400"/>
          </a:xfrm>
        </p:grpSpPr>
        <p:grpSp>
          <p:nvGrpSpPr>
            <p:cNvPr id="21" name="Group 2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2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/>
                <a:t>Item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23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 err="1"/>
                <a:t>lifeTime</a:t>
              </a:r>
              <a:r>
                <a:rPr lang="en-US" sz="1800" b="0" dirty="0"/>
                <a:t>():</a:t>
              </a:r>
              <a:r>
                <a:rPr lang="en-US" sz="1800" b="0" dirty="0" err="1"/>
                <a:t>int</a:t>
              </a:r>
              <a:r>
                <a:rPr lang="en-US" sz="1800" b="0" dirty="0"/>
                <a:t> </a:t>
              </a:r>
              <a:endParaRPr lang="ru-RU" sz="1800" b="0" dirty="0" smtClean="0"/>
            </a:p>
            <a:p>
              <a:r>
                <a:rPr lang="en-US" sz="1800" b="0" dirty="0" smtClean="0"/>
                <a:t>tick</a:t>
              </a:r>
              <a:r>
                <a:rPr lang="en-US" sz="1800" b="0" dirty="0"/>
                <a:t>() </a:t>
              </a:r>
            </a:p>
          </p:txBody>
        </p:sp>
      </p:grpSp>
      <p:cxnSp>
        <p:nvCxnSpPr>
          <p:cNvPr id="5" name="Straight Arrow Connector 4"/>
          <p:cNvCxnSpPr>
            <a:stCxn id="3" idx="2"/>
            <a:endCxn id="18" idx="0"/>
          </p:cNvCxnSpPr>
          <p:nvPr/>
        </p:nvCxnSpPr>
        <p:spPr>
          <a:xfrm>
            <a:off x="2682873" y="3167073"/>
            <a:ext cx="0" cy="984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8" idx="3"/>
            <a:endCxn id="24" idx="1"/>
          </p:cNvCxnSpPr>
          <p:nvPr/>
        </p:nvCxnSpPr>
        <p:spPr>
          <a:xfrm flipV="1">
            <a:off x="4003673" y="4786324"/>
            <a:ext cx="1384300" cy="12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752691" y="3437067"/>
            <a:ext cx="94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+mj-lt"/>
              </a:rPr>
              <a:t>workers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295491" y="3769292"/>
            <a:ext cx="280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*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02091" y="4363018"/>
            <a:ext cx="800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queue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02387" y="4856742"/>
            <a:ext cx="280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*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288845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825265" y="3009722"/>
            <a:ext cx="3365500" cy="6985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759985" y="3404169"/>
            <a:ext cx="17373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" name="Cube 4"/>
          <p:cNvSpPr/>
          <p:nvPr/>
        </p:nvSpPr>
        <p:spPr>
          <a:xfrm>
            <a:off x="4254015" y="3073222"/>
            <a:ext cx="571500" cy="555625"/>
          </a:xfrm>
          <a:prstGeom prst="cube">
            <a:avLst/>
          </a:prstGeom>
          <a:gradFill>
            <a:gsLst>
              <a:gs pos="0">
                <a:schemeClr val="tx2">
                  <a:lumMod val="50000"/>
                  <a:lumOff val="50000"/>
                </a:schemeClr>
              </a:gs>
              <a:gs pos="99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gular Pentagon 5"/>
          <p:cNvSpPr/>
          <p:nvPr/>
        </p:nvSpPr>
        <p:spPr>
          <a:xfrm>
            <a:off x="2940835" y="3311347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gular Pentagon 6"/>
          <p:cNvSpPr/>
          <p:nvPr/>
        </p:nvSpPr>
        <p:spPr>
          <a:xfrm>
            <a:off x="3280560" y="3311347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gular Pentagon 7"/>
          <p:cNvSpPr/>
          <p:nvPr/>
        </p:nvSpPr>
        <p:spPr>
          <a:xfrm>
            <a:off x="5729120" y="3339287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4964238" y="1765300"/>
            <a:ext cx="2111424" cy="714400"/>
          </a:xfrm>
          <a:prstGeom prst="wedgeRoundRectCallout">
            <a:avLst>
              <a:gd name="adj1" fmla="val 3326"/>
              <a:gd name="adj2" fmla="val 1238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Worker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1169136" y="4089400"/>
            <a:ext cx="2111424" cy="714400"/>
          </a:xfrm>
          <a:prstGeom prst="wedgeRoundRectCallout">
            <a:avLst>
              <a:gd name="adj1" fmla="val 42423"/>
              <a:gd name="adj2" fmla="val -1356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queue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4062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16125" y="2616696"/>
            <a:ext cx="5111750" cy="162460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Рабочий ничего не обрабатывает, если нет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деталей</a:t>
            </a:r>
            <a:br>
              <a:rPr lang="ru-RU" dirty="0" smtClean="0">
                <a:solidFill>
                  <a:srgbClr val="004080"/>
                </a:solidFill>
                <a:cs typeface="Tahoma" charset="0"/>
              </a:rPr>
            </a:b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У вновь созданного рабочего входная очередь </a:t>
            </a:r>
            <a:r>
              <a:rPr lang="ru-RU" dirty="0" err="1" smtClean="0">
                <a:solidFill>
                  <a:srgbClr val="004080"/>
                </a:solidFill>
                <a:cs typeface="Tahoma" charset="0"/>
              </a:rPr>
              <a:t>деталеий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пуста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5572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Пишем тест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06400" y="1295400"/>
            <a:ext cx="8661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 class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WorkerTest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{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shouldReturnNothingIfNothingToDo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da-DK" dirty="0">
                <a:latin typeface="Menlo"/>
              </a:rPr>
              <a:t>        </a:t>
            </a:r>
            <a:r>
              <a:rPr lang="da-DK" i="1" dirty="0">
                <a:solidFill>
                  <a:srgbClr val="BFBFBF"/>
                </a:solidFill>
                <a:latin typeface="Menlo"/>
              </a:rPr>
              <a:t>// given</a:t>
            </a:r>
            <a:endParaRPr lang="da-DK" dirty="0">
              <a:solidFill>
                <a:srgbClr val="BFBFBF"/>
              </a:solidFill>
              <a:latin typeface="Menlo"/>
            </a:endParaRPr>
          </a:p>
          <a:p>
            <a:r>
              <a:rPr lang="en-US" dirty="0">
                <a:latin typeface="Menlo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Worker worker =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Worker();</a:t>
            </a:r>
          </a:p>
          <a:p>
            <a:r>
              <a:rPr lang="en-US" dirty="0">
                <a:latin typeface="Menlo"/>
              </a:rPr>
              <a:t>        </a:t>
            </a:r>
            <a:r>
              <a:rPr lang="en-US" i="1" dirty="0">
                <a:solidFill>
                  <a:srgbClr val="BFBFBF"/>
                </a:solidFill>
                <a:latin typeface="Menlo"/>
              </a:rPr>
              <a:t>// when</a:t>
            </a:r>
            <a:endParaRPr lang="en-US" dirty="0">
              <a:solidFill>
                <a:srgbClr val="BFBFBF"/>
              </a:solidFill>
              <a:latin typeface="Menlo"/>
            </a:endParaRPr>
          </a:p>
          <a:p>
            <a:r>
              <a:rPr lang="en-US" dirty="0">
                <a:latin typeface="Menlo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&lt;Item&gt; output =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worker.tick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dirty="0">
                <a:latin typeface="Menlo"/>
              </a:rPr>
              <a:t>        </a:t>
            </a:r>
            <a:r>
              <a:rPr lang="en-US" i="1" dirty="0">
                <a:solidFill>
                  <a:srgbClr val="BFBFBF"/>
                </a:solidFill>
                <a:latin typeface="Menlo"/>
              </a:rPr>
              <a:t>// then</a:t>
            </a:r>
            <a:endParaRPr lang="en-US" dirty="0">
              <a:solidFill>
                <a:srgbClr val="BFBFBF"/>
              </a:solidFill>
              <a:latin typeface="Menlo"/>
            </a:endParaRPr>
          </a:p>
          <a:p>
            <a:r>
              <a:rPr lang="pl-PL" dirty="0">
                <a:latin typeface="Menlo"/>
              </a:rPr>
              <a:t>        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(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output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).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isEmpty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dirty="0"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2831259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16124" y="2616696"/>
            <a:ext cx="5705475" cy="162460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Если во время обработки на кубике выпало значение большее количества </a:t>
            </a:r>
            <a:r>
              <a:rPr lang="ru-RU" dirty="0" err="1" smtClean="0">
                <a:solidFill>
                  <a:srgbClr val="004080"/>
                </a:solidFill>
                <a:cs typeface="Tahoma" charset="0"/>
              </a:rPr>
              <a:t>деталеи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й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в очереди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,</a:t>
            </a:r>
          </a:p>
          <a:p>
            <a:pPr defTabSz="803275">
              <a:buClr>
                <a:srgbClr val="FF6600"/>
              </a:buClr>
              <a:buSzPct val="125000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то </a:t>
            </a:r>
            <a:r>
              <a:rPr lang="ru-RU" dirty="0" err="1" smtClean="0">
                <a:solidFill>
                  <a:srgbClr val="004080"/>
                </a:solidFill>
                <a:cs typeface="Tahoma" charset="0"/>
              </a:rPr>
              <a:t>рабочиий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обрабатывает все детали в очереди</a:t>
            </a:r>
          </a:p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(и больше ничего)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3135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30273" y="4519423"/>
            <a:ext cx="3073400" cy="1959401"/>
          </a:xfrm>
          <a:prstGeom prst="round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176894" y="492147"/>
            <a:ext cx="2641600" cy="1295400"/>
            <a:chOff x="2184400" y="1384300"/>
            <a:chExt cx="2641600" cy="1295400"/>
          </a:xfrm>
        </p:grpSpPr>
        <p:grpSp>
          <p:nvGrpSpPr>
            <p:cNvPr id="13" name="Group 12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tr-TR" sz="1800" b="0" dirty="0" err="1"/>
                <a:t>Conveyor</a:t>
              </a:r>
              <a:r>
                <a:rPr lang="tr-TR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5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cs-CZ" sz="1800" b="0" dirty="0" err="1"/>
                <a:t>tick</a:t>
              </a:r>
              <a:r>
                <a:rPr lang="cs-CZ" sz="1800" b="0" dirty="0"/>
                <a:t>(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[*]):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 </a:t>
              </a:r>
              <a:endParaRPr lang="en-US" sz="1800" b="0" dirty="0" smtClean="0">
                <a:latin typeface="+mn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176894" y="2771797"/>
            <a:ext cx="2641600" cy="1295400"/>
            <a:chOff x="2184400" y="1384300"/>
            <a:chExt cx="2641600" cy="1295400"/>
          </a:xfrm>
        </p:grpSpPr>
        <p:grpSp>
          <p:nvGrpSpPr>
            <p:cNvPr id="11" name="Group 1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da-DK" sz="1800" b="0" dirty="0" err="1"/>
                <a:t>Worker</a:t>
              </a:r>
              <a:r>
                <a:rPr lang="da-DK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de-DE" sz="1800" b="0" dirty="0" err="1"/>
                <a:t>enqueue</a:t>
              </a:r>
              <a:r>
                <a:rPr lang="de-DE" sz="1800" b="0" dirty="0"/>
                <a:t>(Item[*]) tick():Item[*] 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202794" y="2759098"/>
            <a:ext cx="2641600" cy="1295400"/>
            <a:chOff x="2184400" y="1384300"/>
            <a:chExt cx="2641600" cy="1295400"/>
          </a:xfrm>
        </p:grpSpPr>
        <p:grpSp>
          <p:nvGrpSpPr>
            <p:cNvPr id="21" name="Group 2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2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/>
                <a:t>Item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23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 err="1"/>
                <a:t>lifeTime</a:t>
              </a:r>
              <a:r>
                <a:rPr lang="en-US" sz="1800" b="0" dirty="0"/>
                <a:t>():</a:t>
              </a:r>
              <a:r>
                <a:rPr lang="en-US" sz="1800" b="0" dirty="0" err="1"/>
                <a:t>int</a:t>
              </a:r>
              <a:r>
                <a:rPr lang="en-US" sz="1800" b="0" dirty="0"/>
                <a:t> </a:t>
              </a:r>
              <a:endParaRPr lang="ru-RU" sz="1800" b="0" dirty="0" smtClean="0"/>
            </a:p>
            <a:p>
              <a:r>
                <a:rPr lang="en-US" sz="1800" b="0" dirty="0" smtClean="0"/>
                <a:t>tick</a:t>
              </a:r>
              <a:r>
                <a:rPr lang="en-US" sz="1800" b="0" dirty="0"/>
                <a:t>() </a:t>
              </a:r>
            </a:p>
          </p:txBody>
        </p:sp>
      </p:grpSp>
      <p:cxnSp>
        <p:nvCxnSpPr>
          <p:cNvPr id="5" name="Straight Arrow Connector 4"/>
          <p:cNvCxnSpPr>
            <a:stCxn id="3" idx="2"/>
            <a:endCxn id="18" idx="0"/>
          </p:cNvCxnSpPr>
          <p:nvPr/>
        </p:nvCxnSpPr>
        <p:spPr>
          <a:xfrm>
            <a:off x="2497694" y="1787547"/>
            <a:ext cx="0" cy="984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8" idx="3"/>
            <a:endCxn id="24" idx="1"/>
          </p:cNvCxnSpPr>
          <p:nvPr/>
        </p:nvCxnSpPr>
        <p:spPr>
          <a:xfrm flipV="1">
            <a:off x="3818494" y="3406798"/>
            <a:ext cx="1384300" cy="12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567512" y="2057541"/>
            <a:ext cx="94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+mj-lt"/>
              </a:rPr>
              <a:t>workers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10312" y="2389766"/>
            <a:ext cx="280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*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116912" y="2983492"/>
            <a:ext cx="800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queue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917208" y="3477216"/>
            <a:ext cx="280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*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176894" y="4867298"/>
            <a:ext cx="2641600" cy="1295400"/>
            <a:chOff x="2184400" y="1384300"/>
            <a:chExt cx="2641600" cy="1295400"/>
          </a:xfrm>
        </p:grpSpPr>
        <p:grpSp>
          <p:nvGrpSpPr>
            <p:cNvPr id="31" name="Group 3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smtClean="0"/>
                <a:t>Dice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3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/>
                <a:t>r</a:t>
              </a:r>
              <a:r>
                <a:rPr lang="en-US" sz="1800" b="0" dirty="0" smtClean="0"/>
                <a:t>oll():</a:t>
              </a:r>
              <a:r>
                <a:rPr lang="en-US" sz="1800" b="0" dirty="0" err="1" smtClean="0"/>
                <a:t>int</a:t>
              </a:r>
              <a:endParaRPr lang="en-US" sz="1800" b="0" dirty="0"/>
            </a:p>
          </p:txBody>
        </p:sp>
      </p:grpSp>
      <p:cxnSp>
        <p:nvCxnSpPr>
          <p:cNvPr id="36" name="Straight Arrow Connector 35"/>
          <p:cNvCxnSpPr>
            <a:stCxn id="18" idx="2"/>
            <a:endCxn id="34" idx="0"/>
          </p:cNvCxnSpPr>
          <p:nvPr/>
        </p:nvCxnSpPr>
        <p:spPr>
          <a:xfrm>
            <a:off x="2497694" y="4067197"/>
            <a:ext cx="0" cy="8001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643712" y="4074032"/>
            <a:ext cx="586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dice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164285" y="4521589"/>
            <a:ext cx="303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+mj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715062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825265" y="3009722"/>
            <a:ext cx="3365500" cy="6985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759985" y="3404169"/>
            <a:ext cx="17373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" name="Cube 4"/>
          <p:cNvSpPr/>
          <p:nvPr/>
        </p:nvSpPr>
        <p:spPr>
          <a:xfrm>
            <a:off x="4254015" y="3073222"/>
            <a:ext cx="571500" cy="555625"/>
          </a:xfrm>
          <a:prstGeom prst="cube">
            <a:avLst/>
          </a:prstGeom>
          <a:gradFill>
            <a:gsLst>
              <a:gs pos="0">
                <a:schemeClr val="tx2">
                  <a:lumMod val="50000"/>
                  <a:lumOff val="50000"/>
                </a:schemeClr>
              </a:gs>
              <a:gs pos="99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gular Pentagon 5"/>
          <p:cNvSpPr/>
          <p:nvPr/>
        </p:nvSpPr>
        <p:spPr>
          <a:xfrm>
            <a:off x="2940835" y="3311347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gular Pentagon 6"/>
          <p:cNvSpPr/>
          <p:nvPr/>
        </p:nvSpPr>
        <p:spPr>
          <a:xfrm>
            <a:off x="3280560" y="3311347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gular Pentagon 7"/>
          <p:cNvSpPr/>
          <p:nvPr/>
        </p:nvSpPr>
        <p:spPr>
          <a:xfrm>
            <a:off x="5729120" y="3339287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4964238" y="1765300"/>
            <a:ext cx="2111424" cy="714400"/>
          </a:xfrm>
          <a:prstGeom prst="wedgeRoundRectCallout">
            <a:avLst>
              <a:gd name="adj1" fmla="val 3326"/>
              <a:gd name="adj2" fmla="val 1238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Worker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1169136" y="4089400"/>
            <a:ext cx="2111424" cy="714400"/>
          </a:xfrm>
          <a:prstGeom prst="wedgeRoundRectCallout">
            <a:avLst>
              <a:gd name="adj1" fmla="val 42423"/>
              <a:gd name="adj2" fmla="val -1356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queue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4441633" y="4343400"/>
            <a:ext cx="2111424" cy="714400"/>
          </a:xfrm>
          <a:prstGeom prst="wedgeRoundRectCallout">
            <a:avLst>
              <a:gd name="adj1" fmla="val -47801"/>
              <a:gd name="adj2" fmla="val -1872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Dice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6875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 (DI)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251200" y="2484448"/>
            <a:ext cx="2641600" cy="1889103"/>
            <a:chOff x="2184400" y="1384300"/>
            <a:chExt cx="2641600" cy="1295400"/>
          </a:xfrm>
        </p:grpSpPr>
        <p:grpSp>
          <p:nvGrpSpPr>
            <p:cNvPr id="4" name="Group 3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184400" y="1738444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5" name="Title 1"/>
            <p:cNvSpPr txBox="1">
              <a:spLocks/>
            </p:cNvSpPr>
            <p:nvPr/>
          </p:nvSpPr>
          <p:spPr bwMode="auto">
            <a:xfrm>
              <a:off x="2483644" y="1410519"/>
              <a:ext cx="1999455" cy="312737"/>
            </a:xfrm>
            <a:prstGeom prst="rect">
              <a:avLst/>
            </a:prstGeom>
            <a:noFill/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da-DK" sz="1800" b="0" dirty="0" err="1"/>
                <a:t>Worker</a:t>
              </a:r>
              <a:r>
                <a:rPr lang="da-DK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6" name="Title 1"/>
            <p:cNvSpPr txBox="1">
              <a:spLocks/>
            </p:cNvSpPr>
            <p:nvPr/>
          </p:nvSpPr>
          <p:spPr bwMode="auto">
            <a:xfrm>
              <a:off x="2483644" y="1939463"/>
              <a:ext cx="2113755" cy="680273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da-DK" sz="1800" b="0" dirty="0" err="1" smtClean="0">
                  <a:solidFill>
                    <a:schemeClr val="accent5"/>
                  </a:solidFill>
                </a:rPr>
                <a:t>Worker</a:t>
              </a:r>
              <a:r>
                <a:rPr lang="da-DK" sz="1800" b="0" dirty="0" smtClean="0">
                  <a:solidFill>
                    <a:schemeClr val="accent5"/>
                  </a:solidFill>
                </a:rPr>
                <a:t>(</a:t>
              </a:r>
              <a:r>
                <a:rPr lang="da-DK" sz="1800" b="0" dirty="0" err="1" smtClean="0">
                  <a:solidFill>
                    <a:schemeClr val="accent5"/>
                  </a:solidFill>
                </a:rPr>
                <a:t>Dic</a:t>
              </a:r>
              <a:r>
                <a:rPr lang="da-DK" sz="1800" b="0" dirty="0" err="1" smtClean="0">
                  <a:solidFill>
                    <a:srgbClr val="FF0000"/>
                  </a:solidFill>
                </a:rPr>
                <a:t>e</a:t>
              </a:r>
              <a:r>
                <a:rPr lang="da-DK" sz="1800" b="0" dirty="0" smtClean="0">
                  <a:solidFill>
                    <a:srgbClr val="FF0000"/>
                  </a:solidFill>
                </a:rPr>
                <a:t>) </a:t>
              </a:r>
              <a:r>
                <a:rPr lang="de-DE" sz="1800" b="0" dirty="0" err="1" smtClean="0"/>
                <a:t>enqueue</a:t>
              </a:r>
              <a:r>
                <a:rPr lang="de-DE" sz="1800" b="0" dirty="0"/>
                <a:t>(Item[*]) tick():Item[*] </a:t>
              </a:r>
            </a:p>
          </p:txBody>
        </p:sp>
      </p:grpSp>
      <p:sp>
        <p:nvSpPr>
          <p:cNvPr id="9" name="Rectangle 8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19263" y="1626096"/>
            <a:ext cx="5705475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>
                <a:solidFill>
                  <a:srgbClr val="004080"/>
                </a:solidFill>
                <a:cs typeface="Tahoma" charset="0"/>
              </a:rPr>
              <a:t>Dependency Injection (DI) через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конструктор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927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08150" y="2660650"/>
            <a:ext cx="5727700" cy="1536700"/>
          </a:xfrm>
        </p:spPr>
        <p:txBody>
          <a:bodyPr/>
          <a:lstStyle/>
          <a:p>
            <a:pPr algn="ctr"/>
            <a:r>
              <a:rPr lang="ru-RU" sz="2400" b="0" dirty="0">
                <a:solidFill>
                  <a:srgbClr val="004080"/>
                </a:solidFill>
              </a:rPr>
              <a:t>Тесты на поведение </a:t>
            </a:r>
            <a:r>
              <a:rPr lang="en-US" sz="2400" b="0" dirty="0">
                <a:solidFill>
                  <a:srgbClr val="004080"/>
                </a:solidFill>
              </a:rPr>
              <a:t/>
            </a:r>
            <a:br>
              <a:rPr lang="en-US" sz="2400" b="0" dirty="0">
                <a:solidFill>
                  <a:srgbClr val="004080"/>
                </a:solidFill>
              </a:rPr>
            </a:br>
            <a:r>
              <a:rPr lang="ru-RU" sz="2400" b="0" dirty="0" smtClean="0">
                <a:solidFill>
                  <a:srgbClr val="004080"/>
                </a:solidFill>
              </a:rPr>
              <a:t>супротив </a:t>
            </a:r>
            <a:r>
              <a:rPr lang="en-US" sz="2400" b="0" dirty="0" smtClean="0">
                <a:solidFill>
                  <a:srgbClr val="004080"/>
                </a:solidFill>
              </a:rPr>
              <a:t/>
            </a:r>
            <a:br>
              <a:rPr lang="en-US" sz="2400" b="0" dirty="0" smtClean="0">
                <a:solidFill>
                  <a:srgbClr val="004080"/>
                </a:solidFill>
              </a:rPr>
            </a:br>
            <a:r>
              <a:rPr lang="ru-RU" sz="2400" b="0" dirty="0" smtClean="0">
                <a:solidFill>
                  <a:srgbClr val="004080"/>
                </a:solidFill>
              </a:rPr>
              <a:t>тестов </a:t>
            </a:r>
            <a:r>
              <a:rPr lang="ru-RU" sz="2400" b="0" dirty="0">
                <a:solidFill>
                  <a:srgbClr val="004080"/>
                </a:solidFill>
              </a:rPr>
              <a:t>на состояние </a:t>
            </a:r>
          </a:p>
        </p:txBody>
      </p:sp>
    </p:spTree>
    <p:extLst>
      <p:ext uri="{BB962C8B-B14F-4D97-AF65-F5344CB8AC3E}">
        <p14:creationId xmlns:p14="http://schemas.microsoft.com/office/powerpoint/2010/main" val="1620977471"/>
      </p:ext>
    </p:extLst>
  </p:cSld>
  <p:clrMapOvr>
    <a:masterClrMapping/>
  </p:clrMapOvr>
  <p:transition xmlns:p14="http://schemas.microsoft.com/office/powerpoint/2010/main"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Пишем тест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295400"/>
            <a:ext cx="839152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shouldProcessNotGreaterThanItemsInQueue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da-DK" dirty="0">
                <a:latin typeface="Menlo"/>
              </a:rPr>
              <a:t>    </a:t>
            </a:r>
            <a:r>
              <a:rPr lang="da-DK" i="1" dirty="0">
                <a:solidFill>
                  <a:srgbClr val="BFBFBF"/>
                </a:solidFill>
                <a:latin typeface="Menlo"/>
              </a:rPr>
              <a:t>// given</a:t>
            </a:r>
            <a:endParaRPr lang="da-DK" dirty="0">
              <a:solidFill>
                <a:srgbClr val="BFBFBF"/>
              </a:solidFill>
              <a:latin typeface="Menlo"/>
            </a:endParaRP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Dice dice =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createDiceStub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4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Worker worker =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Worker(dice);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&lt;Item&gt; items = </a:t>
            </a:r>
            <a:r>
              <a:rPr lang="en-US" dirty="0" err="1">
                <a:solidFill>
                  <a:srgbClr val="0000B3"/>
                </a:solidFill>
                <a:latin typeface="Menlo"/>
              </a:rPr>
              <a:t>Arrays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.asList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(</a:t>
            </a:r>
          </a:p>
          <a:p>
            <a:r>
              <a:rPr lang="en-US" b="1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Menlo"/>
              </a:rPr>
              <a:t>									</a:t>
            </a:r>
            <a:r>
              <a:rPr lang="en-US" b="1" dirty="0" smtClean="0">
                <a:solidFill>
                  <a:srgbClr val="000080"/>
                </a:solidFill>
                <a:latin typeface="Menlo"/>
              </a:rPr>
              <a:t>new</a:t>
            </a:r>
            <a:r>
              <a:rPr lang="en-US" dirty="0" smtClean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Item(), </a:t>
            </a: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r>
              <a:rPr lang="en-US" b="1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Menlo"/>
              </a:rPr>
              <a:t>									</a:t>
            </a:r>
            <a:r>
              <a:rPr lang="en-US" b="1" dirty="0" smtClean="0">
                <a:solidFill>
                  <a:srgbClr val="000080"/>
                </a:solidFill>
                <a:latin typeface="Menlo"/>
              </a:rPr>
              <a:t>new</a:t>
            </a:r>
            <a:r>
              <a:rPr lang="en-US" dirty="0" smtClean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Item());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worker.enqueue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(items);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i="1" dirty="0">
                <a:solidFill>
                  <a:srgbClr val="BFBFBF"/>
                </a:solidFill>
                <a:latin typeface="Menlo"/>
              </a:rPr>
              <a:t>// when</a:t>
            </a:r>
            <a:endParaRPr lang="en-US" dirty="0">
              <a:solidFill>
                <a:srgbClr val="BFBFBF"/>
              </a:solidFill>
              <a:latin typeface="Menlo"/>
            </a:endParaRP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&lt;Item&gt; output =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worker.tick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i="1" dirty="0">
                <a:solidFill>
                  <a:srgbClr val="BFBFBF"/>
                </a:solidFill>
                <a:latin typeface="Menlo"/>
              </a:rPr>
              <a:t>// then</a:t>
            </a:r>
            <a:endParaRPr lang="en-US" dirty="0">
              <a:solidFill>
                <a:srgbClr val="BFBFBF"/>
              </a:solidFill>
              <a:latin typeface="Menlo"/>
            </a:endParaRPr>
          </a:p>
          <a:p>
            <a:r>
              <a:rPr lang="pl-PL" dirty="0">
                <a:latin typeface="Menlo"/>
              </a:rPr>
              <a:t>    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(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output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).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isEqualTo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(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items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87894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Stub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40584" y="1523822"/>
            <a:ext cx="3682215" cy="6985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875305" y="1918269"/>
            <a:ext cx="17373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Cube 7"/>
          <p:cNvSpPr/>
          <p:nvPr/>
        </p:nvSpPr>
        <p:spPr>
          <a:xfrm>
            <a:off x="2369335" y="1587322"/>
            <a:ext cx="571500" cy="555625"/>
          </a:xfrm>
          <a:prstGeom prst="cube">
            <a:avLst/>
          </a:prstGeom>
          <a:gradFill>
            <a:gsLst>
              <a:gs pos="0">
                <a:schemeClr val="tx2">
                  <a:lumMod val="50000"/>
                  <a:lumOff val="50000"/>
                </a:schemeClr>
              </a:gs>
              <a:gs pos="99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gular Pentagon 8"/>
          <p:cNvSpPr/>
          <p:nvPr/>
        </p:nvSpPr>
        <p:spPr>
          <a:xfrm>
            <a:off x="1056155" y="1825447"/>
            <a:ext cx="290830" cy="290830"/>
          </a:xfrm>
          <a:prstGeom prst="pentagon">
            <a:avLst/>
          </a:prstGeom>
          <a:solidFill>
            <a:schemeClr val="accent3">
              <a:alpha val="21000"/>
            </a:schemeClr>
          </a:solidFill>
          <a:ln w="31750">
            <a:solidFill>
              <a:srgbClr val="800000">
                <a:alpha val="42000"/>
              </a:srgb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gular Pentagon 9"/>
          <p:cNvSpPr/>
          <p:nvPr/>
        </p:nvSpPr>
        <p:spPr>
          <a:xfrm>
            <a:off x="1395880" y="1825447"/>
            <a:ext cx="290830" cy="290830"/>
          </a:xfrm>
          <a:prstGeom prst="pentagon">
            <a:avLst/>
          </a:prstGeom>
          <a:solidFill>
            <a:schemeClr val="accent3">
              <a:alpha val="21000"/>
            </a:schemeClr>
          </a:solidFill>
          <a:ln w="31750">
            <a:solidFill>
              <a:srgbClr val="800000">
                <a:alpha val="42000"/>
              </a:srgb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gular Pentagon 10"/>
          <p:cNvSpPr/>
          <p:nvPr/>
        </p:nvSpPr>
        <p:spPr>
          <a:xfrm>
            <a:off x="3844440" y="1853387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gular Pentagon 14"/>
          <p:cNvSpPr/>
          <p:nvPr/>
        </p:nvSpPr>
        <p:spPr>
          <a:xfrm>
            <a:off x="4186070" y="1850847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gular Pentagon 15"/>
          <p:cNvSpPr/>
          <p:nvPr/>
        </p:nvSpPr>
        <p:spPr>
          <a:xfrm>
            <a:off x="1056155" y="1483817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gular Pentagon 16"/>
          <p:cNvSpPr/>
          <p:nvPr/>
        </p:nvSpPr>
        <p:spPr>
          <a:xfrm>
            <a:off x="1397785" y="1481277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5672694" y="2649561"/>
            <a:ext cx="2641600" cy="1295400"/>
            <a:chOff x="2184400" y="1384300"/>
            <a:chExt cx="2641600" cy="1295400"/>
          </a:xfrm>
        </p:grpSpPr>
        <p:grpSp>
          <p:nvGrpSpPr>
            <p:cNvPr id="19" name="Group 18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20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smtClean="0"/>
                <a:t>Dice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21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/>
                <a:t>r</a:t>
              </a:r>
              <a:r>
                <a:rPr lang="en-US" sz="1800" b="0" dirty="0" smtClean="0"/>
                <a:t>oll():</a:t>
              </a:r>
              <a:r>
                <a:rPr lang="en-US" sz="1800" b="0" dirty="0" err="1" smtClean="0"/>
                <a:t>int</a:t>
              </a:r>
              <a:endParaRPr lang="en-US" sz="1800" b="0" dirty="0"/>
            </a:p>
          </p:txBody>
        </p:sp>
      </p:grpSp>
      <p:cxnSp>
        <p:nvCxnSpPr>
          <p:cNvPr id="24" name="Straight Arrow Connector 23"/>
          <p:cNvCxnSpPr>
            <a:endCxn id="22" idx="2"/>
          </p:cNvCxnSpPr>
          <p:nvPr/>
        </p:nvCxnSpPr>
        <p:spPr>
          <a:xfrm flipV="1">
            <a:off x="6993494" y="3944961"/>
            <a:ext cx="0" cy="11652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5672694" y="4497389"/>
            <a:ext cx="2641600" cy="1295400"/>
            <a:chOff x="2184400" y="1384300"/>
            <a:chExt cx="2641600" cy="1295400"/>
          </a:xfrm>
        </p:grpSpPr>
        <p:grpSp>
          <p:nvGrpSpPr>
            <p:cNvPr id="28" name="Group 27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29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err="1" smtClean="0"/>
                <a:t>DiceStub</a:t>
              </a:r>
              <a:endParaRPr lang="en-US" sz="1800" b="0" dirty="0" smtClean="0"/>
            </a:p>
          </p:txBody>
        </p:sp>
        <p:sp>
          <p:nvSpPr>
            <p:cNvPr id="30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/>
                <a:t>r</a:t>
              </a:r>
              <a:r>
                <a:rPr lang="en-US" sz="1800" b="0" dirty="0" smtClean="0"/>
                <a:t>oll():</a:t>
              </a:r>
              <a:r>
                <a:rPr lang="en-US" sz="1800" b="0" dirty="0" err="1" smtClean="0"/>
                <a:t>int</a:t>
              </a:r>
              <a:endParaRPr lang="en-US" sz="1800" b="0" dirty="0"/>
            </a:p>
          </p:txBody>
        </p:sp>
      </p:grpSp>
      <p:sp>
        <p:nvSpPr>
          <p:cNvPr id="33" name="Title 1"/>
          <p:cNvSpPr txBox="1">
            <a:spLocks/>
          </p:cNvSpPr>
          <p:nvPr/>
        </p:nvSpPr>
        <p:spPr bwMode="auto">
          <a:xfrm>
            <a:off x="940585" y="2336824"/>
            <a:ext cx="1053316" cy="312737"/>
          </a:xfrm>
          <a:prstGeom prst="rect">
            <a:avLst/>
          </a:prstGeom>
          <a:ln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r>
              <a:rPr lang="en-US" sz="1800" b="0" dirty="0" err="1" smtClean="0"/>
              <a:t>enqueue</a:t>
            </a:r>
            <a:endParaRPr lang="en-US" sz="1800" b="0" dirty="0"/>
          </a:p>
        </p:txBody>
      </p:sp>
      <p:sp>
        <p:nvSpPr>
          <p:cNvPr id="34" name="Title 1"/>
          <p:cNvSpPr txBox="1">
            <a:spLocks/>
          </p:cNvSpPr>
          <p:nvPr/>
        </p:nvSpPr>
        <p:spPr bwMode="auto">
          <a:xfrm>
            <a:off x="2414177" y="2336824"/>
            <a:ext cx="526658" cy="312737"/>
          </a:xfrm>
          <a:prstGeom prst="rect">
            <a:avLst/>
          </a:prstGeom>
          <a:ln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r>
              <a:rPr lang="en-US" sz="1800" b="0" dirty="0" smtClean="0"/>
              <a:t>tick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3652622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06400" y="1295400"/>
            <a:ext cx="7848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Menlo"/>
              </a:rPr>
              <a:t>private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Dice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createDiceStub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rollValue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 {</a:t>
            </a:r>
          </a:p>
          <a:p>
            <a:r>
              <a:rPr lang="fr-FR" dirty="0">
                <a:latin typeface="Menlo"/>
              </a:rPr>
              <a:t>    </a:t>
            </a:r>
            <a:r>
              <a:rPr lang="fr-FR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fr-FR" dirty="0">
                <a:solidFill>
                  <a:srgbClr val="000080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Menlo"/>
              </a:rPr>
              <a:t>Dice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Menlo"/>
              </a:rPr>
              <a:t>dice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 = </a:t>
            </a:r>
            <a:r>
              <a:rPr lang="fr-FR" dirty="0" err="1">
                <a:solidFill>
                  <a:srgbClr val="000000"/>
                </a:solidFill>
                <a:latin typeface="Menlo"/>
              </a:rPr>
              <a:t>mock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000000"/>
                </a:solidFill>
                <a:latin typeface="Menlo"/>
              </a:rPr>
              <a:t>Dice.</a:t>
            </a:r>
            <a:r>
              <a:rPr lang="fr-FR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when(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dice.roll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()).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thenReturn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rollValue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dice;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8290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0" y="609600"/>
            <a:ext cx="4406900" cy="2044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657600"/>
            <a:ext cx="1104900" cy="698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3400" y="2768600"/>
            <a:ext cx="3543300" cy="177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3800" y="3613150"/>
            <a:ext cx="609600" cy="609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5900" y="5105400"/>
            <a:ext cx="38227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9279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16124" y="2616696"/>
            <a:ext cx="5705475" cy="793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Хотя мы и воспользовались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mock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-объектом,</a:t>
            </a:r>
          </a:p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это всё равно, по большому счету, тест на состояние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2264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16124" y="2616696"/>
            <a:ext cx="5705475" cy="13476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Если во время обработки на кубике выпало значение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N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, меньше количества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деталей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в очереди,</a:t>
            </a:r>
          </a:p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то обрабатывается только первые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N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деталей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из очереди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en-US" dirty="0" smtClean="0"/>
              <a:t>Worker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0669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295400"/>
            <a:ext cx="8534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sz="1600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shouldProcessNotGreaterThanRolledValue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da-DK" sz="1600" dirty="0">
                <a:latin typeface="Menlo"/>
              </a:rPr>
              <a:t>    </a:t>
            </a:r>
            <a:r>
              <a:rPr lang="da-DK" sz="1600" i="1" dirty="0">
                <a:solidFill>
                  <a:srgbClr val="BFBFBF"/>
                </a:solidFill>
                <a:latin typeface="Menlo"/>
              </a:rPr>
              <a:t>// given</a:t>
            </a:r>
            <a:endParaRPr lang="da-DK" sz="1600" dirty="0">
              <a:solidFill>
                <a:srgbClr val="BFBFBF"/>
              </a:solidFill>
              <a:latin typeface="Menlo"/>
            </a:endParaRPr>
          </a:p>
          <a:p>
            <a:r>
              <a:rPr lang="fi-FI" sz="1600" dirty="0">
                <a:latin typeface="Menlo"/>
              </a:rPr>
              <a:t>    </a:t>
            </a:r>
            <a:r>
              <a:rPr lang="fi-FI" sz="1600" b="1" dirty="0" err="1">
                <a:solidFill>
                  <a:srgbClr val="000080"/>
                </a:solidFill>
                <a:latin typeface="Menlo"/>
              </a:rPr>
              <a:t>final</a:t>
            </a:r>
            <a:r>
              <a:rPr lang="fi-FI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fi-FI" sz="1600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fi-FI" sz="1600" dirty="0">
                <a:solidFill>
                  <a:srgbClr val="4C73A6"/>
                </a:solidFill>
                <a:latin typeface="Menlo"/>
              </a:rPr>
              <a:t> </a:t>
            </a:r>
            <a:r>
              <a:rPr lang="fi-FI" sz="1600" dirty="0" err="1">
                <a:solidFill>
                  <a:srgbClr val="000000"/>
                </a:solidFill>
                <a:latin typeface="Menlo"/>
              </a:rPr>
              <a:t>rollValue</a:t>
            </a:r>
            <a:r>
              <a:rPr lang="fi-FI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fi-FI" sz="1600" dirty="0">
                <a:solidFill>
                  <a:srgbClr val="0000FF"/>
                </a:solidFill>
                <a:latin typeface="Menlo"/>
              </a:rPr>
              <a:t>3</a:t>
            </a:r>
            <a:r>
              <a:rPr lang="fi-FI" sz="16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Dice dice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createDiceStub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rollValue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Worker worker =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Worker(dice);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&lt;Item&gt; items = </a:t>
            </a:r>
            <a:r>
              <a:rPr lang="en-US" sz="1600" dirty="0" err="1">
                <a:solidFill>
                  <a:srgbClr val="0000B3"/>
                </a:solidFill>
                <a:latin typeface="Menlo"/>
              </a:rPr>
              <a:t>Arrays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.asList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</a:p>
          <a:p>
            <a:r>
              <a:rPr lang="en-US" sz="1600" b="1" dirty="0" smtClean="0">
                <a:solidFill>
                  <a:srgbClr val="000080"/>
                </a:solidFill>
                <a:latin typeface="Menlo"/>
              </a:rPr>
              <a:t>					new</a:t>
            </a:r>
            <a:r>
              <a:rPr lang="en-US" sz="1600" dirty="0" smtClean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Item(),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Item(),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Item(),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Item());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worker.enqueue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(items);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i="1" dirty="0">
                <a:solidFill>
                  <a:srgbClr val="BFBFBF"/>
                </a:solidFill>
                <a:latin typeface="Menlo"/>
              </a:rPr>
              <a:t>// when</a:t>
            </a:r>
            <a:endParaRPr lang="en-US" sz="1600" dirty="0">
              <a:solidFill>
                <a:srgbClr val="BFBFBF"/>
              </a:solidFill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&lt;Item&gt; output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worker.tick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i="1" dirty="0">
                <a:solidFill>
                  <a:srgbClr val="BFBFBF"/>
                </a:solidFill>
                <a:latin typeface="Menlo"/>
              </a:rPr>
              <a:t>// then</a:t>
            </a:r>
            <a:endParaRPr lang="en-US" sz="1600" dirty="0">
              <a:solidFill>
                <a:srgbClr val="BFBFBF"/>
              </a:solidFill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(output).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isEqualTo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items.subList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rollValue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58837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Еще аналогичные тесты: 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16125" y="2616696"/>
            <a:ext cx="5111750" cy="162460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Проверяем, что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enqueue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() </a:t>
            </a:r>
            <a:r>
              <a:rPr lang="ru-RU" b="1" dirty="0">
                <a:solidFill>
                  <a:srgbClr val="004080"/>
                </a:solidFill>
                <a:cs typeface="Tahoma" charset="0"/>
              </a:rPr>
              <a:t>добавляет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в очередь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/>
            </a:r>
            <a:br>
              <a:rPr lang="ru-RU" dirty="0" smtClean="0">
                <a:solidFill>
                  <a:srgbClr val="004080"/>
                </a:solidFill>
                <a:cs typeface="Tahoma" charset="0"/>
              </a:rPr>
            </a:b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Проверяем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, что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tick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() </a:t>
            </a:r>
            <a:r>
              <a:rPr lang="ru-RU" b="1" dirty="0">
                <a:solidFill>
                  <a:srgbClr val="004080"/>
                </a:solidFill>
                <a:cs typeface="Tahoma" charset="0"/>
              </a:rPr>
              <a:t>удаляет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 из очереди обработанные детали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4495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Тупой, </a:t>
            </a:r>
            <a:r>
              <a:rPr lang="ru-RU" dirty="0"/>
              <a:t>но </a:t>
            </a:r>
            <a:r>
              <a:rPr lang="ru-RU" dirty="0" smtClean="0"/>
              <a:t>важный </a:t>
            </a:r>
            <a:r>
              <a:rPr lang="ru-RU" dirty="0"/>
              <a:t>тест: 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16125" y="2616696"/>
            <a:ext cx="5111750" cy="793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cs-CZ" dirty="0" err="1">
                <a:solidFill>
                  <a:srgbClr val="004080"/>
                </a:solidFill>
                <a:cs typeface="Tahoma" charset="0"/>
              </a:rPr>
              <a:t>Во</a:t>
            </a:r>
            <a:r>
              <a:rPr lang="cs-CZ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cs-CZ" dirty="0" err="1">
                <a:solidFill>
                  <a:srgbClr val="004080"/>
                </a:solidFill>
                <a:cs typeface="Tahoma" charset="0"/>
              </a:rPr>
              <a:t>время</a:t>
            </a:r>
            <a:r>
              <a:rPr lang="cs-CZ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cs-CZ" dirty="0" err="1">
                <a:solidFill>
                  <a:srgbClr val="004080"/>
                </a:solidFill>
                <a:cs typeface="Tahoma" charset="0"/>
              </a:rPr>
              <a:t>Worker.tick</a:t>
            </a:r>
            <a:r>
              <a:rPr lang="cs-CZ" dirty="0">
                <a:solidFill>
                  <a:srgbClr val="004080"/>
                </a:solidFill>
                <a:cs typeface="Tahoma" charset="0"/>
              </a:rPr>
              <a:t>() </a:t>
            </a:r>
            <a:r>
              <a:rPr lang="cs-CZ" dirty="0" err="1">
                <a:solidFill>
                  <a:srgbClr val="004080"/>
                </a:solidFill>
                <a:cs typeface="Tahoma" charset="0"/>
              </a:rPr>
              <a:t>кубик</a:t>
            </a:r>
            <a:r>
              <a:rPr lang="cs-CZ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cs-CZ" dirty="0" err="1">
                <a:solidFill>
                  <a:srgbClr val="004080"/>
                </a:solidFill>
                <a:cs typeface="Tahoma" charset="0"/>
              </a:rPr>
              <a:t>бросается</a:t>
            </a:r>
            <a:r>
              <a:rPr lang="cs-CZ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cs-CZ" dirty="0" err="1">
                <a:solidFill>
                  <a:srgbClr val="004080"/>
                </a:solidFill>
                <a:cs typeface="Tahoma" charset="0"/>
              </a:rPr>
              <a:t>ровно</a:t>
            </a:r>
            <a:r>
              <a:rPr lang="cs-CZ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cs-CZ" dirty="0" err="1">
                <a:solidFill>
                  <a:srgbClr val="004080"/>
                </a:solidFill>
                <a:cs typeface="Tahoma" charset="0"/>
              </a:rPr>
              <a:t>один</a:t>
            </a:r>
            <a:r>
              <a:rPr lang="cs-CZ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cs-CZ" dirty="0" err="1">
                <a:solidFill>
                  <a:srgbClr val="004080"/>
                </a:solidFill>
                <a:cs typeface="Tahoma" charset="0"/>
              </a:rPr>
              <a:t>раз</a:t>
            </a:r>
            <a:r>
              <a:rPr lang="cs-CZ" dirty="0">
                <a:solidFill>
                  <a:srgbClr val="004080"/>
                </a:solidFill>
                <a:cs typeface="Tahoma" charset="0"/>
              </a:rPr>
              <a:t>!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7954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Кубик бросается один раз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3700" y="1295400"/>
            <a:ext cx="8153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shouldRollDiceOnlyOnceDuringTick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da-DK" dirty="0">
                <a:latin typeface="Menlo"/>
              </a:rPr>
              <a:t>    </a:t>
            </a:r>
            <a:r>
              <a:rPr lang="da-DK" i="1" dirty="0">
                <a:solidFill>
                  <a:srgbClr val="BFBFBF"/>
                </a:solidFill>
                <a:latin typeface="Menlo"/>
              </a:rPr>
              <a:t>// given</a:t>
            </a:r>
            <a:endParaRPr lang="da-DK" dirty="0">
              <a:solidFill>
                <a:srgbClr val="BFBFBF"/>
              </a:solidFill>
              <a:latin typeface="Menlo"/>
            </a:endParaRP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Dice dice =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createDiceStub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3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Worker worker =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Worker(dice);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&lt;Item&gt; items = </a:t>
            </a:r>
            <a:r>
              <a:rPr lang="en-US" dirty="0" err="1">
                <a:solidFill>
                  <a:srgbClr val="0000B3"/>
                </a:solidFill>
                <a:latin typeface="Menlo"/>
              </a:rPr>
              <a:t>Arrays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.asList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</a:p>
          <a:p>
            <a:r>
              <a:rPr lang="en-US" dirty="0">
                <a:latin typeface="Menlo"/>
              </a:rPr>
              <a:t>                             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Item(),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Item(),</a:t>
            </a:r>
          </a:p>
          <a:p>
            <a:r>
              <a:rPr lang="en-US" dirty="0">
                <a:latin typeface="Menlo"/>
              </a:rPr>
              <a:t>                             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Item(),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Item());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worker.enqueue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(items);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i="1" dirty="0">
                <a:solidFill>
                  <a:srgbClr val="BFBFBF"/>
                </a:solidFill>
                <a:latin typeface="Menlo"/>
              </a:rPr>
              <a:t>// when</a:t>
            </a:r>
            <a:endParaRPr lang="en-US" dirty="0">
              <a:solidFill>
                <a:srgbClr val="BFBFBF"/>
              </a:solidFill>
              <a:latin typeface="Menlo"/>
            </a:endParaRP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worker.tick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i="1" dirty="0">
                <a:solidFill>
                  <a:srgbClr val="BFBFBF"/>
                </a:solidFill>
                <a:latin typeface="Menlo"/>
              </a:rPr>
              <a:t>// then</a:t>
            </a:r>
            <a:endParaRPr lang="en-US" dirty="0">
              <a:solidFill>
                <a:srgbClr val="BFBFBF"/>
              </a:solidFill>
              <a:latin typeface="Menlo"/>
            </a:endParaRP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verify(dice, times(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)).roll();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234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75" y="1004888"/>
            <a:ext cx="2618463" cy="2479675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 bwMode="auto">
          <a:xfrm>
            <a:off x="2619376" y="2008188"/>
            <a:ext cx="5892800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r>
              <a:rPr lang="tr-TR" sz="1800" b="0" dirty="0" err="1" smtClean="0"/>
              <a:t>Conveyor</a:t>
            </a:r>
            <a:r>
              <a:rPr lang="ru-RU" sz="1800" b="0" dirty="0" smtClean="0"/>
              <a:t> - с</a:t>
            </a:r>
            <a:r>
              <a:rPr lang="en-US" sz="1800" b="0" dirty="0" err="1" smtClean="0"/>
              <a:t>равнение</a:t>
            </a:r>
            <a:r>
              <a:rPr lang="en-US" sz="1800" b="0" dirty="0" smtClean="0"/>
              <a:t> </a:t>
            </a:r>
            <a:r>
              <a:rPr lang="en-US" sz="1800" b="0" dirty="0" err="1"/>
              <a:t>тестов</a:t>
            </a:r>
            <a:r>
              <a:rPr lang="en-US" sz="1800" b="0" dirty="0"/>
              <a:t> </a:t>
            </a:r>
            <a:r>
              <a:rPr lang="en-US" sz="1800" b="0" dirty="0" err="1"/>
              <a:t>на</a:t>
            </a:r>
            <a:r>
              <a:rPr lang="en-US" sz="1800" b="0" dirty="0"/>
              <a:t> </a:t>
            </a:r>
            <a:r>
              <a:rPr lang="en-US" sz="1800" b="0" dirty="0" err="1"/>
              <a:t>поведение</a:t>
            </a:r>
            <a:r>
              <a:rPr lang="en-US" sz="1800" b="0" dirty="0"/>
              <a:t> </a:t>
            </a:r>
            <a:r>
              <a:rPr lang="en-US" sz="1800" b="0" dirty="0" err="1"/>
              <a:t>и</a:t>
            </a:r>
            <a:r>
              <a:rPr lang="en-US" sz="1800" b="0" dirty="0"/>
              <a:t> </a:t>
            </a:r>
            <a:r>
              <a:rPr lang="en-US" sz="1800" b="0" dirty="0" err="1"/>
              <a:t>тестов</a:t>
            </a:r>
            <a:r>
              <a:rPr lang="en-US" sz="1800" b="0" dirty="0"/>
              <a:t> </a:t>
            </a:r>
            <a:r>
              <a:rPr lang="en-US" sz="1800" b="0" dirty="0" err="1"/>
              <a:t>на</a:t>
            </a:r>
            <a:r>
              <a:rPr lang="en-US" sz="1800" b="0" dirty="0"/>
              <a:t> </a:t>
            </a:r>
            <a:r>
              <a:rPr lang="en-US" sz="1800" b="0" dirty="0" err="1"/>
              <a:t>состояние</a:t>
            </a:r>
            <a:endParaRPr lang="en-US" sz="1800" b="0" dirty="0">
              <a:latin typeface="+mn-lt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1420215" y="5173256"/>
            <a:ext cx="6297613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pPr algn="ctr"/>
            <a:r>
              <a:rPr lang="pl-PL" sz="1800" b="0" dirty="0">
                <a:hlinkClick r:id="rId3"/>
              </a:rPr>
              <a:t>http://</a:t>
            </a:r>
            <a:r>
              <a:rPr lang="pl-PL" sz="1800" b="0" dirty="0" err="1">
                <a:hlinkClick r:id="rId3"/>
              </a:rPr>
              <a:t>www.slideshare.net</a:t>
            </a:r>
            <a:r>
              <a:rPr lang="pl-PL" sz="1800" b="0" dirty="0">
                <a:hlinkClick r:id="rId3"/>
              </a:rPr>
              <a:t>/</a:t>
            </a:r>
            <a:r>
              <a:rPr lang="pl-PL" sz="1800" b="0" dirty="0" err="1">
                <a:hlinkClick r:id="rId3"/>
              </a:rPr>
              <a:t>bibigine</a:t>
            </a:r>
            <a:r>
              <a:rPr lang="pl-PL" sz="1800" b="0" dirty="0">
                <a:hlinkClick r:id="rId3"/>
              </a:rPr>
              <a:t> </a:t>
            </a:r>
            <a:endParaRPr lang="en-US" sz="1800" b="0" dirty="0">
              <a:latin typeface="+mn-lt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2619375" y="1004888"/>
            <a:ext cx="4225328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r>
              <a:rPr lang="ru-RU" sz="2800" b="0" dirty="0" smtClean="0">
                <a:latin typeface="+mn-lt"/>
              </a:rPr>
              <a:t>Андрей </a:t>
            </a:r>
            <a:r>
              <a:rPr lang="ru-RU" sz="2800" b="0" dirty="0" err="1" smtClean="0">
                <a:latin typeface="+mn-lt"/>
              </a:rPr>
              <a:t>Бибичев</a:t>
            </a:r>
            <a:endParaRPr lang="en-US" sz="2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7556803"/>
      </p:ext>
    </p:extLst>
  </p:cSld>
  <p:clrMapOvr>
    <a:masterClrMapping/>
  </p:clrMapOvr>
  <p:transition xmlns:p14="http://schemas.microsoft.com/office/powerpoint/2010/main">
    <p:zo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16124" y="2616696"/>
            <a:ext cx="5705475" cy="10706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Это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примитивный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пример</a:t>
            </a:r>
            <a:r>
              <a:rPr lang="ru-RU" dirty="0">
                <a:solidFill>
                  <a:srgbClr val="161645"/>
                </a:solidFill>
                <a:cs typeface="Tahoma" charset="0"/>
              </a:rPr>
              <a:t> </a:t>
            </a:r>
            <a:r>
              <a:rPr lang="ru-RU" b="1" dirty="0">
                <a:solidFill>
                  <a:srgbClr val="161645"/>
                </a:solidFill>
                <a:cs typeface="Tahoma" charset="0"/>
              </a:rPr>
              <a:t>теста на поведение</a:t>
            </a:r>
            <a:r>
              <a:rPr lang="ru-RU" dirty="0">
                <a:solidFill>
                  <a:srgbClr val="161645"/>
                </a:solidFill>
                <a:cs typeface="Tahoma" charset="0"/>
              </a:rPr>
              <a:t>:</a:t>
            </a:r>
          </a:p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мы проверили как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взаимодействует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наш объект с другим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объектом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.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 smtClean="0">
                <a:solidFill>
                  <a:srgbClr val="161645"/>
                </a:solidFill>
                <a:cs typeface="Tahoma" charset="0"/>
              </a:rPr>
              <a:t>Тест </a:t>
            </a:r>
            <a:r>
              <a:rPr lang="ru-RU" dirty="0">
                <a:solidFill>
                  <a:srgbClr val="161645"/>
                </a:solidFill>
                <a:cs typeface="Tahoma" charset="0"/>
              </a:rPr>
              <a:t>на поведение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7882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Hexagon 22"/>
          <p:cNvSpPr/>
          <p:nvPr/>
        </p:nvSpPr>
        <p:spPr>
          <a:xfrm>
            <a:off x="4800600" y="2595106"/>
            <a:ext cx="914400" cy="685800"/>
          </a:xfrm>
          <a:prstGeom prst="hexagon">
            <a:avLst>
              <a:gd name="adj" fmla="val 29630"/>
              <a:gd name="vf" fmla="val 11547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 smtClean="0"/>
              <a:t>Тесты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381500" y="2057400"/>
            <a:ext cx="0" cy="3378200"/>
          </a:xfrm>
          <a:prstGeom prst="line">
            <a:avLst/>
          </a:prstGeom>
          <a:ln w="3175" cmpd="sng"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Rectangle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00200" y="1799094"/>
            <a:ext cx="1641476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На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состояние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943600" y="1799094"/>
            <a:ext cx="2286000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en-US" dirty="0">
                <a:solidFill>
                  <a:srgbClr val="004080"/>
                </a:solidFill>
                <a:cs typeface="Tahoma" charset="0"/>
              </a:rPr>
              <a:t>￼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На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поведение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2" name="Explosion 1 1"/>
          <p:cNvSpPr/>
          <p:nvPr/>
        </p:nvSpPr>
        <p:spPr>
          <a:xfrm>
            <a:off x="990600" y="2667000"/>
            <a:ext cx="2743200" cy="2514600"/>
          </a:xfrm>
          <a:prstGeom prst="irregularSeal1">
            <a:avLst/>
          </a:prstGeom>
          <a:solidFill>
            <a:schemeClr val="accent4">
              <a:alpha val="43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xplosion 1 8"/>
          <p:cNvSpPr/>
          <p:nvPr/>
        </p:nvSpPr>
        <p:spPr>
          <a:xfrm>
            <a:off x="5486400" y="3733800"/>
            <a:ext cx="2743200" cy="1536700"/>
          </a:xfrm>
          <a:prstGeom prst="irregularSeal1">
            <a:avLst/>
          </a:prstGeom>
          <a:solidFill>
            <a:schemeClr val="accent4">
              <a:alpha val="43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905000" y="3581400"/>
            <a:ext cx="762000" cy="685800"/>
            <a:chOff x="1905000" y="3581400"/>
            <a:chExt cx="762000" cy="685800"/>
          </a:xfrm>
        </p:grpSpPr>
        <p:sp>
          <p:nvSpPr>
            <p:cNvPr id="14" name="Oval 13"/>
            <p:cNvSpPr/>
            <p:nvPr/>
          </p:nvSpPr>
          <p:spPr>
            <a:xfrm>
              <a:off x="1905000" y="4114800"/>
              <a:ext cx="457200" cy="152400"/>
            </a:xfrm>
            <a:prstGeom prst="ellipse">
              <a:avLst/>
            </a:prstGeom>
            <a:solidFill>
              <a:schemeClr val="accent5">
                <a:alpha val="71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133600" y="3657600"/>
              <a:ext cx="0" cy="53340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Wave 10"/>
            <p:cNvSpPr/>
            <p:nvPr/>
          </p:nvSpPr>
          <p:spPr>
            <a:xfrm>
              <a:off x="2133600" y="3581400"/>
              <a:ext cx="533400" cy="457200"/>
            </a:xfrm>
            <a:prstGeom prst="wav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29200" y="2328406"/>
            <a:ext cx="762000" cy="685800"/>
            <a:chOff x="1905000" y="3581400"/>
            <a:chExt cx="762000" cy="685800"/>
          </a:xfrm>
        </p:grpSpPr>
        <p:sp>
          <p:nvSpPr>
            <p:cNvPr id="17" name="Oval 16"/>
            <p:cNvSpPr/>
            <p:nvPr/>
          </p:nvSpPr>
          <p:spPr>
            <a:xfrm>
              <a:off x="1905000" y="4114800"/>
              <a:ext cx="457200" cy="152400"/>
            </a:xfrm>
            <a:prstGeom prst="ellipse">
              <a:avLst/>
            </a:prstGeom>
            <a:solidFill>
              <a:schemeClr val="accent5">
                <a:alpha val="71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2133600" y="3657600"/>
              <a:ext cx="0" cy="53340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Wave 18"/>
            <p:cNvSpPr/>
            <p:nvPr/>
          </p:nvSpPr>
          <p:spPr>
            <a:xfrm>
              <a:off x="2133600" y="3581400"/>
              <a:ext cx="533400" cy="457200"/>
            </a:xfrm>
            <a:prstGeom prst="wav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24000" y="5181600"/>
            <a:ext cx="1641476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Object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791200" y="5181600"/>
            <a:ext cx="1641476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Object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22" name="Lightning Bolt 21"/>
          <p:cNvSpPr/>
          <p:nvPr/>
        </p:nvSpPr>
        <p:spPr>
          <a:xfrm rot="10371387">
            <a:off x="5342173" y="2855731"/>
            <a:ext cx="1512170" cy="1451340"/>
          </a:xfrm>
          <a:prstGeom prst="lightningBolt">
            <a:avLst/>
          </a:prstGeom>
          <a:gradFill>
            <a:gsLst>
              <a:gs pos="0">
                <a:srgbClr val="FFFF00"/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297240" y="2595106"/>
            <a:ext cx="1641476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Mock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133653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Закрепим</a:t>
            </a:r>
            <a:r>
              <a:rPr lang="en-US" dirty="0"/>
              <a:t> </a:t>
            </a:r>
            <a:r>
              <a:rPr lang="en-US" dirty="0" err="1"/>
              <a:t>материал</a:t>
            </a:r>
            <a:r>
              <a:rPr lang="en-US" dirty="0"/>
              <a:t>: 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47800" y="2438400"/>
            <a:ext cx="6213475" cy="217860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Проверим, что во время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Worker.tick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() вызывается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Item.tick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() для всех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деталей,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находящихся в очереди на начало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tick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()-а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/>
            </a:r>
            <a:br>
              <a:rPr lang="ru-RU" dirty="0" smtClean="0">
                <a:solidFill>
                  <a:srgbClr val="004080"/>
                </a:solidFill>
                <a:cs typeface="Tahoma" charset="0"/>
              </a:rPr>
            </a:b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Это можно проверить, не прибегая к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mock-ам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 – через значение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lifeTime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(), но тогда мы тестируем два класса сразу, а не один в изоляции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6309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Закрепим</a:t>
            </a:r>
            <a:r>
              <a:rPr lang="en-US" dirty="0"/>
              <a:t> </a:t>
            </a:r>
            <a:r>
              <a:rPr lang="en-US" dirty="0" err="1"/>
              <a:t>материал</a:t>
            </a:r>
            <a:r>
              <a:rPr lang="en-US" dirty="0"/>
              <a:t>: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93700" y="1296452"/>
            <a:ext cx="83693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sz="1600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shouldCallTickForAllItemsInQueue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da-DK" sz="1600" dirty="0">
                <a:latin typeface="Menlo"/>
              </a:rPr>
              <a:t>    </a:t>
            </a:r>
            <a:r>
              <a:rPr lang="da-DK" sz="1600" i="1" dirty="0">
                <a:solidFill>
                  <a:srgbClr val="BFBFBF"/>
                </a:solidFill>
                <a:latin typeface="Menlo"/>
              </a:rPr>
              <a:t>// given</a:t>
            </a:r>
            <a:endParaRPr lang="da-DK" sz="1600" dirty="0">
              <a:solidFill>
                <a:srgbClr val="BFBFBF"/>
              </a:solidFill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Dice dice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createDiceStub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Worker worker =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Worker(dice);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Item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firstItem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mock(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Item.</a:t>
            </a:r>
            <a:r>
              <a:rPr lang="en-US" sz="16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Item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secondItem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mock(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Item.</a:t>
            </a:r>
            <a:r>
              <a:rPr lang="en-US" sz="16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&lt;Item&gt; items = </a:t>
            </a:r>
            <a:r>
              <a:rPr lang="en-US" sz="1600" dirty="0" err="1">
                <a:solidFill>
                  <a:srgbClr val="0000B3"/>
                </a:solidFill>
                <a:latin typeface="Menlo"/>
              </a:rPr>
              <a:t>Arrays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.asList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firstItem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secondItem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worker.enqueue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(items);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i="1" dirty="0">
                <a:solidFill>
                  <a:srgbClr val="BFBFBF"/>
                </a:solidFill>
                <a:latin typeface="Menlo"/>
              </a:rPr>
              <a:t>// when</a:t>
            </a:r>
            <a:endParaRPr lang="en-US" sz="1600" dirty="0">
              <a:solidFill>
                <a:srgbClr val="BFBFBF"/>
              </a:solidFill>
              <a:latin typeface="Menlo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worker.tick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i="1" dirty="0">
                <a:solidFill>
                  <a:srgbClr val="BFBFBF"/>
                </a:solidFill>
                <a:latin typeface="Menlo"/>
              </a:rPr>
              <a:t>// then</a:t>
            </a:r>
            <a:endParaRPr lang="en-US" sz="1600" dirty="0">
              <a:solidFill>
                <a:srgbClr val="BFBFBF"/>
              </a:solidFill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verify(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firstItem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times(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)).tick();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verify(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secondItem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times(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)).tick();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33287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Совет</a:t>
            </a:r>
            <a:r>
              <a:rPr lang="nb-NO" dirty="0"/>
              <a:t> «</a:t>
            </a:r>
            <a:r>
              <a:rPr lang="nb-NO" dirty="0" err="1"/>
              <a:t>по</a:t>
            </a:r>
            <a:r>
              <a:rPr lang="nb-NO" dirty="0"/>
              <a:t> </a:t>
            </a:r>
            <a:r>
              <a:rPr lang="nb-NO" dirty="0" err="1"/>
              <a:t>случаю</a:t>
            </a:r>
            <a:r>
              <a:rPr lang="nb-NO" dirty="0"/>
              <a:t>» 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47800" y="2438400"/>
            <a:ext cx="6213475" cy="217860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Избегайте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имен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переменных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item1, item2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и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т.п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.</a:t>
            </a: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Точно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запутаетесь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и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опечатаетесь</a:t>
            </a: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Лучше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говорящие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имена</a:t>
            </a: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Или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на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худои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й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конец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: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firstItem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,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secondItem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и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т.п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.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2576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19263" y="2616696"/>
            <a:ext cx="5705475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/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Переходим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к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самому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интересному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2969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65200" y="144272"/>
            <a:ext cx="3073400" cy="1959401"/>
          </a:xfrm>
          <a:prstGeom prst="round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176894" y="492147"/>
            <a:ext cx="2641600" cy="1295400"/>
            <a:chOff x="2184400" y="1384300"/>
            <a:chExt cx="2641600" cy="1295400"/>
          </a:xfrm>
        </p:grpSpPr>
        <p:grpSp>
          <p:nvGrpSpPr>
            <p:cNvPr id="13" name="Group 12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tr-TR" sz="1800" b="0" dirty="0" err="1"/>
                <a:t>Conveyor</a:t>
              </a:r>
              <a:r>
                <a:rPr lang="tr-TR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5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cs-CZ" sz="1800" b="0" dirty="0" err="1"/>
                <a:t>tick</a:t>
              </a:r>
              <a:r>
                <a:rPr lang="cs-CZ" sz="1800" b="0" dirty="0"/>
                <a:t>(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[*]):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 </a:t>
              </a:r>
              <a:endParaRPr lang="en-US" sz="1800" b="0" dirty="0" smtClean="0">
                <a:latin typeface="+mn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176894" y="2771797"/>
            <a:ext cx="2641600" cy="1295400"/>
            <a:chOff x="2184400" y="1384300"/>
            <a:chExt cx="2641600" cy="1295400"/>
          </a:xfrm>
        </p:grpSpPr>
        <p:grpSp>
          <p:nvGrpSpPr>
            <p:cNvPr id="11" name="Group 1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da-DK" sz="1800" b="0" dirty="0" err="1"/>
                <a:t>Worker</a:t>
              </a:r>
              <a:r>
                <a:rPr lang="da-DK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de-DE" sz="1800" b="0" dirty="0" err="1"/>
                <a:t>enqueue</a:t>
              </a:r>
              <a:r>
                <a:rPr lang="de-DE" sz="1800" b="0" dirty="0"/>
                <a:t>(Item[*]) tick():Item[*] 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202794" y="2759098"/>
            <a:ext cx="2641600" cy="1295400"/>
            <a:chOff x="2184400" y="1384300"/>
            <a:chExt cx="2641600" cy="1295400"/>
          </a:xfrm>
        </p:grpSpPr>
        <p:grpSp>
          <p:nvGrpSpPr>
            <p:cNvPr id="21" name="Group 2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2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/>
                <a:t>Item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23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 err="1"/>
                <a:t>lifeTime</a:t>
              </a:r>
              <a:r>
                <a:rPr lang="en-US" sz="1800" b="0" dirty="0"/>
                <a:t>():</a:t>
              </a:r>
              <a:r>
                <a:rPr lang="en-US" sz="1800" b="0" dirty="0" err="1"/>
                <a:t>int</a:t>
              </a:r>
              <a:r>
                <a:rPr lang="en-US" sz="1800" b="0" dirty="0"/>
                <a:t> </a:t>
              </a:r>
              <a:endParaRPr lang="ru-RU" sz="1800" b="0" dirty="0" smtClean="0"/>
            </a:p>
            <a:p>
              <a:r>
                <a:rPr lang="en-US" sz="1800" b="0" dirty="0" smtClean="0"/>
                <a:t>tick</a:t>
              </a:r>
              <a:r>
                <a:rPr lang="en-US" sz="1800" b="0" dirty="0"/>
                <a:t>() </a:t>
              </a:r>
            </a:p>
          </p:txBody>
        </p:sp>
      </p:grpSp>
      <p:cxnSp>
        <p:nvCxnSpPr>
          <p:cNvPr id="5" name="Straight Arrow Connector 4"/>
          <p:cNvCxnSpPr>
            <a:stCxn id="3" idx="2"/>
            <a:endCxn id="18" idx="0"/>
          </p:cNvCxnSpPr>
          <p:nvPr/>
        </p:nvCxnSpPr>
        <p:spPr>
          <a:xfrm>
            <a:off x="2497694" y="1787547"/>
            <a:ext cx="0" cy="984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8" idx="3"/>
            <a:endCxn id="24" idx="1"/>
          </p:cNvCxnSpPr>
          <p:nvPr/>
        </p:nvCxnSpPr>
        <p:spPr>
          <a:xfrm flipV="1">
            <a:off x="3818494" y="3406798"/>
            <a:ext cx="1384300" cy="12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567512" y="2057541"/>
            <a:ext cx="94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+mj-lt"/>
              </a:rPr>
              <a:t>workers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10312" y="2389766"/>
            <a:ext cx="280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*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116912" y="2983492"/>
            <a:ext cx="800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queue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917208" y="3477216"/>
            <a:ext cx="280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*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176894" y="4867298"/>
            <a:ext cx="2641600" cy="1295400"/>
            <a:chOff x="2184400" y="1384300"/>
            <a:chExt cx="2641600" cy="1295400"/>
          </a:xfrm>
        </p:grpSpPr>
        <p:grpSp>
          <p:nvGrpSpPr>
            <p:cNvPr id="31" name="Group 3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smtClean="0"/>
                <a:t>Dice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3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/>
                <a:t>r</a:t>
              </a:r>
              <a:r>
                <a:rPr lang="en-US" sz="1800" b="0" dirty="0" smtClean="0"/>
                <a:t>oll():</a:t>
              </a:r>
              <a:r>
                <a:rPr lang="en-US" sz="1800" b="0" dirty="0" err="1" smtClean="0"/>
                <a:t>int</a:t>
              </a:r>
              <a:endParaRPr lang="en-US" sz="1800" b="0" dirty="0"/>
            </a:p>
          </p:txBody>
        </p:sp>
      </p:grpSp>
      <p:cxnSp>
        <p:nvCxnSpPr>
          <p:cNvPr id="36" name="Straight Arrow Connector 35"/>
          <p:cNvCxnSpPr>
            <a:stCxn id="18" idx="2"/>
            <a:endCxn id="34" idx="0"/>
          </p:cNvCxnSpPr>
          <p:nvPr/>
        </p:nvCxnSpPr>
        <p:spPr>
          <a:xfrm>
            <a:off x="2497694" y="4067197"/>
            <a:ext cx="0" cy="8001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643712" y="4074032"/>
            <a:ext cx="586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dice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164285" y="4521589"/>
            <a:ext cx="303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+mj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384931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19263" y="2616696"/>
            <a:ext cx="5705475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Как тестировать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?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1779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Уровни качества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1714500" y="1158875"/>
            <a:ext cx="5969000" cy="5145690"/>
          </a:xfrm>
          <a:prstGeom prst="triangle">
            <a:avLst/>
          </a:prstGeom>
          <a:gradFill flip="none" rotWithShape="1">
            <a:gsLst>
              <a:gs pos="100000">
                <a:srgbClr val="0000FF">
                  <a:alpha val="45000"/>
                </a:srgbClr>
              </a:gs>
              <a:gs pos="0">
                <a:srgbClr val="FFFFFF"/>
              </a:gs>
            </a:gsLst>
            <a:lin ang="5100000" scaled="0"/>
            <a:tileRect/>
          </a:gradFill>
          <a:ln/>
          <a:effectLst>
            <a:outerShdw blurRad="40000" dist="20000" dir="2094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746625" y="2374416"/>
            <a:ext cx="3111500" cy="811715"/>
            <a:chOff x="4746625" y="1698625"/>
            <a:chExt cx="3111500" cy="811715"/>
          </a:xfrm>
        </p:grpSpPr>
        <p:sp>
          <p:nvSpPr>
            <p:cNvPr id="13" name="Rounded Rectangle 12"/>
            <p:cNvSpPr/>
            <p:nvPr/>
          </p:nvSpPr>
          <p:spPr>
            <a:xfrm>
              <a:off x="4746625" y="1698625"/>
              <a:ext cx="3111500" cy="81171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408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73625" y="1879308"/>
              <a:ext cx="2936875" cy="4951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Готовность к </a:t>
              </a:r>
              <a:r>
                <a:rPr lang="en-US" dirty="0" smtClean="0">
                  <a:solidFill>
                    <a:srgbClr val="004080"/>
                  </a:solidFill>
                </a:rPr>
                <a:t>production</a:t>
              </a:r>
              <a:endParaRPr lang="ru-RU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746625" y="3338531"/>
            <a:ext cx="3111500" cy="811715"/>
            <a:chOff x="4746625" y="1698625"/>
            <a:chExt cx="3111500" cy="811715"/>
          </a:xfrm>
        </p:grpSpPr>
        <p:sp>
          <p:nvSpPr>
            <p:cNvPr id="16" name="Rounded Rectangle 15"/>
            <p:cNvSpPr/>
            <p:nvPr/>
          </p:nvSpPr>
          <p:spPr>
            <a:xfrm>
              <a:off x="4746625" y="1698625"/>
              <a:ext cx="3111500" cy="81171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73625" y="1879308"/>
              <a:ext cx="2936875" cy="4951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Хороший дизайн</a:t>
              </a:r>
              <a:endParaRPr lang="ru-RU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46625" y="4304816"/>
            <a:ext cx="3111500" cy="811715"/>
            <a:chOff x="4746625" y="1698625"/>
            <a:chExt cx="3111500" cy="811715"/>
          </a:xfrm>
        </p:grpSpPr>
        <p:sp>
          <p:nvSpPr>
            <p:cNvPr id="19" name="Rounded Rectangle 18"/>
            <p:cNvSpPr/>
            <p:nvPr/>
          </p:nvSpPr>
          <p:spPr>
            <a:xfrm>
              <a:off x="4746625" y="1698625"/>
              <a:ext cx="3111500" cy="81171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73625" y="1879308"/>
              <a:ext cx="2936875" cy="4951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Чистый код</a:t>
              </a:r>
              <a:endParaRPr lang="ru-RU" dirty="0">
                <a:solidFill>
                  <a:srgbClr val="0040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8409595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Пирамида автоматизации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1714500" y="1158875"/>
            <a:ext cx="5969000" cy="5145690"/>
          </a:xfrm>
          <a:prstGeom prst="triangle">
            <a:avLst/>
          </a:prstGeom>
          <a:gradFill flip="none" rotWithShape="1">
            <a:gsLst>
              <a:gs pos="25000">
                <a:srgbClr val="008000"/>
              </a:gs>
              <a:gs pos="0">
                <a:srgbClr val="FFFFFF"/>
              </a:gs>
            </a:gsLst>
            <a:lin ang="5100000" scaled="0"/>
            <a:tileRect/>
          </a:gradFill>
          <a:ln/>
          <a:effectLst>
            <a:outerShdw blurRad="40000" dist="20000" dir="2094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apezoid 4"/>
          <p:cNvSpPr/>
          <p:nvPr/>
        </p:nvSpPr>
        <p:spPr>
          <a:xfrm>
            <a:off x="1714500" y="5032375"/>
            <a:ext cx="5969000" cy="1272190"/>
          </a:xfrm>
          <a:prstGeom prst="trapezoid">
            <a:avLst>
              <a:gd name="adj" fmla="val 59428"/>
            </a:avLst>
          </a:prstGeom>
          <a:gradFill>
            <a:gsLst>
              <a:gs pos="0">
                <a:schemeClr val="accent5"/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apezoid 5"/>
          <p:cNvSpPr/>
          <p:nvPr/>
        </p:nvSpPr>
        <p:spPr>
          <a:xfrm>
            <a:off x="2381250" y="3864960"/>
            <a:ext cx="4619625" cy="1272190"/>
          </a:xfrm>
          <a:prstGeom prst="trapezoid">
            <a:avLst>
              <a:gd name="adj" fmla="val 59428"/>
            </a:avLst>
          </a:prstGeom>
          <a:gradFill>
            <a:gsLst>
              <a:gs pos="0">
                <a:schemeClr val="accent3"/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/>
          <p:cNvSpPr/>
          <p:nvPr/>
        </p:nvSpPr>
        <p:spPr>
          <a:xfrm>
            <a:off x="3158545" y="2576895"/>
            <a:ext cx="3087543" cy="1272190"/>
          </a:xfrm>
          <a:prstGeom prst="trapezoid">
            <a:avLst>
              <a:gd name="adj" fmla="val 58491"/>
            </a:avLst>
          </a:prstGeom>
          <a:gradFill flip="none" rotWithShape="1">
            <a:gsLst>
              <a:gs pos="0">
                <a:srgbClr val="FFFF00"/>
              </a:gs>
              <a:gs pos="100000">
                <a:srgbClr val="FFFFFF"/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322555" y="1861343"/>
            <a:ext cx="752474" cy="648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08000" tIns="108000" rIns="108000" bIns="10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>
                <a:srgbClr val="FF6600"/>
              </a:buClr>
              <a:buSzPct val="125000"/>
            </a:pPr>
            <a:r>
              <a:rPr lang="en-US" sz="2800" dirty="0" smtClean="0">
                <a:solidFill>
                  <a:schemeClr val="tx2"/>
                </a:solidFill>
              </a:rPr>
              <a:t>UI</a:t>
            </a:r>
            <a:endParaRPr lang="ru-RU" sz="2800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57163" y="2869322"/>
            <a:ext cx="1083258" cy="648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08000" tIns="108000" rIns="108000" bIns="10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>
                <a:srgbClr val="FF6600"/>
              </a:buClr>
              <a:buSzPct val="125000"/>
            </a:pPr>
            <a:r>
              <a:rPr lang="en-US" sz="2800" dirty="0" smtClean="0">
                <a:solidFill>
                  <a:schemeClr val="tx2"/>
                </a:solidFill>
              </a:rPr>
              <a:t>API</a:t>
            </a:r>
            <a:endParaRPr lang="ru-RU" sz="2800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22690" y="4210048"/>
            <a:ext cx="1952204" cy="648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08000" tIns="108000" rIns="108000" bIns="10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>
                <a:srgbClr val="FF6600"/>
              </a:buClr>
              <a:buSzPct val="125000"/>
            </a:pPr>
            <a:r>
              <a:rPr lang="en-US" sz="2800" dirty="0" smtClean="0">
                <a:solidFill>
                  <a:schemeClr val="tx2"/>
                </a:solidFill>
              </a:rPr>
              <a:t>Integration</a:t>
            </a:r>
            <a:endParaRPr lang="ru-RU" sz="2800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22690" y="5445290"/>
            <a:ext cx="1952204" cy="648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08000" tIns="108000" rIns="108000" bIns="10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>
                <a:srgbClr val="FF6600"/>
              </a:buClr>
              <a:buSzPct val="125000"/>
            </a:pPr>
            <a:r>
              <a:rPr lang="en-US" sz="2800" dirty="0" smtClean="0">
                <a:solidFill>
                  <a:schemeClr val="tx2"/>
                </a:solidFill>
              </a:rPr>
              <a:t>Unit</a:t>
            </a:r>
            <a:endParaRPr lang="ru-RU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143149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2234247" y="909292"/>
            <a:ext cx="5652837" cy="5927224"/>
            <a:chOff x="825500" y="671345"/>
            <a:chExt cx="5652837" cy="5927224"/>
          </a:xfrm>
        </p:grpSpPr>
        <p:sp>
          <p:nvSpPr>
            <p:cNvPr id="10" name="Rectangle 9"/>
            <p:cNvSpPr/>
            <p:nvPr/>
          </p:nvSpPr>
          <p:spPr>
            <a:xfrm>
              <a:off x="825500" y="1063625"/>
              <a:ext cx="3746500" cy="4651375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/>
                  </a:solidFill>
                </a:ln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010118" y="1349375"/>
              <a:ext cx="3365500" cy="698500"/>
              <a:chOff x="1016000" y="1349375"/>
              <a:chExt cx="3365500" cy="69850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1950720" y="1743822"/>
                <a:ext cx="173736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2" name="Cube 1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gular Pentagon 15"/>
              <p:cNvSpPr/>
              <p:nvPr/>
            </p:nvSpPr>
            <p:spPr>
              <a:xfrm>
                <a:off x="1131570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gular Pentagon 16"/>
              <p:cNvSpPr/>
              <p:nvPr/>
            </p:nvSpPr>
            <p:spPr>
              <a:xfrm>
                <a:off x="1471295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gular Pentagon 22"/>
              <p:cNvSpPr/>
              <p:nvPr/>
            </p:nvSpPr>
            <p:spPr>
              <a:xfrm>
                <a:off x="3919855" y="167894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010118" y="2481424"/>
              <a:ext cx="3365500" cy="698500"/>
              <a:chOff x="1016000" y="1349375"/>
              <a:chExt cx="3365500" cy="6985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>
                <a:off x="1950720" y="1743822"/>
                <a:ext cx="173736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8" name="Cube 27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gular Pentagon 28"/>
              <p:cNvSpPr/>
              <p:nvPr/>
            </p:nvSpPr>
            <p:spPr>
              <a:xfrm>
                <a:off x="1131570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010118" y="3613473"/>
              <a:ext cx="3365500" cy="698500"/>
              <a:chOff x="1016000" y="1349375"/>
              <a:chExt cx="3365500" cy="69850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>
                <a:off x="1950720" y="1743822"/>
                <a:ext cx="173736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35" name="Cube 34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010118" y="4745523"/>
              <a:ext cx="3365500" cy="698500"/>
              <a:chOff x="1016000" y="1349375"/>
              <a:chExt cx="3365500" cy="69850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>
                <a:off x="1950720" y="1743822"/>
                <a:ext cx="173736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42" name="Cube 4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Down Arrow 45"/>
            <p:cNvSpPr/>
            <p:nvPr/>
          </p:nvSpPr>
          <p:spPr>
            <a:xfrm>
              <a:off x="1300127" y="671345"/>
              <a:ext cx="339725" cy="784559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Down Arrow 46"/>
            <p:cNvSpPr/>
            <p:nvPr/>
          </p:nvSpPr>
          <p:spPr>
            <a:xfrm>
              <a:off x="3865078" y="5139970"/>
              <a:ext cx="339725" cy="956030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Notched Right Arrow 47"/>
            <p:cNvSpPr/>
            <p:nvPr/>
          </p:nvSpPr>
          <p:spPr>
            <a:xfrm rot="9494067">
              <a:off x="1325676" y="2192144"/>
              <a:ext cx="2696301" cy="315611"/>
            </a:xfrm>
            <a:prstGeom prst="notched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Notched Right Arrow 48"/>
            <p:cNvSpPr/>
            <p:nvPr/>
          </p:nvSpPr>
          <p:spPr>
            <a:xfrm rot="9494067">
              <a:off x="1325676" y="3324194"/>
              <a:ext cx="2696301" cy="315611"/>
            </a:xfrm>
            <a:prstGeom prst="notched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Notched Right Arrow 49"/>
            <p:cNvSpPr/>
            <p:nvPr/>
          </p:nvSpPr>
          <p:spPr>
            <a:xfrm rot="9494067">
              <a:off x="1325676" y="4467405"/>
              <a:ext cx="2696301" cy="315611"/>
            </a:xfrm>
            <a:prstGeom prst="notched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gular Pentagon 50"/>
            <p:cNvSpPr/>
            <p:nvPr/>
          </p:nvSpPr>
          <p:spPr>
            <a:xfrm>
              <a:off x="3740301" y="6139514"/>
              <a:ext cx="290830" cy="290830"/>
            </a:xfrm>
            <a:prstGeom prst="pentagon">
              <a:avLst/>
            </a:prstGeom>
            <a:ln w="31750">
              <a:solidFill>
                <a:srgbClr val="800000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gular Pentagon 51"/>
            <p:cNvSpPr/>
            <p:nvPr/>
          </p:nvSpPr>
          <p:spPr>
            <a:xfrm>
              <a:off x="4080026" y="6139514"/>
              <a:ext cx="290830" cy="290830"/>
            </a:xfrm>
            <a:prstGeom prst="pentagon">
              <a:avLst/>
            </a:prstGeom>
            <a:ln w="31750">
              <a:solidFill>
                <a:srgbClr val="800000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itle 1"/>
            <p:cNvSpPr txBox="1">
              <a:spLocks/>
            </p:cNvSpPr>
            <p:nvPr/>
          </p:nvSpPr>
          <p:spPr bwMode="auto">
            <a:xfrm>
              <a:off x="4572000" y="6047957"/>
              <a:ext cx="1323474" cy="550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 smtClean="0"/>
                <a:t>Cycle Time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54" name="Right Brace 53"/>
            <p:cNvSpPr/>
            <p:nvPr/>
          </p:nvSpPr>
          <p:spPr>
            <a:xfrm>
              <a:off x="4895328" y="1133876"/>
              <a:ext cx="823869" cy="4538579"/>
            </a:xfrm>
            <a:prstGeom prst="rightBrac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itle 1"/>
            <p:cNvSpPr txBox="1">
              <a:spLocks/>
            </p:cNvSpPr>
            <p:nvPr/>
          </p:nvSpPr>
          <p:spPr bwMode="auto">
            <a:xfrm>
              <a:off x="5895474" y="3073879"/>
              <a:ext cx="582863" cy="550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3200" b="0" dirty="0" smtClean="0"/>
                <a:t>N</a:t>
              </a:r>
              <a:endParaRPr lang="en-US" sz="3200" b="0" dirty="0">
                <a:latin typeface="+mn-lt"/>
              </a:endParaRPr>
            </a:p>
          </p:txBody>
        </p:sp>
      </p:grpSp>
      <p:sp>
        <p:nvSpPr>
          <p:cNvPr id="36" name="Title 2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 smtClean="0"/>
              <a:t>Конвейер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491507"/>
      </p:ext>
    </p:extLst>
  </p:cSld>
  <p:clrMapOvr>
    <a:masterClrMapping/>
  </p:clrMapOvr>
  <p:transition xmlns:p14="http://schemas.microsoft.com/office/powerpoint/2010/main">
    <p:zo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2127250" y="2432649"/>
            <a:ext cx="6467476" cy="576293"/>
          </a:xfrm>
        </p:spPr>
        <p:txBody>
          <a:bodyPr/>
          <a:lstStyle/>
          <a:p>
            <a:r>
              <a:rPr lang="ru-RU" dirty="0" smtClean="0"/>
              <a:t>Вопросы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07123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Разработка через </a:t>
            </a:r>
            <a:r>
              <a:rPr lang="en-US" dirty="0" smtClean="0">
                <a:latin typeface="Arial" charset="0"/>
              </a:rPr>
              <a:t>тестирование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IDyachenko@luxoft.com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64761"/>
      </p:ext>
    </p:extLst>
  </p:cSld>
  <p:clrMapOvr>
    <a:masterClrMapping/>
  </p:clrMapOvr>
  <p:transition xmlns:p14="http://schemas.microsoft.com/office/powerpoint/2010/main"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2234247" y="909292"/>
            <a:ext cx="3746500" cy="5043655"/>
            <a:chOff x="825500" y="671345"/>
            <a:chExt cx="3746500" cy="5043655"/>
          </a:xfrm>
        </p:grpSpPr>
        <p:sp>
          <p:nvSpPr>
            <p:cNvPr id="10" name="Rectangle 9"/>
            <p:cNvSpPr/>
            <p:nvPr/>
          </p:nvSpPr>
          <p:spPr>
            <a:xfrm>
              <a:off x="825500" y="1063625"/>
              <a:ext cx="3746500" cy="4651375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/>
                  </a:solidFill>
                </a:ln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010118" y="1349375"/>
              <a:ext cx="3365500" cy="698500"/>
              <a:chOff x="1016000" y="1349375"/>
              <a:chExt cx="3365500" cy="69850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ube 1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gular Pentagon 15"/>
              <p:cNvSpPr/>
              <p:nvPr/>
            </p:nvSpPr>
            <p:spPr>
              <a:xfrm>
                <a:off x="1131570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gular Pentagon 16"/>
              <p:cNvSpPr/>
              <p:nvPr/>
            </p:nvSpPr>
            <p:spPr>
              <a:xfrm>
                <a:off x="1471295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010118" y="2481424"/>
              <a:ext cx="3365500" cy="698500"/>
              <a:chOff x="1016000" y="1349375"/>
              <a:chExt cx="3365500" cy="6985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ube 27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010118" y="3613473"/>
              <a:ext cx="3365500" cy="698500"/>
              <a:chOff x="1016000" y="1349375"/>
              <a:chExt cx="3365500" cy="69850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Cube 34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010118" y="4745523"/>
              <a:ext cx="3365500" cy="698500"/>
              <a:chOff x="1016000" y="1349375"/>
              <a:chExt cx="3365500" cy="69850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ube 4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Down Arrow 45"/>
            <p:cNvSpPr/>
            <p:nvPr/>
          </p:nvSpPr>
          <p:spPr>
            <a:xfrm>
              <a:off x="1300127" y="671345"/>
              <a:ext cx="339725" cy="784559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itle 2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 smtClean="0"/>
              <a:t>Контрольный пример</a:t>
            </a:r>
            <a:endParaRPr lang="en-US" dirty="0"/>
          </a:p>
        </p:txBody>
      </p:sp>
      <p:sp>
        <p:nvSpPr>
          <p:cNvPr id="37" name="Regular Pentagon 36"/>
          <p:cNvSpPr/>
          <p:nvPr/>
        </p:nvSpPr>
        <p:spPr>
          <a:xfrm>
            <a:off x="3219600" y="1904644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ular Callout 37"/>
          <p:cNvSpPr/>
          <p:nvPr/>
        </p:nvSpPr>
        <p:spPr>
          <a:xfrm>
            <a:off x="730161" y="2976546"/>
            <a:ext cx="2489439" cy="874874"/>
          </a:xfrm>
          <a:prstGeom prst="wedgeRoundRectCallout">
            <a:avLst>
              <a:gd name="adj1" fmla="val 38322"/>
              <a:gd name="adj2" fmla="val -13714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Первому рабочему в очередь подается три детали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140917"/>
      </p:ext>
    </p:extLst>
  </p:cSld>
  <p:clrMapOvr>
    <a:masterClrMapping/>
  </p:clrMapOvr>
  <p:transition xmlns:p14="http://schemas.microsoft.com/office/powerpoint/2010/main"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2234247" y="909292"/>
            <a:ext cx="3746500" cy="5043655"/>
            <a:chOff x="825500" y="671345"/>
            <a:chExt cx="3746500" cy="5043655"/>
          </a:xfrm>
        </p:grpSpPr>
        <p:sp>
          <p:nvSpPr>
            <p:cNvPr id="10" name="Rectangle 9"/>
            <p:cNvSpPr/>
            <p:nvPr/>
          </p:nvSpPr>
          <p:spPr>
            <a:xfrm>
              <a:off x="825500" y="1063625"/>
              <a:ext cx="3746500" cy="4651375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/>
                  </a:solidFill>
                </a:ln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010118" y="1349375"/>
              <a:ext cx="3365500" cy="698500"/>
              <a:chOff x="1016000" y="1349375"/>
              <a:chExt cx="3365500" cy="69850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ube 1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gular Pentagon 15"/>
              <p:cNvSpPr/>
              <p:nvPr/>
            </p:nvSpPr>
            <p:spPr>
              <a:xfrm>
                <a:off x="1131570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gular Pentagon 16"/>
              <p:cNvSpPr/>
              <p:nvPr/>
            </p:nvSpPr>
            <p:spPr>
              <a:xfrm>
                <a:off x="1471295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010118" y="2481424"/>
              <a:ext cx="3365500" cy="698500"/>
              <a:chOff x="1016000" y="1349375"/>
              <a:chExt cx="3365500" cy="6985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ube 27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010118" y="3613473"/>
              <a:ext cx="3365500" cy="698500"/>
              <a:chOff x="1016000" y="1349375"/>
              <a:chExt cx="3365500" cy="69850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Cube 34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010118" y="4745523"/>
              <a:ext cx="3365500" cy="698500"/>
              <a:chOff x="1016000" y="1349375"/>
              <a:chExt cx="3365500" cy="69850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ube 4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Down Arrow 45"/>
            <p:cNvSpPr/>
            <p:nvPr/>
          </p:nvSpPr>
          <p:spPr>
            <a:xfrm>
              <a:off x="1300127" y="671345"/>
              <a:ext cx="339725" cy="784559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itle 2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 smtClean="0"/>
              <a:t>Контрольный пример</a:t>
            </a:r>
            <a:endParaRPr lang="en-US" dirty="0"/>
          </a:p>
        </p:txBody>
      </p:sp>
      <p:sp>
        <p:nvSpPr>
          <p:cNvPr id="37" name="Regular Pentagon 36"/>
          <p:cNvSpPr/>
          <p:nvPr/>
        </p:nvSpPr>
        <p:spPr>
          <a:xfrm>
            <a:off x="3219600" y="1722220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ular Callout 37"/>
          <p:cNvSpPr/>
          <p:nvPr/>
        </p:nvSpPr>
        <p:spPr>
          <a:xfrm>
            <a:off x="5175161" y="1817826"/>
            <a:ext cx="3127464" cy="1103173"/>
          </a:xfrm>
          <a:prstGeom prst="wedgeRoundRectCallout">
            <a:avLst>
              <a:gd name="adj1" fmla="val -71361"/>
              <a:gd name="adj2" fmla="val -296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Рабочий бросает кубик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. </a:t>
            </a:r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Выбрасывает 1 и берет одну деталь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957204"/>
      </p:ext>
    </p:extLst>
  </p:cSld>
  <p:clrMapOvr>
    <a:masterClrMapping/>
  </p:clrMapOvr>
  <p:transition xmlns:p14="http://schemas.microsoft.com/office/powerpoint/2010/main"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2234247" y="909292"/>
            <a:ext cx="3746500" cy="5043655"/>
            <a:chOff x="825500" y="671345"/>
            <a:chExt cx="3746500" cy="5043655"/>
          </a:xfrm>
        </p:grpSpPr>
        <p:sp>
          <p:nvSpPr>
            <p:cNvPr id="10" name="Rectangle 9"/>
            <p:cNvSpPr/>
            <p:nvPr/>
          </p:nvSpPr>
          <p:spPr>
            <a:xfrm>
              <a:off x="825500" y="1063625"/>
              <a:ext cx="3746500" cy="4651375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/>
                  </a:solidFill>
                </a:ln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010118" y="1349375"/>
              <a:ext cx="3365500" cy="698500"/>
              <a:chOff x="1016000" y="1349375"/>
              <a:chExt cx="3365500" cy="69850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1950720" y="1743822"/>
                <a:ext cx="173736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2" name="Cube 1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gular Pentagon 15"/>
              <p:cNvSpPr/>
              <p:nvPr/>
            </p:nvSpPr>
            <p:spPr>
              <a:xfrm>
                <a:off x="1131570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gular Pentagon 16"/>
              <p:cNvSpPr/>
              <p:nvPr/>
            </p:nvSpPr>
            <p:spPr>
              <a:xfrm>
                <a:off x="1471295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gular Pentagon 22"/>
              <p:cNvSpPr/>
              <p:nvPr/>
            </p:nvSpPr>
            <p:spPr>
              <a:xfrm>
                <a:off x="3919855" y="167894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010118" y="2481424"/>
              <a:ext cx="3365500" cy="698500"/>
              <a:chOff x="1016000" y="1349375"/>
              <a:chExt cx="3365500" cy="6985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ube 27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010118" y="3613473"/>
              <a:ext cx="3365500" cy="698500"/>
              <a:chOff x="1016000" y="1349375"/>
              <a:chExt cx="3365500" cy="69850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Cube 34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010118" y="4745523"/>
              <a:ext cx="3365500" cy="698500"/>
              <a:chOff x="1016000" y="1349375"/>
              <a:chExt cx="3365500" cy="69850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ube 4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Down Arrow 45"/>
            <p:cNvSpPr/>
            <p:nvPr/>
          </p:nvSpPr>
          <p:spPr>
            <a:xfrm>
              <a:off x="1300127" y="671345"/>
              <a:ext cx="339725" cy="784559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itle 2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 smtClean="0"/>
              <a:t>Контрольный пример</a:t>
            </a:r>
            <a:endParaRPr lang="en-US" dirty="0"/>
          </a:p>
        </p:txBody>
      </p:sp>
      <p:sp>
        <p:nvSpPr>
          <p:cNvPr id="37" name="Rounded Rectangular Callout 36"/>
          <p:cNvSpPr/>
          <p:nvPr/>
        </p:nvSpPr>
        <p:spPr>
          <a:xfrm>
            <a:off x="5305336" y="2721243"/>
            <a:ext cx="3127464" cy="1103173"/>
          </a:xfrm>
          <a:prstGeom prst="wedgeRoundRectCallout">
            <a:avLst>
              <a:gd name="adj1" fmla="val -37859"/>
              <a:gd name="adj2" fmla="val -915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Первый такт 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–</a:t>
            </a:r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 рабочий обрабатывает деталь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078849"/>
      </p:ext>
    </p:extLst>
  </p:cSld>
  <p:clrMapOvr>
    <a:masterClrMapping/>
  </p:clrMapOvr>
  <p:transition xmlns:p14="http://schemas.microsoft.com/office/powerpoint/2010/main">
    <p:zoom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ux_new">
  <a:themeElements>
    <a:clrScheme name="Luxoft 2">
      <a:dk1>
        <a:srgbClr val="161645"/>
      </a:dk1>
      <a:lt1>
        <a:srgbClr val="FFFFFF"/>
      </a:lt1>
      <a:dk2>
        <a:srgbClr val="161645"/>
      </a:dk2>
      <a:lt2>
        <a:srgbClr val="FFFFFF"/>
      </a:lt2>
      <a:accent1>
        <a:srgbClr val="FFFFFF"/>
      </a:accent1>
      <a:accent2>
        <a:srgbClr val="F2F2F2"/>
      </a:accent2>
      <a:accent3>
        <a:srgbClr val="FF6600"/>
      </a:accent3>
      <a:accent4>
        <a:srgbClr val="004080"/>
      </a:accent4>
      <a:accent5>
        <a:srgbClr val="FF0000"/>
      </a:accent5>
      <a:accent6>
        <a:srgbClr val="212167"/>
      </a:accent6>
      <a:hlink>
        <a:srgbClr val="0000FF"/>
      </a:hlink>
      <a:folHlink>
        <a:srgbClr val="006600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ux_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_LuxTraining2012_v4">
  <a:themeElements>
    <a:clrScheme name="Luxoft 2">
      <a:dk1>
        <a:srgbClr val="161645"/>
      </a:dk1>
      <a:lt1>
        <a:srgbClr val="FFFFFF"/>
      </a:lt1>
      <a:dk2>
        <a:srgbClr val="161645"/>
      </a:dk2>
      <a:lt2>
        <a:srgbClr val="FFFFFF"/>
      </a:lt2>
      <a:accent1>
        <a:srgbClr val="FFFFFF"/>
      </a:accent1>
      <a:accent2>
        <a:srgbClr val="F2F2F2"/>
      </a:accent2>
      <a:accent3>
        <a:srgbClr val="FF6600"/>
      </a:accent3>
      <a:accent4>
        <a:srgbClr val="004080"/>
      </a:accent4>
      <a:accent5>
        <a:srgbClr val="FF0000"/>
      </a:accent5>
      <a:accent6>
        <a:srgbClr val="212167"/>
      </a:accent6>
      <a:hlink>
        <a:srgbClr val="0000FF"/>
      </a:hlink>
      <a:folHlink>
        <a:srgbClr val="006600"/>
      </a:folHlink>
    </a:clrScheme>
    <a:fontScheme name="Luxoft Fonts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6193</TotalTime>
  <Words>1657</Words>
  <Application>Microsoft Macintosh PowerPoint</Application>
  <PresentationFormat>On-screen Show (4:3)</PresentationFormat>
  <Paragraphs>412</Paragraphs>
  <Slides>61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61</vt:i4>
      </vt:variant>
    </vt:vector>
  </HeadingPairs>
  <TitlesOfParts>
    <vt:vector size="64" baseType="lpstr">
      <vt:lpstr>Office Theme</vt:lpstr>
      <vt:lpstr>Lux_new</vt:lpstr>
      <vt:lpstr>_LuxTraining2012_v4</vt:lpstr>
      <vt:lpstr>Разработка через тестирование </vt:lpstr>
      <vt:lpstr>Для кого этот тренинг?</vt:lpstr>
      <vt:lpstr>Содержание</vt:lpstr>
      <vt:lpstr>Тесты на поведение  супротив  тестов на состояние </vt:lpstr>
      <vt:lpstr>Пример</vt:lpstr>
      <vt:lpstr>Конвейер</vt:lpstr>
      <vt:lpstr>Контрольный пример</vt:lpstr>
      <vt:lpstr>Контрольный пример</vt:lpstr>
      <vt:lpstr>Контрольный пример</vt:lpstr>
      <vt:lpstr>Контрольный пример</vt:lpstr>
      <vt:lpstr>Конвейер</vt:lpstr>
      <vt:lpstr>Конвейер</vt:lpstr>
      <vt:lpstr>Конвейер</vt:lpstr>
      <vt:lpstr>Конвейер</vt:lpstr>
      <vt:lpstr>Надо написать</vt:lpstr>
      <vt:lpstr>A quick design session</vt:lpstr>
      <vt:lpstr>A quick design session</vt:lpstr>
      <vt:lpstr>A quick design session</vt:lpstr>
      <vt:lpstr>A quick design session</vt:lpstr>
      <vt:lpstr>Item</vt:lpstr>
      <vt:lpstr>Пишем тест</vt:lpstr>
      <vt:lpstr>Fixtures for Easy Software Testing</vt:lpstr>
      <vt:lpstr>PowerPoint Presentation</vt:lpstr>
      <vt:lpstr>Пишем минимум кода</vt:lpstr>
      <vt:lpstr>PowerPoint Presentation</vt:lpstr>
      <vt:lpstr>Шаблон теста</vt:lpstr>
      <vt:lpstr>Критерий хорошо оформленного теста  </vt:lpstr>
      <vt:lpstr>Следующий тест</vt:lpstr>
      <vt:lpstr>Пишем тест</vt:lpstr>
      <vt:lpstr>PowerPoint Presentation</vt:lpstr>
      <vt:lpstr> Пишем код</vt:lpstr>
      <vt:lpstr>Переходим к Worker</vt:lpstr>
      <vt:lpstr>Worker</vt:lpstr>
      <vt:lpstr>Worker</vt:lpstr>
      <vt:lpstr>Пишем тест</vt:lpstr>
      <vt:lpstr>Worker</vt:lpstr>
      <vt:lpstr>PowerPoint Presentation</vt:lpstr>
      <vt:lpstr>Worker</vt:lpstr>
      <vt:lpstr>Dependency Injection (DI)</vt:lpstr>
      <vt:lpstr>Пишем тест</vt:lpstr>
      <vt:lpstr>Stub</vt:lpstr>
      <vt:lpstr>Mock</vt:lpstr>
      <vt:lpstr>PowerPoint Presentation</vt:lpstr>
      <vt:lpstr>PowerPoint Presentation</vt:lpstr>
      <vt:lpstr>Worker</vt:lpstr>
      <vt:lpstr>Worker</vt:lpstr>
      <vt:lpstr>Еще аналогичные тесты: </vt:lpstr>
      <vt:lpstr>Тупой, но важный тест: </vt:lpstr>
      <vt:lpstr>Кубик бросается один раз</vt:lpstr>
      <vt:lpstr>Тест на поведение</vt:lpstr>
      <vt:lpstr>Тесты</vt:lpstr>
      <vt:lpstr>Закрепим материал: </vt:lpstr>
      <vt:lpstr>Закрепим материал: </vt:lpstr>
      <vt:lpstr>Совет «по случаю» </vt:lpstr>
      <vt:lpstr>PowerPoint Presentation</vt:lpstr>
      <vt:lpstr>PowerPoint Presentation</vt:lpstr>
      <vt:lpstr>PowerPoint Presentation</vt:lpstr>
      <vt:lpstr>Уровни качества</vt:lpstr>
      <vt:lpstr>Пирамида автоматизации</vt:lpstr>
      <vt:lpstr>PowerPoint Presentation</vt:lpstr>
      <vt:lpstr>PowerPoint Presentation</vt:lpstr>
    </vt:vector>
  </TitlesOfParts>
  <Manager/>
  <Company>Luxoft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через тестирование Test Driven Development</dc:title>
  <dc:subject/>
  <dc:creator>Ivan D.</dc:creator>
  <cp:keywords>TDD</cp:keywords>
  <dc:description/>
  <cp:lastModifiedBy>Ivan D.</cp:lastModifiedBy>
  <cp:revision>135</cp:revision>
  <dcterms:created xsi:type="dcterms:W3CDTF">2012-04-24T17:52:52Z</dcterms:created>
  <dcterms:modified xsi:type="dcterms:W3CDTF">2012-07-24T21:36:56Z</dcterms:modified>
  <cp:category/>
</cp:coreProperties>
</file>