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tags/tag29.xml" ContentType="application/vnd.openxmlformats-officedocument.presentationml.tags+xml"/>
  <Override PartName="/ppt/notesSlides/notesSlide31.xml" ContentType="application/vnd.openxmlformats-officedocument.presentationml.notesSlide+xml"/>
  <Override PartName="/ppt/tags/tag30.xml" ContentType="application/vnd.openxmlformats-officedocument.presentationml.tags+xml"/>
  <Override PartName="/ppt/notesSlides/notesSlide32.xml" ContentType="application/vnd.openxmlformats-officedocument.presentationml.notesSlide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ppt/tags/tag32.xml" ContentType="application/vnd.openxmlformats-officedocument.presentationml.tags+xml"/>
  <Override PartName="/ppt/notesSlides/notesSlide34.xml" ContentType="application/vnd.openxmlformats-officedocument.presentationml.notesSlide+xml"/>
  <Override PartName="/ppt/tags/tag33.xml" ContentType="application/vnd.openxmlformats-officedocument.presentationml.tags+xml"/>
  <Override PartName="/ppt/notesSlides/notesSlide35.xml" ContentType="application/vnd.openxmlformats-officedocument.presentationml.notesSlide+xml"/>
  <Override PartName="/ppt/tags/tag34.xml" ContentType="application/vnd.openxmlformats-officedocument.presentationml.tags+xml"/>
  <Override PartName="/ppt/notesSlides/notesSlide36.xml" ContentType="application/vnd.openxmlformats-officedocument.presentationml.notesSlide+xml"/>
  <Override PartName="/ppt/tags/tag35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44"/>
  </p:notesMasterIdLst>
  <p:sldIdLst>
    <p:sldId id="355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357" r:id="rId42"/>
    <p:sldId id="35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60" y="-99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12/16/12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Code Coverage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999" y="1371600"/>
            <a:ext cx="85344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||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showMessage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MessageBox.Show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400" b="1" dirty="0">
                <a:solidFill>
                  <a:srgbClr val="009900"/>
                </a:solidFill>
                <a:latin typeface="Menlo"/>
              </a:rPr>
              <a:t>Входной параметр имеет недопустимое значение</a:t>
            </a:r>
            <a:r>
              <a:rPr lang="en-US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99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	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i.ToString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da-DK" sz="1400" dirty="0">
                <a:latin typeface="Menlo"/>
              </a:rPr>
              <a:t>    </a:t>
            </a:r>
            <a:r>
              <a:rPr lang="da-DK" sz="14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4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sv-SE" sz="1400" dirty="0">
                <a:latin typeface="Menlo"/>
              </a:rPr>
              <a:t>        </a:t>
            </a:r>
            <a:r>
              <a:rPr lang="sv-SE" sz="1400" dirty="0" err="1">
                <a:solidFill>
                  <a:srgbClr val="0000B3"/>
                </a:solidFill>
                <a:latin typeface="Menlo"/>
              </a:rPr>
              <a:t>System</a:t>
            </a:r>
            <a:r>
              <a:rPr lang="sv-SE" sz="1400" dirty="0" err="1">
                <a:solidFill>
                  <a:srgbClr val="000000"/>
                </a:solidFill>
                <a:latin typeface="Menlo"/>
              </a:rPr>
              <a:t>.Out.Writeln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sv-SE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400" b="1" dirty="0">
                <a:solidFill>
                  <a:srgbClr val="009900"/>
                </a:solidFill>
                <a:latin typeface="Menlo"/>
              </a:rPr>
              <a:t>Входной параметр имеет недопустимое значение</a:t>
            </a:r>
            <a:r>
              <a:rPr lang="sv-SE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sv-SE" sz="1400" dirty="0" smtClean="0">
                <a:solidFill>
                  <a:srgbClr val="009900"/>
                </a:solidFill>
                <a:latin typeface="Menlo"/>
              </a:rPr>
              <a:t> 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+ </a:t>
            </a:r>
            <a:r>
              <a:rPr lang="sv-SE" sz="14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sv-SE" sz="1400" dirty="0" err="1" smtClean="0">
                <a:solidFill>
                  <a:srgbClr val="000000"/>
                </a:solidFill>
                <a:latin typeface="Menlo"/>
              </a:rPr>
              <a:t>i.ToString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is-IS" sz="1400" dirty="0">
                <a:latin typeface="Menlo"/>
              </a:rPr>
              <a:t>    </a:t>
            </a:r>
            <a:r>
              <a:rPr lang="is-IS" sz="14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is-I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400" dirty="0">
                <a:solidFill>
                  <a:srgbClr val="000000"/>
                </a:solidFill>
                <a:latin typeface="Menlo"/>
              </a:rPr>
              <a:t>-</a:t>
            </a:r>
            <a:r>
              <a:rPr lang="is-I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91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049" y="1250394"/>
            <a:ext cx="80772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полного покрытия по операторам, достаточно двух тестов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i = 0, showMessage = true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i = 0, showMessage =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false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Легко заметить, что при этом, тесты не покрывают всей функциональности (не протестировано поведение системы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при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i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= 101)</a:t>
            </a:r>
          </a:p>
        </p:txBody>
      </p:sp>
    </p:spTree>
    <p:extLst>
      <p:ext uri="{BB962C8B-B14F-4D97-AF65-F5344CB8AC3E}">
        <p14:creationId xmlns:p14="http://schemas.microsoft.com/office/powerpoint/2010/main" val="305841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339697"/>
            <a:ext cx="68580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Также проблемы этого метода покрытия можно увидеть и на примерах других управляющих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структур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Например, при проверке циклов do … while – при данном уровне покрытия достаточно выполнение цикла только один раз, при этом метод совершенно нечувствителен к логическим операторам || и &amp;&amp;</a:t>
            </a:r>
          </a:p>
        </p:txBody>
      </p:sp>
    </p:spTree>
    <p:extLst>
      <p:ext uri="{BB962C8B-B14F-4D97-AF65-F5344CB8AC3E}">
        <p14:creationId xmlns:p14="http://schemas.microsoft.com/office/powerpoint/2010/main" val="117284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447800"/>
            <a:ext cx="82296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Другой особенностью данного метода является зависимость уровня покрытия от структуры программного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Рассмотрим простейший пример: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3429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(condition)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MethodA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da-DK" b="1" dirty="0" err="1">
                <a:solidFill>
                  <a:srgbClr val="000080"/>
                </a:solidFill>
                <a:latin typeface="Menlo"/>
              </a:rPr>
              <a:t>else</a:t>
            </a:r>
            <a:endParaRPr lang="da-DK" dirty="0">
              <a:solidFill>
                <a:srgbClr val="00008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MethodB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3429000"/>
            <a:ext cx="2514600" cy="1295400"/>
          </a:xfrm>
          <a:prstGeom prst="roundRect">
            <a:avLst>
              <a:gd name="adj" fmla="val 6347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7413" y="2201198"/>
            <a:ext cx="7369175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Если MethodA() содержит 99 операторов, а MethodB() — один оператор, то единственного теста, устанавливающего condition в true, будет достаточно для достижения 99%-го уровня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покрытия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При этом аналогичный тестовый пример, устанавливающий значение condition в false, даст слишком низкий уровень покрытия (1%)</a:t>
            </a:r>
          </a:p>
        </p:txBody>
      </p:sp>
    </p:spTree>
    <p:extLst>
      <p:ext uri="{BB962C8B-B14F-4D97-AF65-F5344CB8AC3E}">
        <p14:creationId xmlns:p14="http://schemas.microsoft.com/office/powerpoint/2010/main" val="141503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370201"/>
            <a:ext cx="8229600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обеспечения полного покрытия условий необходимо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каждая точка входа и выхода в программе и во всех ее функциях должна быть выполнена по крайней мере один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раз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все логические выражения в программе должны принять каждое из возможных значений хотя бы один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раз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Таким образом, для покрытия по веткам требуется как минимум два теста</a:t>
            </a:r>
          </a:p>
        </p:txBody>
      </p:sp>
    </p:spTree>
    <p:extLst>
      <p:ext uri="{BB962C8B-B14F-4D97-AF65-F5344CB8AC3E}">
        <p14:creationId xmlns:p14="http://schemas.microsoft.com/office/powerpoint/2010/main" val="320375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999" y="1371600"/>
            <a:ext cx="85344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||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101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showMessage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MessageBox.Show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400" b="1" dirty="0">
                <a:solidFill>
                  <a:srgbClr val="009900"/>
                </a:solidFill>
                <a:latin typeface="Menlo"/>
              </a:rPr>
              <a:t>Входной параметр имеет недопустимое значение</a:t>
            </a:r>
            <a:r>
              <a:rPr lang="en-US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99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	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i.ToString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da-DK" sz="1400" dirty="0">
                <a:latin typeface="Menlo"/>
              </a:rPr>
              <a:t>    </a:t>
            </a:r>
            <a:r>
              <a:rPr lang="da-DK" sz="14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4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sv-SE" sz="1400" dirty="0">
                <a:latin typeface="Menlo"/>
              </a:rPr>
              <a:t>        </a:t>
            </a:r>
            <a:r>
              <a:rPr lang="sv-SE" sz="1400" dirty="0" err="1">
                <a:solidFill>
                  <a:srgbClr val="0000B3"/>
                </a:solidFill>
                <a:latin typeface="Menlo"/>
              </a:rPr>
              <a:t>System</a:t>
            </a:r>
            <a:r>
              <a:rPr lang="sv-SE" sz="1400" dirty="0" err="1">
                <a:solidFill>
                  <a:srgbClr val="000000"/>
                </a:solidFill>
                <a:latin typeface="Menlo"/>
              </a:rPr>
              <a:t>.Out.Writeln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sv-SE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sz="1400" b="1" dirty="0">
                <a:solidFill>
                  <a:srgbClr val="009900"/>
                </a:solidFill>
                <a:latin typeface="Menlo"/>
              </a:rPr>
              <a:t>Входной параметр имеет недопустимое значение</a:t>
            </a:r>
            <a:r>
              <a:rPr lang="sv-SE" sz="1400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sv-SE" sz="1400" dirty="0" smtClean="0">
                <a:solidFill>
                  <a:srgbClr val="009900"/>
                </a:solidFill>
                <a:latin typeface="Menlo"/>
              </a:rPr>
              <a:t> 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+ </a:t>
            </a:r>
            <a:r>
              <a:rPr lang="sv-SE" sz="14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sv-SE" sz="1400" dirty="0" err="1" smtClean="0">
                <a:solidFill>
                  <a:srgbClr val="000000"/>
                </a:solidFill>
                <a:latin typeface="Menlo"/>
              </a:rPr>
              <a:t>i.ToString</a:t>
            </a:r>
            <a:r>
              <a:rPr lang="sv-SE" sz="14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is-IS" sz="1400" dirty="0">
                <a:latin typeface="Menlo"/>
              </a:rPr>
              <a:t>    </a:t>
            </a:r>
            <a:r>
              <a:rPr lang="is-IS" sz="14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is-I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400" dirty="0">
                <a:solidFill>
                  <a:srgbClr val="000000"/>
                </a:solidFill>
                <a:latin typeface="Menlo"/>
              </a:rPr>
              <a:t>-</a:t>
            </a:r>
            <a:r>
              <a:rPr lang="is-IS" sz="14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96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19539" y="2201198"/>
            <a:ext cx="6304922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покрытия предыдущего примера кода по ветвям потребуется уже три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Это связано с тем, что первый условный оператор if имеет неявную ветвь – пустую ветвь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else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обеспечения покрытия по ветвям необходимо покрывать и пустые ветви</a:t>
            </a:r>
          </a:p>
        </p:txBody>
      </p:sp>
    </p:spTree>
    <p:extLst>
      <p:ext uri="{BB962C8B-B14F-4D97-AF65-F5344CB8AC3E}">
        <p14:creationId xmlns:p14="http://schemas.microsoft.com/office/powerpoint/2010/main" val="266387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50394"/>
            <a:ext cx="8057522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Особенность данного уровня покрытия заключается в том, что на нем могут не учитываться логические выражения, значения которых получаются вызовом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методов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Рассмотрим пример кода: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200400"/>
            <a:ext cx="655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(condition1 &amp;&amp; (condition2 ||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statement1;</a:t>
            </a:r>
          </a:p>
          <a:p>
            <a:r>
              <a:rPr lang="da-DK" b="1" dirty="0" err="1">
                <a:solidFill>
                  <a:srgbClr val="000080"/>
                </a:solidFill>
                <a:latin typeface="Menlo"/>
              </a:rPr>
              <a:t>else</a:t>
            </a:r>
            <a:endParaRPr lang="da-DK" dirty="0">
              <a:solidFill>
                <a:srgbClr val="000080"/>
              </a:solidFill>
              <a:latin typeface="Menlo"/>
            </a:endParaRP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statement2;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124200"/>
            <a:ext cx="6248400" cy="1295400"/>
          </a:xfrm>
          <a:prstGeom prst="roundRect">
            <a:avLst>
              <a:gd name="adj" fmla="val 8411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370201"/>
            <a:ext cx="8131175" cy="3563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Полное покрытие условий может быть достигнуто при помощи двух тестов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  <a:latin typeface="Arial"/>
                <a:cs typeface="Arial"/>
              </a:rPr>
              <a:t>condition1 = true, condition2 = true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  <a:latin typeface="Arial"/>
                <a:cs typeface="Arial"/>
              </a:rPr>
              <a:t>condition1 = false, condition2 = 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true/false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обоих случаях не происходит вызова метода </a:t>
            </a:r>
            <a:r>
              <a:rPr lang="en-US" dirty="0">
                <a:solidFill>
                  <a:schemeClr val="accent4"/>
                </a:solidFill>
                <a:latin typeface="Arial"/>
                <a:cs typeface="Arial"/>
              </a:rPr>
              <a:t>Method() (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хотя покрытие будет полным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его проверки необходимо добавить еще один тест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  <a:latin typeface="Arial"/>
                <a:cs typeface="Arial"/>
              </a:rPr>
              <a:t>condition1 = true, condition2 = false</a:t>
            </a:r>
          </a:p>
        </p:txBody>
      </p:sp>
    </p:spTree>
    <p:extLst>
      <p:ext uri="{BB962C8B-B14F-4D97-AF65-F5344CB8AC3E}">
        <p14:creationId xmlns:p14="http://schemas.microsoft.com/office/powerpoint/2010/main" val="228003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Понятие покрытия программного </a:t>
              </a:r>
              <a:r>
                <a:rPr lang="ru-RU" dirty="0" smtClean="0">
                  <a:solidFill>
                    <a:srgbClr val="004080"/>
                  </a:solidFill>
                </a:rPr>
                <a:t>кода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Уровни </a:t>
              </a:r>
              <a:r>
                <a:rPr lang="ru-RU" dirty="0" smtClean="0">
                  <a:solidFill>
                    <a:srgbClr val="004080"/>
                  </a:solidFill>
                </a:rPr>
                <a:t>покрытия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</a:t>
              </a:r>
              <a:r>
                <a:rPr lang="ru-RU" dirty="0" smtClean="0">
                  <a:solidFill>
                    <a:srgbClr val="004080"/>
                  </a:solidFill>
                </a:rPr>
                <a:t>окрытие операторов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</a:t>
              </a:r>
              <a:r>
                <a:rPr lang="ru-RU" dirty="0" smtClean="0">
                  <a:solidFill>
                    <a:srgbClr val="004080"/>
                  </a:solidFill>
                </a:rPr>
                <a:t>окрытие условий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Покрытие функций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Покрытие путей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Анализ </a:t>
              </a:r>
              <a:r>
                <a:rPr lang="ru-RU" dirty="0" smtClean="0">
                  <a:solidFill>
                    <a:srgbClr val="004080"/>
                  </a:solidFill>
                </a:rPr>
                <a:t>покрытия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924199"/>
            <a:ext cx="6858000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данном случае считаются все пути, которые выполняются в процессе работы тестируемого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метода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Путь - уникальная последовательность выполнения операторов, с учетом условных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операторов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Метод, содержащий в себе N условий, имеет 2^N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путей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Метод, содержащий цикл, может иметь бесконечное число путей</a:t>
            </a:r>
          </a:p>
        </p:txBody>
      </p:sp>
    </p:spTree>
    <p:extLst>
      <p:ext uri="{BB962C8B-B14F-4D97-AF65-F5344CB8AC3E}">
        <p14:creationId xmlns:p14="http://schemas.microsoft.com/office/powerpoint/2010/main" val="375387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0100" y="2201198"/>
            <a:ext cx="75438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Т.о. в большинстве случаев 100%-е покрытие путей обеспечить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невозможно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решения этой проблемы, может быть применен метод покрытия основных (базисных, линейно-независимых)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путей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Основные пути – минимальный набор путей, комбинация которых может обеспечить все возможные пути выполнения метода</a:t>
            </a:r>
          </a:p>
        </p:txBody>
      </p:sp>
    </p:spTree>
    <p:extLst>
      <p:ext uri="{BB962C8B-B14F-4D97-AF65-F5344CB8AC3E}">
        <p14:creationId xmlns:p14="http://schemas.microsoft.com/office/powerpoint/2010/main" val="118354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7947" y="2895600"/>
            <a:ext cx="2636253" cy="1981200"/>
          </a:xfrm>
          <a:prstGeom prst="roundRect">
            <a:avLst>
              <a:gd name="adj" fmla="val 5871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1747" y="1250394"/>
            <a:ext cx="81311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Число таких путей равно числу уникальных условных операторов, увеличенное на </a:t>
            </a:r>
            <a:r>
              <a:rPr lang="ru-RU" dirty="0" smtClean="0">
                <a:solidFill>
                  <a:schemeClr val="accent4"/>
                </a:solidFill>
              </a:rPr>
              <a:t>1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Рассмотрим следующий пример: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971800"/>
            <a:ext cx="22692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(condition1)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statement1;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(condition2)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statement2;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(condition3)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statement3;</a:t>
            </a:r>
          </a:p>
          <a:p>
            <a:endParaRPr lang="en-US" dirty="0"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5013" y="2201198"/>
            <a:ext cx="7673975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достижения 100% покрытия основных путей, нам потребуется 4 линейно-независимых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пути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Первый путь выбирается случайно (пусть это будет путь, когда все условные выражения принимают значение true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Оставшиеся пути получаются поочередным инвертированием одного из условных выражений первого пути</a:t>
            </a:r>
          </a:p>
        </p:txBody>
      </p:sp>
    </p:spTree>
    <p:extLst>
      <p:ext uri="{BB962C8B-B14F-4D97-AF65-F5344CB8AC3E}">
        <p14:creationId xmlns:p14="http://schemas.microsoft.com/office/powerpoint/2010/main" val="235607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371600"/>
            <a:ext cx="6643719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Таким образом, получаем четыре основных пути, которые необходимо покрыть: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12488"/>
              </p:ext>
            </p:extLst>
          </p:nvPr>
        </p:nvGraphicFramePr>
        <p:xfrm>
          <a:off x="1524000" y="2971800"/>
          <a:ext cx="6096000" cy="181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condition1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condition2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condition3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Path 1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Path 2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Path 3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Path 4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87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6013" y="1924199"/>
            <a:ext cx="6911975" cy="3286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случае наличия циклов, может использоваться следующий подход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Выделяем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классы путей (к одному классу можно отнести пути, отличающиеся количеством итераций в конкретном цикле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Класс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считается покрытым, если покрыт хотя бы один путь из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него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100% покрытие достигнуто, если покрыты все классы путей</a:t>
            </a:r>
          </a:p>
        </p:txBody>
      </p:sp>
    </p:spTree>
    <p:extLst>
      <p:ext uri="{BB962C8B-B14F-4D97-AF65-F5344CB8AC3E}">
        <p14:creationId xmlns:p14="http://schemas.microsoft.com/office/powerpoint/2010/main" val="295420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функций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062698"/>
            <a:ext cx="71628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функций – каждая ли функция тестируемого модуля является выполненной хотя бы один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раз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Является одним из самых простых методов расчета покрытия, и дает довольно общее представление о качестве тестируемого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модуля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 одной стороны, данное покрытие говорит нам о том, что тестами покрыт весь реализованный функционал модуля</a:t>
            </a:r>
          </a:p>
        </p:txBody>
      </p:sp>
    </p:spTree>
    <p:extLst>
      <p:ext uri="{BB962C8B-B14F-4D97-AF65-F5344CB8AC3E}">
        <p14:creationId xmlns:p14="http://schemas.microsoft.com/office/powerpoint/2010/main" val="154168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функций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201198"/>
            <a:ext cx="7445375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 другой стороны, оно не гарантирует нам адекватное поведение модуля, поскольку: </a:t>
            </a:r>
            <a:endParaRPr lang="ru-RU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Не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проверяется реакция функций на все возможные входные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параметры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Не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проверяется реакция системы на все возможные возвращаемые функцией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298157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вход/выход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339697"/>
            <a:ext cx="70104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вход/выход – все ли возможные варианты вызова функций и возврата из них были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выполнены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На данном уровне обеспечивается тестирование как самих функций (все возможные варианты вызова), так и их взаимодействие в составе модуля (все возможные варианты возврата)</a:t>
            </a:r>
          </a:p>
        </p:txBody>
      </p:sp>
    </p:spTree>
    <p:extLst>
      <p:ext uri="{BB962C8B-B14F-4D97-AF65-F5344CB8AC3E}">
        <p14:creationId xmlns:p14="http://schemas.microsoft.com/office/powerpoint/2010/main" val="69740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анализа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201198"/>
            <a:ext cx="75438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 анализу покрытия программного кода можно приступать только после полного покрытия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требований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Полное покрытие программного кода не гарантирует того, что тесты проверяют все требования к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системе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Целью анализа полноты покрытия кода является выявление участков кода, которые не выполняются при выполнении тестов</a:t>
            </a:r>
          </a:p>
        </p:txBody>
      </p:sp>
    </p:spTree>
    <p:extLst>
      <p:ext uri="{BB962C8B-B14F-4D97-AF65-F5344CB8AC3E}">
        <p14:creationId xmlns:p14="http://schemas.microsoft.com/office/powerpoint/2010/main" val="360061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2339697"/>
            <a:ext cx="64008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Одной из оценок качества системы тестов является полнота – величина той части функциональности системы, которая проверяется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тестами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Полная система позволяет утверждать, что система реализует всю функциональность, указанную в требованиях</a:t>
            </a:r>
          </a:p>
        </p:txBody>
      </p:sp>
    </p:spTree>
    <p:extLst>
      <p:ext uri="{BB962C8B-B14F-4D97-AF65-F5344CB8AC3E}">
        <p14:creationId xmlns:p14="http://schemas.microsoft.com/office/powerpoint/2010/main" val="92943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анализа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339697"/>
            <a:ext cx="69342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идеальном случае при полном покрытии функциональных требований должно получаться 100% покрытие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Однако на практике такое происходит только в случае очень простого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Причины «недопокрытия» кода могут быть различными</a:t>
            </a:r>
          </a:p>
        </p:txBody>
      </p:sp>
    </p:spTree>
    <p:extLst>
      <p:ext uri="{BB962C8B-B14F-4D97-AF65-F5344CB8AC3E}">
        <p14:creationId xmlns:p14="http://schemas.microsoft.com/office/powerpoint/2010/main" val="392976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1175" y="1524000"/>
            <a:ext cx="80010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Недостатки в формировании тестов, основанных на </a:t>
            </a:r>
            <a:r>
              <a:rPr lang="ru-RU" dirty="0" smtClean="0">
                <a:solidFill>
                  <a:schemeClr val="accent4"/>
                </a:solidFill>
              </a:rPr>
              <a:t>требованиях</a:t>
            </a:r>
            <a:r>
              <a:rPr lang="en-US" dirty="0" smtClean="0">
                <a:solidFill>
                  <a:schemeClr val="accent4"/>
                </a:solidFill>
              </a:rPr>
              <a:t>. </a:t>
            </a:r>
            <a:endParaRPr lang="ru-RU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Тестовый </a:t>
            </a:r>
            <a:r>
              <a:rPr lang="ru-RU" dirty="0">
                <a:solidFill>
                  <a:schemeClr val="accent4"/>
                </a:solidFill>
              </a:rPr>
              <a:t>набор должен быть дополнен недостающими </a:t>
            </a:r>
            <a:r>
              <a:rPr lang="ru-RU" dirty="0" smtClean="0">
                <a:solidFill>
                  <a:schemeClr val="accent4"/>
                </a:solidFill>
              </a:rPr>
              <a:t>тестами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Неадекватности в </a:t>
            </a:r>
            <a:r>
              <a:rPr lang="ru-RU" dirty="0" smtClean="0">
                <a:solidFill>
                  <a:schemeClr val="accent4"/>
                </a:solidFill>
              </a:rPr>
              <a:t>требованиях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Требования должны быть модифицированы, после чего разработаны и выполнены дополнительные тесты, покрывающие новые требования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3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371600"/>
            <a:ext cx="70104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«Мертвый код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»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этот код должен быть удален, и проведен анализ для оценки эффекта удаления и необходимости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перепроверки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Дезактивируемый код – код, работающий только в определенных конфигурациях 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412556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524000"/>
            <a:ext cx="76962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Дезактивируемый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код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ля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такого кода должна быть установлена нормальная эксплуатационная среда, в которой он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выполняется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Написаны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тесты, покрывающие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его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Написаны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тесты, проверяющие, что данный код не может быть преднамеренно выполнен в других конфигурациях</a:t>
            </a:r>
          </a:p>
        </p:txBody>
      </p:sp>
    </p:spTree>
    <p:extLst>
      <p:ext uri="{BB962C8B-B14F-4D97-AF65-F5344CB8AC3E}">
        <p14:creationId xmlns:p14="http://schemas.microsoft.com/office/powerpoint/2010/main" val="354570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19539" y="2339697"/>
            <a:ext cx="6304922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Избыточные условия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пример такого условия –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выражение !b 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|| (a &amp;&amp;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b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при b = false, значение переменной a не имеет значения, т.е. условие избыточно и вторая его часть не будет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проверяться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Защитный код</a:t>
            </a:r>
          </a:p>
        </p:txBody>
      </p:sp>
    </p:spTree>
    <p:extLst>
      <p:ext uri="{BB962C8B-B14F-4D97-AF65-F5344CB8AC3E}">
        <p14:creationId xmlns:p14="http://schemas.microsoft.com/office/powerpoint/2010/main" val="70138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</a:t>
            </a:r>
            <a:r>
              <a:rPr lang="ru-RU" dirty="0" smtClean="0"/>
              <a:t>программирование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3900" y="2755196"/>
            <a:ext cx="76962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Защитное программирование - это метод организации программного кода таким образом, чтобы при работе системы последствия проявления дефектов в ней не приводили к сбоям, отказам и авариям (проверка входных данных, обработка исключений и т.д.)</a:t>
            </a:r>
          </a:p>
        </p:txBody>
      </p:sp>
    </p:spTree>
    <p:extLst>
      <p:ext uri="{BB962C8B-B14F-4D97-AF65-F5344CB8AC3E}">
        <p14:creationId xmlns:p14="http://schemas.microsoft.com/office/powerpoint/2010/main" val="24526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</a:t>
            </a:r>
            <a:r>
              <a:rPr lang="ru-RU" dirty="0" smtClean="0"/>
              <a:t>программирование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33839" y="2339697"/>
            <a:ext cx="6076322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Например, это может быть ветка default в операторе выбора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switch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Входное условие оператора switch может принимать определенные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значения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Как следствие, ветка default, возможно никогда не будет выполнена</a:t>
            </a:r>
          </a:p>
        </p:txBody>
      </p:sp>
    </p:spTree>
    <p:extLst>
      <p:ext uri="{BB962C8B-B14F-4D97-AF65-F5344CB8AC3E}">
        <p14:creationId xmlns:p14="http://schemas.microsoft.com/office/powerpoint/2010/main" val="287541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7300" y="2201198"/>
            <a:ext cx="66294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Также существуют случаи, когда модульное тестирование кода сильно затруднено, либо вообще невозможно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генерация случайных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чисел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сложные математические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алгоритмы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параллельные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08929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анализа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893695"/>
            <a:ext cx="685800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Помните, что тесты пишутся для повышения качества кода и лучшего его понимания, а не для повышения показателей метрик!</a:t>
            </a:r>
          </a:p>
        </p:txBody>
      </p:sp>
    </p:spTree>
    <p:extLst>
      <p:ext uri="{BB962C8B-B14F-4D97-AF65-F5344CB8AC3E}">
        <p14:creationId xmlns:p14="http://schemas.microsoft.com/office/powerpoint/2010/main" val="59775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0641" y="2339697"/>
            <a:ext cx="6262719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Кроме того, это позволяет утверждать, что система не реализует никакой другой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функциональности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Степень покрытия программного кода тестами – важный количественный показатель, позволяющий оценить качество как системы тестов, так и тестируемой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411739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7700" y="2478197"/>
            <a:ext cx="7848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Одним из наиболее часто используемых методов определения полноты системы тестов является определение отношения количества тест-требований, для которых существуют тесты, к общему количеству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тест-требований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данном случае речь идет о покрытии тестовами тест-требований</a:t>
            </a:r>
          </a:p>
        </p:txBody>
      </p:sp>
    </p:spTree>
    <p:extLst>
      <p:ext uri="{BB962C8B-B14F-4D97-AF65-F5344CB8AC3E}">
        <p14:creationId xmlns:p14="http://schemas.microsoft.com/office/powerpoint/2010/main" val="320903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9039" y="2201198"/>
            <a:ext cx="6685922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качестве единицы измерения степени покрытия здесь выступает процент тест-требований, для которых существуют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тесты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требований позволяет оценить степень полноты системы тестов по отношению к функциональности системы, но не позволяет оценить полноту по отношению к ее программной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42854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339697"/>
            <a:ext cx="68580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Одна и та же функция может быть реализована при помощи совершенно различных алгоритмов, требующих разного подхода к организации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тестирования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более детальной оценки полноты системы тестов анализируется покрытие программного кода, называемое также структурным покрытием</a:t>
            </a:r>
          </a:p>
        </p:txBody>
      </p:sp>
    </p:spTree>
    <p:extLst>
      <p:ext uri="{BB962C8B-B14F-4D97-AF65-F5344CB8AC3E}">
        <p14:creationId xmlns:p14="http://schemas.microsoft.com/office/powerpoint/2010/main" val="13294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79594"/>
            <a:ext cx="75438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Существует несколько различных способов измерения покрытия, основные из них: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515" y="2353597"/>
            <a:ext cx="75438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операторов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условий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путей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функций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покрытие вход/выход</a:t>
            </a:r>
          </a:p>
        </p:txBody>
      </p:sp>
    </p:spTree>
    <p:extLst>
      <p:ext uri="{BB962C8B-B14F-4D97-AF65-F5344CB8AC3E}">
        <p14:creationId xmlns:p14="http://schemas.microsoft.com/office/powerpoint/2010/main" val="55083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9888" y="2339697"/>
            <a:ext cx="8404224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обеспечения полного покрытия программного кода на уровне операторов необходимо, чтобы в результате выполнения тестов каждый оператор был выполнен хотя бы один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раз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Перед началом тестирования необходимо выделить переменные, от которых зависит выполнение различных ветвей условий и циклов в коде – управляющие входные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418606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1615</Words>
  <Application>Microsoft Macintosh PowerPoint</Application>
  <PresentationFormat>On-screen Show (4:3)</PresentationFormat>
  <Paragraphs>305</Paragraphs>
  <Slides>40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Lux_new</vt:lpstr>
      <vt:lpstr>_LuxTraining2012_v4</vt:lpstr>
      <vt:lpstr>Разработка через тестирование Code Coverage</vt:lpstr>
      <vt:lpstr>Содержание</vt:lpstr>
      <vt:lpstr>Code Coverage</vt:lpstr>
      <vt:lpstr>Code Coverage</vt:lpstr>
      <vt:lpstr>Code Coverage</vt:lpstr>
      <vt:lpstr>Code Coverage</vt:lpstr>
      <vt:lpstr>Code Coverage</vt:lpstr>
      <vt:lpstr>Уровни покрытия кода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условий</vt:lpstr>
      <vt:lpstr>Покрытие условий</vt:lpstr>
      <vt:lpstr>Покрытие условий</vt:lpstr>
      <vt:lpstr>Покрытие условий</vt:lpstr>
      <vt:lpstr>Покрытие условий</vt:lpstr>
      <vt:lpstr>Покрытие путей</vt:lpstr>
      <vt:lpstr>Покрытие путей</vt:lpstr>
      <vt:lpstr>Покрытие путей</vt:lpstr>
      <vt:lpstr>Покрытие путей</vt:lpstr>
      <vt:lpstr>Покрытие путей</vt:lpstr>
      <vt:lpstr>Покрытие путей</vt:lpstr>
      <vt:lpstr>Покрытие функций</vt:lpstr>
      <vt:lpstr>Покрытие функций</vt:lpstr>
      <vt:lpstr>Покрытие вход/выход</vt:lpstr>
      <vt:lpstr>Цели и задачи анализа</vt:lpstr>
      <vt:lpstr>Цели и задачи анализа</vt:lpstr>
      <vt:lpstr>Причины плохого покрытия кода</vt:lpstr>
      <vt:lpstr>Причины плохого покрытия кода</vt:lpstr>
      <vt:lpstr>Причины плохого покрытия кода</vt:lpstr>
      <vt:lpstr>Причины плохого покрытия кода</vt:lpstr>
      <vt:lpstr>Защитное программирование</vt:lpstr>
      <vt:lpstr>Защитное программирование</vt:lpstr>
      <vt:lpstr>Причины плохого покрытия кода</vt:lpstr>
      <vt:lpstr>Результаты анализа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160</cp:revision>
  <dcterms:created xsi:type="dcterms:W3CDTF">2012-04-24T17:52:52Z</dcterms:created>
  <dcterms:modified xsi:type="dcterms:W3CDTF">2012-12-16T19:23:52Z</dcterms:modified>
  <cp:category/>
</cp:coreProperties>
</file>