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4" r:id="rId2"/>
  </p:sldMasterIdLst>
  <p:notesMasterIdLst>
    <p:notesMasterId r:id="rId28"/>
  </p:notesMasterIdLst>
  <p:sldIdLst>
    <p:sldId id="355" r:id="rId3"/>
    <p:sldId id="375" r:id="rId4"/>
    <p:sldId id="376" r:id="rId5"/>
    <p:sldId id="377" r:id="rId6"/>
    <p:sldId id="378" r:id="rId7"/>
    <p:sldId id="380" r:id="rId8"/>
    <p:sldId id="399" r:id="rId9"/>
    <p:sldId id="400" r:id="rId10"/>
    <p:sldId id="390" r:id="rId11"/>
    <p:sldId id="391" r:id="rId12"/>
    <p:sldId id="389" r:id="rId13"/>
    <p:sldId id="381" r:id="rId14"/>
    <p:sldId id="382" r:id="rId15"/>
    <p:sldId id="386" r:id="rId16"/>
    <p:sldId id="387" r:id="rId17"/>
    <p:sldId id="383" r:id="rId18"/>
    <p:sldId id="394" r:id="rId19"/>
    <p:sldId id="395" r:id="rId20"/>
    <p:sldId id="393" r:id="rId21"/>
    <p:sldId id="396" r:id="rId22"/>
    <p:sldId id="397" r:id="rId23"/>
    <p:sldId id="398" r:id="rId24"/>
    <p:sldId id="385" r:id="rId25"/>
    <p:sldId id="357" r:id="rId26"/>
    <p:sldId id="35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a:srgbClr val="FFFFCC"/>
    <a:srgbClr val="FBEC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0793" autoAdjust="0"/>
  </p:normalViewPr>
  <p:slideViewPr>
    <p:cSldViewPr snapToObjects="1">
      <p:cViewPr>
        <p:scale>
          <a:sx n="100" d="100"/>
          <a:sy n="100" d="100"/>
        </p:scale>
        <p:origin x="-1248" y="-776"/>
      </p:cViewPr>
      <p:guideLst>
        <p:guide orient="horz" pos="1152"/>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penqa.org/watir/" TargetMode="External"/><Relationship Id="rId4" Type="http://schemas.openxmlformats.org/officeDocument/2006/relationships/hyperlink" Target="http://openqa.org/selenium/" TargetMode="External"/><Relationship Id="rId5" Type="http://schemas.openxmlformats.org/officeDocument/2006/relationships/hyperlink" Target="http://wiki.agiledev.ru/doku.php?id=acceptance_testing:selenium"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ru.wikipedia.org/wiki/%D0%90%D0%BD%D0%B3%D0%BB%D0%B8%D0%B9%D1%81%D0%BA%D0%B8%D0%B9_%D1%8F%D0%B7%D1%8B%D0%BA"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sbin.com/testcase.html" TargetMode="External"/><Relationship Id="rId4" Type="http://schemas.openxmlformats.org/officeDocument/2006/relationships/hyperlink" Target="http://jsbin.com/documentation/product_acceptance_plan_rup.zip"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sbin.com/testcase.html" TargetMode="External"/><Relationship Id="rId4" Type="http://schemas.openxmlformats.org/officeDocument/2006/relationships/hyperlink" Target="http://jsbin.com/documentation/product_acceptance_plan_rup.zip"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penqa.org/watir/" TargetMode="External"/><Relationship Id="rId4" Type="http://schemas.openxmlformats.org/officeDocument/2006/relationships/hyperlink" Target="http://openqa.org/selenium/" TargetMode="External"/><Relationship Id="rId5" Type="http://schemas.openxmlformats.org/officeDocument/2006/relationships/hyperlink" Target="http://wiki.agiledev.ru/doku.php?id=acceptance_testing:selenium"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1" kern="1200" dirty="0" smtClean="0">
                <a:solidFill>
                  <a:schemeClr val="tx1"/>
                </a:solidFill>
                <a:effectLst/>
                <a:latin typeface="+mn-lt"/>
                <a:ea typeface="+mn-ea"/>
                <a:cs typeface="+mn-cs"/>
              </a:rPr>
              <a:t>Функциональные требования</a:t>
            </a:r>
            <a:r>
              <a:rPr lang="ru-RU" sz="1200" b="0" i="0" kern="1200" dirty="0" smtClean="0">
                <a:solidFill>
                  <a:schemeClr val="tx1"/>
                </a:solidFill>
                <a:effectLst/>
                <a:latin typeface="+mn-lt"/>
                <a:ea typeface="+mn-ea"/>
                <a:cs typeface="+mn-cs"/>
              </a:rPr>
              <a:t> включают в себя:</a:t>
            </a:r>
          </a:p>
          <a:p>
            <a:r>
              <a:rPr lang="ru-RU" sz="1200" b="0" i="0" kern="1200" dirty="0" smtClean="0">
                <a:solidFill>
                  <a:schemeClr val="tx1"/>
                </a:solidFill>
                <a:effectLst/>
                <a:latin typeface="+mn-lt"/>
                <a:ea typeface="+mn-ea"/>
                <a:cs typeface="+mn-cs"/>
              </a:rPr>
              <a:t>Функциональная пригодность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suitability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Точность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accuracy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Способность к взаимодействию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interoperability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Соответствие стандартам и правилам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compliance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Защищённость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security</a:t>
            </a:r>
            <a:r>
              <a:rPr lang="ru-RU" sz="1200" b="0" i="0" kern="1200" dirty="0" smtClean="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b="0" i="0" kern="1200" dirty="0" smtClean="0">
                <a:solidFill>
                  <a:schemeClr val="tx1"/>
                </a:solidFill>
                <a:effectLst/>
                <a:latin typeface="+mn-lt"/>
                <a:ea typeface="+mn-ea"/>
                <a:cs typeface="+mn-cs"/>
              </a:rPr>
              <a:t>http://msdn.microsoft.com/ru-ru/magazine/gg490346.aspx</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b="0" i="0" kern="1200" smtClean="0">
                <a:solidFill>
                  <a:schemeClr val="tx1"/>
                </a:solidFill>
                <a:effectLst/>
                <a:latin typeface="+mn-lt"/>
                <a:ea typeface="+mn-ea"/>
                <a:cs typeface="+mn-cs"/>
              </a:rPr>
              <a:t>http://msdn.microsoft.com/ru-ru/magazine/gg490346.aspx</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BDD подход можно разделить на два вида: </a:t>
            </a: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и </a:t>
            </a: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 это применение BDD на уровне модулей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level</a:t>
            </a:r>
            <a:r>
              <a:rPr lang="ru-RU" sz="1000" b="0" i="0" u="none" strike="noStrike" kern="1200" baseline="0" dirty="0" smtClean="0">
                <a:solidFill>
                  <a:schemeClr val="tx1"/>
                </a:solidFill>
                <a:latin typeface="+mn-lt"/>
                <a:ea typeface="+mn-ea"/>
                <a:cs typeface="+mn-cs"/>
              </a:rPr>
              <a:t>), то есть описание спецификаций по отношению к модулям. Обычно используются те же технические инструменты, что и для написания юнит тестов (</a:t>
            </a:r>
            <a:r>
              <a:rPr lang="ru-RU" sz="1000" b="0" i="0" u="none" strike="noStrike" kern="1200" baseline="0" dirty="0" err="1" smtClean="0">
                <a:solidFill>
                  <a:schemeClr val="tx1"/>
                </a:solidFill>
                <a:latin typeface="+mn-lt"/>
                <a:ea typeface="+mn-ea"/>
                <a:cs typeface="+mn-cs"/>
              </a:rPr>
              <a:t>mocking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assertion</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libraries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Некоторые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предлагают описывать спецификации, на основании которых потом генерируется код тестов, то есть разделять описание спецификации и реализацию. Думаю, что такая практика неприменима для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спецификаций. Так как единственной ролью, которая работает со спецификациями, путем их описания и реализации, является разработчик, то разделять описание и реализацию спецификации в два разных места не стоит. Более привлекательным выглядит подход, когда описание может быть сгенерировано отдельно на основании кода спецификации, например в виде отчета.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спецификации применимы на этапе дизайна и реализации ПО, например, как замена стандартных юнит тестов.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MSpec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NSpec</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 - это применение BDD для описания высокоуровневых пользовательских историй (</a:t>
            </a:r>
            <a:r>
              <a:rPr lang="ru-RU" sz="1000" b="0" i="0" u="none" strike="noStrike" kern="1200" baseline="0" dirty="0" err="1" smtClean="0">
                <a:solidFill>
                  <a:schemeClr val="tx1"/>
                </a:solidFill>
                <a:latin typeface="+mn-lt"/>
                <a:ea typeface="+mn-ea"/>
                <a:cs typeface="+mn-cs"/>
              </a:rPr>
              <a:t>user</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stories</a:t>
            </a:r>
            <a:r>
              <a:rPr lang="ru-RU" sz="1000" b="0" i="0" u="none" strike="noStrike" kern="1200" baseline="0" dirty="0" smtClean="0">
                <a:solidFill>
                  <a:schemeClr val="tx1"/>
                </a:solidFill>
                <a:latin typeface="+mn-lt"/>
                <a:ea typeface="+mn-ea"/>
                <a:cs typeface="+mn-cs"/>
              </a:rPr>
              <a:t>) в виде приемочных критериев (</a:t>
            </a:r>
            <a:r>
              <a:rPr lang="ru-RU" sz="1000" b="0" i="0" u="none" strike="noStrike" kern="1200" baseline="0" dirty="0" err="1" smtClean="0">
                <a:solidFill>
                  <a:schemeClr val="tx1"/>
                </a:solidFill>
                <a:latin typeface="+mn-lt"/>
                <a:ea typeface="+mn-ea"/>
                <a:cs typeface="+mn-cs"/>
              </a:rPr>
              <a:t>acceptance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criteria</a:t>
            </a:r>
            <a:r>
              <a:rPr lang="ru-RU" sz="1000" b="0" i="0" u="none" strike="noStrike" kern="1200" baseline="0" dirty="0" smtClean="0">
                <a:solidFill>
                  <a:schemeClr val="tx1"/>
                </a:solidFill>
                <a:latin typeface="+mn-lt"/>
                <a:ea typeface="+mn-ea"/>
                <a:cs typeface="+mn-cs"/>
              </a:rPr>
              <a:t>) при помощи </a:t>
            </a:r>
            <a:r>
              <a:rPr lang="ru-RU" sz="1000" b="0" i="0" u="none" strike="noStrike" kern="1200" baseline="0" dirty="0" err="1" smtClean="0">
                <a:solidFill>
                  <a:schemeClr val="tx1"/>
                </a:solidFill>
                <a:latin typeface="+mn-lt"/>
                <a:ea typeface="+mn-ea"/>
                <a:cs typeface="+mn-cs"/>
              </a:rPr>
              <a:t>given-when-then</a:t>
            </a:r>
            <a:r>
              <a:rPr lang="ru-RU" sz="1000" b="0" i="0" u="none" strike="noStrike" kern="1200" baseline="0" dirty="0" smtClean="0">
                <a:solidFill>
                  <a:schemeClr val="tx1"/>
                </a:solidFill>
                <a:latin typeface="+mn-lt"/>
                <a:ea typeface="+mn-ea"/>
                <a:cs typeface="+mn-cs"/>
              </a:rPr>
              <a:t> синтаксиса. Охватывает этап сбора и анализа требований, а также этап дизайна. Такой подход пропагандирует описание спецификаций одной ролью, например аналитиком либо </a:t>
            </a:r>
            <a:r>
              <a:rPr lang="ru-RU" sz="1000" b="0" i="0" u="none" strike="noStrike" kern="1200" baseline="0" dirty="0" err="1" smtClean="0">
                <a:solidFill>
                  <a:schemeClr val="tx1"/>
                </a:solidFill>
                <a:latin typeface="+mn-lt"/>
                <a:ea typeface="+mn-ea"/>
                <a:cs typeface="+mn-cs"/>
              </a:rPr>
              <a:t>тестировщиком</a:t>
            </a:r>
            <a:r>
              <a:rPr lang="ru-RU" sz="1000" b="0" i="0" u="none" strike="noStrike" kern="1200" baseline="0" dirty="0" smtClean="0">
                <a:solidFill>
                  <a:schemeClr val="tx1"/>
                </a:solidFill>
                <a:latin typeface="+mn-lt"/>
                <a:ea typeface="+mn-ea"/>
                <a:cs typeface="+mn-cs"/>
              </a:rPr>
              <a:t>, а реализацию уже разработчиком. Тут уже становится оправданным разделить описание и реализацию спецификаций, например в виде текстового файла с историями и автоматической </a:t>
            </a:r>
            <a:r>
              <a:rPr lang="ru-RU" sz="1000" b="0" i="0" u="none" strike="noStrike" kern="1200" baseline="0" dirty="0" err="1" smtClean="0">
                <a:solidFill>
                  <a:schemeClr val="tx1"/>
                </a:solidFill>
                <a:latin typeface="+mn-lt"/>
                <a:ea typeface="+mn-ea"/>
                <a:cs typeface="+mn-cs"/>
              </a:rPr>
              <a:t>кодогенераций</a:t>
            </a:r>
            <a:r>
              <a:rPr lang="ru-RU" sz="1000" b="0" i="0" u="none" strike="noStrike" kern="1200" baseline="0" dirty="0" smtClean="0">
                <a:solidFill>
                  <a:schemeClr val="tx1"/>
                </a:solidFill>
                <a:latin typeface="+mn-lt"/>
                <a:ea typeface="+mn-ea"/>
                <a:cs typeface="+mn-cs"/>
              </a:rPr>
              <a:t> тестов. В таком случае сложно обеспечивать синхронизацию текста историй и сгенерированного кода тестов. Также возникает сложность в реализации тестов. А именно, как реализовать проверку спецификации таким образом, чтобы не потерять свойств юнит тестов (</a:t>
            </a:r>
            <a:r>
              <a:rPr lang="ru-RU" sz="1000" b="0" i="0" u="none" strike="noStrike" kern="1200" baseline="0" dirty="0" err="1" smtClean="0">
                <a:solidFill>
                  <a:schemeClr val="tx1"/>
                </a:solidFill>
                <a:latin typeface="+mn-lt"/>
                <a:ea typeface="+mn-ea"/>
                <a:cs typeface="+mn-cs"/>
              </a:rPr>
              <a:t>repeatable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independent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thorough</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maintainable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fast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automatic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professional</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readable</a:t>
            </a:r>
            <a:r>
              <a:rPr lang="ru-RU" sz="1000" b="0" i="0" u="none" strike="noStrike" kern="1200" baseline="0" dirty="0" smtClean="0">
                <a:solidFill>
                  <a:schemeClr val="tx1"/>
                </a:solidFill>
                <a:latin typeface="+mn-lt"/>
                <a:ea typeface="+mn-ea"/>
                <a:cs typeface="+mn-cs"/>
              </a:rPr>
              <a:t>). Если же уровень спецификации - пользовательская история, то проверка может вовлечь в себя взаимодействие систем или подсистем. А значит, в лучшем случае - это будет </a:t>
            </a:r>
            <a:r>
              <a:rPr lang="ru-RU" sz="1000" b="0" i="0" u="none" strike="noStrike" kern="1200" baseline="0" dirty="0" err="1" smtClean="0">
                <a:solidFill>
                  <a:schemeClr val="tx1"/>
                </a:solidFill>
                <a:latin typeface="+mn-lt"/>
                <a:ea typeface="+mn-ea"/>
                <a:cs typeface="+mn-cs"/>
              </a:rPr>
              <a:t>интреграционный</a:t>
            </a:r>
            <a:r>
              <a:rPr lang="ru-RU" sz="1000" b="0" i="0" u="none" strike="noStrike" kern="1200" baseline="0" dirty="0" smtClean="0">
                <a:solidFill>
                  <a:schemeClr val="tx1"/>
                </a:solidFill>
                <a:latin typeface="+mn-lt"/>
                <a:ea typeface="+mn-ea"/>
                <a:cs typeface="+mn-cs"/>
              </a:rPr>
              <a:t> тест. И возможно ли вообще в этом случае сделать автоматический тест? Также предполагается переход от </a:t>
            </a:r>
            <a:r>
              <a:rPr lang="ru-RU" sz="1000" b="0" i="0" u="none" strike="noStrike" kern="1200" baseline="0" dirty="0" err="1" smtClean="0">
                <a:solidFill>
                  <a:schemeClr val="tx1"/>
                </a:solidFill>
                <a:latin typeface="+mn-lt"/>
                <a:ea typeface="+mn-ea"/>
                <a:cs typeface="+mn-cs"/>
              </a:rPr>
              <a:t>story-level</a:t>
            </a:r>
            <a:r>
              <a:rPr lang="ru-RU" sz="1000" b="0" i="0" u="none" strike="noStrike" kern="1200" baseline="0" dirty="0" smtClean="0">
                <a:solidFill>
                  <a:schemeClr val="tx1"/>
                </a:solidFill>
                <a:latin typeface="+mn-lt"/>
                <a:ea typeface="+mn-ea"/>
                <a:cs typeface="+mn-cs"/>
              </a:rPr>
              <a:t> спецификаций к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спецификациям. Насколько этот переход будет бесшовным, и будет ли в нем польза - тоже остается для меня пока вопросом.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NBehave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SpecFlow</a:t>
            </a:r>
            <a:r>
              <a:rPr lang="ru-RU" sz="1000" b="0" i="0" u="none" strike="noStrike" kern="1200" baseline="0" dirty="0" smtClean="0">
                <a:solidFill>
                  <a:schemeClr val="tx1"/>
                </a:solidFill>
                <a:latin typeface="+mn-lt"/>
                <a:ea typeface="+mn-ea"/>
                <a:cs typeface="+mn-cs"/>
              </a:rPr>
              <a:t>.</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BDD подход можно разделить на два вида: </a:t>
            </a: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и </a:t>
            </a: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 это применение BDD на уровне модулей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level</a:t>
            </a:r>
            <a:r>
              <a:rPr lang="ru-RU" sz="1000" b="0" i="0" u="none" strike="noStrike" kern="1200" baseline="0" dirty="0" smtClean="0">
                <a:solidFill>
                  <a:schemeClr val="tx1"/>
                </a:solidFill>
                <a:latin typeface="+mn-lt"/>
                <a:ea typeface="+mn-ea"/>
                <a:cs typeface="+mn-cs"/>
              </a:rPr>
              <a:t>), то есть описание спецификаций по отношению к модулям. Обычно используются те же технические инструменты, что и для написания юнит тестов (</a:t>
            </a:r>
            <a:r>
              <a:rPr lang="ru-RU" sz="1000" b="0" i="0" u="none" strike="noStrike" kern="1200" baseline="0" dirty="0" err="1" smtClean="0">
                <a:solidFill>
                  <a:schemeClr val="tx1"/>
                </a:solidFill>
                <a:latin typeface="+mn-lt"/>
                <a:ea typeface="+mn-ea"/>
                <a:cs typeface="+mn-cs"/>
              </a:rPr>
              <a:t>mocking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assertion</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libraries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Некоторые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предлагают описывать спецификации, на основании которых потом генерируется код тестов, то есть разделять описание спецификации и реализацию. Думаю, что такая практика неприменима для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спецификаций. Так как единственной ролью, которая работает со спецификациями, путем их описания и реализации, является разработчик, то разделять описание и реализацию спецификации в два разных места не стоит. Более привлекательным выглядит подход, когда описание может быть сгенерировано отдельно на основании кода спецификации, например в виде отчета.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спецификации применимы на этапе дизайна и реализации ПО, например, как замена стандартных юнит тестов.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MSpec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NSpec</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 - это применение BDD для описания высокоуровневых пользовательских историй (</a:t>
            </a:r>
            <a:r>
              <a:rPr lang="ru-RU" sz="1000" b="0" i="0" u="none" strike="noStrike" kern="1200" baseline="0" dirty="0" err="1" smtClean="0">
                <a:solidFill>
                  <a:schemeClr val="tx1"/>
                </a:solidFill>
                <a:latin typeface="+mn-lt"/>
                <a:ea typeface="+mn-ea"/>
                <a:cs typeface="+mn-cs"/>
              </a:rPr>
              <a:t>user</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stories</a:t>
            </a:r>
            <a:r>
              <a:rPr lang="ru-RU" sz="1000" b="0" i="0" u="none" strike="noStrike" kern="1200" baseline="0" dirty="0" smtClean="0">
                <a:solidFill>
                  <a:schemeClr val="tx1"/>
                </a:solidFill>
                <a:latin typeface="+mn-lt"/>
                <a:ea typeface="+mn-ea"/>
                <a:cs typeface="+mn-cs"/>
              </a:rPr>
              <a:t>) в виде приемочных критериев (</a:t>
            </a:r>
            <a:r>
              <a:rPr lang="ru-RU" sz="1000" b="0" i="0" u="none" strike="noStrike" kern="1200" baseline="0" dirty="0" err="1" smtClean="0">
                <a:solidFill>
                  <a:schemeClr val="tx1"/>
                </a:solidFill>
                <a:latin typeface="+mn-lt"/>
                <a:ea typeface="+mn-ea"/>
                <a:cs typeface="+mn-cs"/>
              </a:rPr>
              <a:t>acceptance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criteria</a:t>
            </a:r>
            <a:r>
              <a:rPr lang="ru-RU" sz="1000" b="0" i="0" u="none" strike="noStrike" kern="1200" baseline="0" dirty="0" smtClean="0">
                <a:solidFill>
                  <a:schemeClr val="tx1"/>
                </a:solidFill>
                <a:latin typeface="+mn-lt"/>
                <a:ea typeface="+mn-ea"/>
                <a:cs typeface="+mn-cs"/>
              </a:rPr>
              <a:t>) при помощи </a:t>
            </a:r>
            <a:r>
              <a:rPr lang="ru-RU" sz="1000" b="0" i="0" u="none" strike="noStrike" kern="1200" baseline="0" dirty="0" err="1" smtClean="0">
                <a:solidFill>
                  <a:schemeClr val="tx1"/>
                </a:solidFill>
                <a:latin typeface="+mn-lt"/>
                <a:ea typeface="+mn-ea"/>
                <a:cs typeface="+mn-cs"/>
              </a:rPr>
              <a:t>given-when-then</a:t>
            </a:r>
            <a:r>
              <a:rPr lang="ru-RU" sz="1000" b="0" i="0" u="none" strike="noStrike" kern="1200" baseline="0" dirty="0" smtClean="0">
                <a:solidFill>
                  <a:schemeClr val="tx1"/>
                </a:solidFill>
                <a:latin typeface="+mn-lt"/>
                <a:ea typeface="+mn-ea"/>
                <a:cs typeface="+mn-cs"/>
              </a:rPr>
              <a:t> синтаксиса. Охватывает этап сбора и анализа требований, а также этап дизайна. Такой подход пропагандирует описание спецификаций одной ролью, например аналитиком либо </a:t>
            </a:r>
            <a:r>
              <a:rPr lang="ru-RU" sz="1000" b="0" i="0" u="none" strike="noStrike" kern="1200" baseline="0" dirty="0" err="1" smtClean="0">
                <a:solidFill>
                  <a:schemeClr val="tx1"/>
                </a:solidFill>
                <a:latin typeface="+mn-lt"/>
                <a:ea typeface="+mn-ea"/>
                <a:cs typeface="+mn-cs"/>
              </a:rPr>
              <a:t>тестировщиком</a:t>
            </a:r>
            <a:r>
              <a:rPr lang="ru-RU" sz="1000" b="0" i="0" u="none" strike="noStrike" kern="1200" baseline="0" dirty="0" smtClean="0">
                <a:solidFill>
                  <a:schemeClr val="tx1"/>
                </a:solidFill>
                <a:latin typeface="+mn-lt"/>
                <a:ea typeface="+mn-ea"/>
                <a:cs typeface="+mn-cs"/>
              </a:rPr>
              <a:t>, а реализацию уже разработчиком. Тут уже становится оправданным разделить описание и реализацию спецификаций, например в виде текстового файла с историями и автоматической </a:t>
            </a:r>
            <a:r>
              <a:rPr lang="ru-RU" sz="1000" b="0" i="0" u="none" strike="noStrike" kern="1200" baseline="0" dirty="0" err="1" smtClean="0">
                <a:solidFill>
                  <a:schemeClr val="tx1"/>
                </a:solidFill>
                <a:latin typeface="+mn-lt"/>
                <a:ea typeface="+mn-ea"/>
                <a:cs typeface="+mn-cs"/>
              </a:rPr>
              <a:t>кодогенераций</a:t>
            </a:r>
            <a:r>
              <a:rPr lang="ru-RU" sz="1000" b="0" i="0" u="none" strike="noStrike" kern="1200" baseline="0" dirty="0" smtClean="0">
                <a:solidFill>
                  <a:schemeClr val="tx1"/>
                </a:solidFill>
                <a:latin typeface="+mn-lt"/>
                <a:ea typeface="+mn-ea"/>
                <a:cs typeface="+mn-cs"/>
              </a:rPr>
              <a:t> тестов. В таком случае сложно обеспечивать синхронизацию текста историй и сгенерированного кода тестов. Также возникает сложность в реализации тестов. А именно, как реализовать проверку спецификации таким образом, чтобы не потерять свойств юнит тестов (</a:t>
            </a:r>
            <a:r>
              <a:rPr lang="ru-RU" sz="1000" b="0" i="0" u="none" strike="noStrike" kern="1200" baseline="0" dirty="0" err="1" smtClean="0">
                <a:solidFill>
                  <a:schemeClr val="tx1"/>
                </a:solidFill>
                <a:latin typeface="+mn-lt"/>
                <a:ea typeface="+mn-ea"/>
                <a:cs typeface="+mn-cs"/>
              </a:rPr>
              <a:t>repeatable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independent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thorough</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maintainable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fast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automatic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professional</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readable</a:t>
            </a:r>
            <a:r>
              <a:rPr lang="ru-RU" sz="1000" b="0" i="0" u="none" strike="noStrike" kern="1200" baseline="0" dirty="0" smtClean="0">
                <a:solidFill>
                  <a:schemeClr val="tx1"/>
                </a:solidFill>
                <a:latin typeface="+mn-lt"/>
                <a:ea typeface="+mn-ea"/>
                <a:cs typeface="+mn-cs"/>
              </a:rPr>
              <a:t>). Если же уровень спецификации - пользовательская история, то проверка может вовлечь в себя взаимодействие систем или подсистем. А значит, в лучшем случае - это будет </a:t>
            </a:r>
            <a:r>
              <a:rPr lang="ru-RU" sz="1000" b="0" i="0" u="none" strike="noStrike" kern="1200" baseline="0" dirty="0" err="1" smtClean="0">
                <a:solidFill>
                  <a:schemeClr val="tx1"/>
                </a:solidFill>
                <a:latin typeface="+mn-lt"/>
                <a:ea typeface="+mn-ea"/>
                <a:cs typeface="+mn-cs"/>
              </a:rPr>
              <a:t>интреграционный</a:t>
            </a:r>
            <a:r>
              <a:rPr lang="ru-RU" sz="1000" b="0" i="0" u="none" strike="noStrike" kern="1200" baseline="0" dirty="0" smtClean="0">
                <a:solidFill>
                  <a:schemeClr val="tx1"/>
                </a:solidFill>
                <a:latin typeface="+mn-lt"/>
                <a:ea typeface="+mn-ea"/>
                <a:cs typeface="+mn-cs"/>
              </a:rPr>
              <a:t> тест. И возможно ли вообще в этом случае сделать автоматический тест? Также предполагается переход от </a:t>
            </a:r>
            <a:r>
              <a:rPr lang="ru-RU" sz="1000" b="0" i="0" u="none" strike="noStrike" kern="1200" baseline="0" dirty="0" err="1" smtClean="0">
                <a:solidFill>
                  <a:schemeClr val="tx1"/>
                </a:solidFill>
                <a:latin typeface="+mn-lt"/>
                <a:ea typeface="+mn-ea"/>
                <a:cs typeface="+mn-cs"/>
              </a:rPr>
              <a:t>story-level</a:t>
            </a:r>
            <a:r>
              <a:rPr lang="ru-RU" sz="1000" b="0" i="0" u="none" strike="noStrike" kern="1200" baseline="0" dirty="0" smtClean="0">
                <a:solidFill>
                  <a:schemeClr val="tx1"/>
                </a:solidFill>
                <a:latin typeface="+mn-lt"/>
                <a:ea typeface="+mn-ea"/>
                <a:cs typeface="+mn-cs"/>
              </a:rPr>
              <a:t> спецификаций к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спецификациям. Насколько этот переход будет бесшовным, и будет ли в нем польза - тоже остается для меня пока вопросом.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NBehave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SpecFlow</a:t>
            </a:r>
            <a:r>
              <a:rPr lang="ru-RU" sz="1000" b="0" i="0" u="none" strike="noStrike" kern="1200" baseline="0" dirty="0" smtClean="0">
                <a:solidFill>
                  <a:schemeClr val="tx1"/>
                </a:solidFill>
                <a:latin typeface="+mn-lt"/>
                <a:ea typeface="+mn-ea"/>
                <a:cs typeface="+mn-cs"/>
              </a:rPr>
              <a:t>.</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12/21/12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5834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theme" Target="../theme/theme2.xml"/><Relationship Id="rId14" Type="http://schemas.openxmlformats.org/officeDocument/2006/relationships/image" Target="../media/image3.jpe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3.xml"/><Relationship Id="rId4" Type="http://schemas.openxmlformats.org/officeDocument/2006/relationships/notesSlide" Target="../notesSlides/notesSlide10.xml"/><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2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33.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normAutofit/>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Acceptance </a:t>
            </a:r>
            <a:r>
              <a:rPr lang="en-US" dirty="0">
                <a:latin typeface="Arial" charset="0"/>
              </a:rPr>
              <a:t>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8</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4"/>
                </a:solidFill>
                <a:latin typeface="Arial" pitchFamily="34" charset="0"/>
              </a:rPr>
              <a:t>xBehave</a:t>
            </a:r>
            <a:r>
              <a:rPr lang="en-US" dirty="0">
                <a:solidFill>
                  <a:schemeClr val="accent4"/>
                </a:solidFill>
                <a:latin typeface="Arial" pitchFamily="34" charset="0"/>
              </a:rPr>
              <a:t> </a:t>
            </a:r>
            <a:endParaRPr lang="en-US" dirty="0"/>
          </a:p>
        </p:txBody>
      </p:sp>
      <p:pic>
        <p:nvPicPr>
          <p:cNvPr id="6" name="Picture 5"/>
          <p:cNvPicPr>
            <a:picLocks noChangeAspect="1"/>
          </p:cNvPicPr>
          <p:nvPr/>
        </p:nvPicPr>
        <p:blipFill>
          <a:blip r:embed="rId3"/>
          <a:stretch>
            <a:fillRect/>
          </a:stretch>
        </p:blipFill>
        <p:spPr>
          <a:xfrm>
            <a:off x="2590800" y="2819400"/>
            <a:ext cx="4051300" cy="1625600"/>
          </a:xfrm>
          <a:prstGeom prst="rect">
            <a:avLst/>
          </a:prstGeom>
        </p:spPr>
      </p:pic>
      <p:pic>
        <p:nvPicPr>
          <p:cNvPr id="5" name="Picture 4"/>
          <p:cNvPicPr>
            <a:picLocks noChangeAspect="1"/>
          </p:cNvPicPr>
          <p:nvPr/>
        </p:nvPicPr>
        <p:blipFill rotWithShape="1">
          <a:blip r:embed="rId4"/>
          <a:srcRect t="55814"/>
          <a:stretch/>
        </p:blipFill>
        <p:spPr>
          <a:xfrm>
            <a:off x="1219200" y="1828800"/>
            <a:ext cx="5168900" cy="482600"/>
          </a:xfrm>
          <a:prstGeom prst="rect">
            <a:avLst/>
          </a:prstGeom>
        </p:spPr>
      </p:pic>
      <p:pic>
        <p:nvPicPr>
          <p:cNvPr id="7" name="Picture 6"/>
          <p:cNvPicPr>
            <a:picLocks noChangeAspect="1"/>
          </p:cNvPicPr>
          <p:nvPr/>
        </p:nvPicPr>
        <p:blipFill>
          <a:blip r:embed="rId5"/>
          <a:stretch>
            <a:fillRect/>
          </a:stretch>
        </p:blipFill>
        <p:spPr>
          <a:xfrm>
            <a:off x="4362450" y="4005842"/>
            <a:ext cx="3644900" cy="2173716"/>
          </a:xfrm>
          <a:prstGeom prst="rect">
            <a:avLst/>
          </a:prstGeom>
        </p:spPr>
      </p:pic>
    </p:spTree>
    <p:extLst>
      <p:ext uri="{BB962C8B-B14F-4D97-AF65-F5344CB8AC3E}">
        <p14:creationId xmlns:p14="http://schemas.microsoft.com/office/powerpoint/2010/main" val="2175332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13891309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47800" y="914400"/>
            <a:ext cx="5956300" cy="4699000"/>
          </a:xfrm>
          <a:prstGeom prst="rect">
            <a:avLst/>
          </a:prstGeom>
        </p:spPr>
      </p:pic>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99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Gherkin</a:t>
            </a:r>
            <a:endParaRPr lang="en-US" dirty="0">
              <a:solidFill>
                <a:srgbClr val="161645"/>
              </a:solidFill>
            </a:endParaRPr>
          </a:p>
        </p:txBody>
      </p:sp>
      <p:pic>
        <p:nvPicPr>
          <p:cNvPr id="5" name="Picture 4"/>
          <p:cNvPicPr>
            <a:picLocks noChangeAspect="1"/>
          </p:cNvPicPr>
          <p:nvPr/>
        </p:nvPicPr>
        <p:blipFill>
          <a:blip r:embed="rId3"/>
          <a:stretch>
            <a:fillRect/>
          </a:stretch>
        </p:blipFill>
        <p:spPr>
          <a:xfrm>
            <a:off x="177800" y="431800"/>
            <a:ext cx="8788400" cy="5994400"/>
          </a:xfrm>
          <a:prstGeom prst="rect">
            <a:avLst/>
          </a:prstGeom>
        </p:spPr>
      </p:pic>
    </p:spTree>
    <p:extLst>
      <p:ext uri="{BB962C8B-B14F-4D97-AF65-F5344CB8AC3E}">
        <p14:creationId xmlns:p14="http://schemas.microsoft.com/office/powerpoint/2010/main" val="791992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Cucumber</a:t>
            </a:r>
            <a:endParaRPr lang="en-US" dirty="0">
              <a:solidFill>
                <a:srgbClr val="161645"/>
              </a:solidFill>
            </a:endParaRPr>
          </a:p>
        </p:txBody>
      </p:sp>
      <p:sp>
        <p:nvSpPr>
          <p:cNvPr id="4" name="TextBox 3"/>
          <p:cNvSpPr txBox="1"/>
          <p:nvPr/>
        </p:nvSpPr>
        <p:spPr>
          <a:xfrm>
            <a:off x="1495426" y="2967335"/>
            <a:ext cx="6153149" cy="369332"/>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chemeClr val="accent3"/>
              </a:buClr>
            </a:pPr>
            <a:r>
              <a:rPr lang="en-US" dirty="0" smtClean="0">
                <a:solidFill>
                  <a:srgbClr val="004080"/>
                </a:solidFill>
              </a:rPr>
              <a:t>Cucumber syntax</a:t>
            </a:r>
            <a:r>
              <a:rPr lang="ru-RU" dirty="0" smtClean="0">
                <a:solidFill>
                  <a:srgbClr val="004080"/>
                </a:solidFill>
              </a:rPr>
              <a:t> </a:t>
            </a:r>
            <a:r>
              <a:rPr lang="en-US" dirty="0" smtClean="0">
                <a:solidFill>
                  <a:srgbClr val="004080"/>
                </a:solidFill>
              </a:rPr>
              <a:t>is readable</a:t>
            </a:r>
            <a:r>
              <a:rPr lang="ru-RU" dirty="0" smtClean="0">
                <a:solidFill>
                  <a:srgbClr val="004080"/>
                </a:solidFill>
              </a:rPr>
              <a:t> </a:t>
            </a:r>
            <a:r>
              <a:rPr lang="en-US" dirty="0" smtClean="0">
                <a:solidFill>
                  <a:srgbClr val="004080"/>
                </a:solidFill>
              </a:rPr>
              <a:t>by business guys</a:t>
            </a:r>
            <a:endParaRPr lang="ru-RU" dirty="0">
              <a:solidFill>
                <a:srgbClr val="004080"/>
              </a:solidFill>
            </a:endParaRPr>
          </a:p>
        </p:txBody>
      </p:sp>
    </p:spTree>
    <p:extLst>
      <p:ext uri="{BB962C8B-B14F-4D97-AF65-F5344CB8AC3E}">
        <p14:creationId xmlns:p14="http://schemas.microsoft.com/office/powerpoint/2010/main" val="3107486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1815882"/>
          </a:xfrm>
          <a:prstGeom prst="rect">
            <a:avLst/>
          </a:prstGeom>
        </p:spPr>
        <p:txBody>
          <a:bodyPr wrap="square">
            <a:spAutoFit/>
          </a:bodyPr>
          <a:lstStyle/>
          <a:p>
            <a:r>
              <a:rPr lang="ru-RU" sz="1400" i="1" dirty="0">
                <a:solidFill>
                  <a:schemeClr val="bg2">
                    <a:lumMod val="75000"/>
                  </a:schemeClr>
                </a:solidFill>
                <a:latin typeface="Monaco"/>
                <a:cs typeface="Monaco"/>
              </a:rPr>
              <a:t># language: </a:t>
            </a:r>
            <a:r>
              <a:rPr lang="en-US" sz="1400" i="1" dirty="0" smtClean="0">
                <a:solidFill>
                  <a:schemeClr val="bg2">
                    <a:lumMod val="75000"/>
                  </a:schemeClr>
                </a:solidFill>
                <a:latin typeface="Monaco"/>
                <a:cs typeface="Monaco"/>
              </a:rPr>
              <a:t>en</a:t>
            </a:r>
            <a:endParaRPr lang="ru-RU" sz="1400" i="1" dirty="0">
              <a:solidFill>
                <a:schemeClr val="bg2">
                  <a:lumMod val="75000"/>
                </a:schemeClr>
              </a:solidFill>
              <a:latin typeface="Monaco"/>
              <a:cs typeface="Monaco"/>
            </a:endParaRPr>
          </a:p>
          <a:p>
            <a:r>
              <a:rPr lang="en-US" sz="1400" dirty="0" smtClean="0">
                <a:solidFill>
                  <a:srgbClr val="FF6600"/>
                </a:solidFill>
                <a:latin typeface="Monaco"/>
                <a:cs typeface="Monaco"/>
              </a:rPr>
              <a:t>Feature</a:t>
            </a:r>
            <a:r>
              <a:rPr lang="ru-RU" sz="1400" dirty="0" smtClean="0">
                <a:solidFill>
                  <a:srgbClr val="FF6600"/>
                </a:solidFill>
                <a:latin typeface="Monaco"/>
                <a:cs typeface="Monaco"/>
              </a:rPr>
              <a:t>: </a:t>
            </a:r>
            <a:r>
              <a:rPr lang="en-US" sz="1400" dirty="0" smtClean="0">
                <a:solidFill>
                  <a:srgbClr val="008000"/>
                </a:solidFill>
                <a:latin typeface="Monaco"/>
                <a:cs typeface="Monaco"/>
              </a:rPr>
              <a:t>Calculation</a:t>
            </a:r>
            <a:endParaRPr lang="ru-RU" sz="1400" dirty="0">
              <a:solidFill>
                <a:srgbClr val="008000"/>
              </a:solidFill>
              <a:latin typeface="Monaco"/>
              <a:cs typeface="Monaco"/>
            </a:endParaRPr>
          </a:p>
          <a:p>
            <a:endParaRPr lang="ru-RU" sz="1400" dirty="0">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Scenario</a:t>
            </a:r>
            <a:r>
              <a:rPr lang="ru-RU" sz="1400" dirty="0" smtClean="0">
                <a:solidFill>
                  <a:srgbClr val="FF6600"/>
                </a:solidFill>
                <a:latin typeface="Monaco"/>
                <a:cs typeface="Monaco"/>
              </a:rPr>
              <a:t>: </a:t>
            </a:r>
            <a:r>
              <a:rPr lang="en-US" sz="1400" dirty="0" smtClean="0">
                <a:solidFill>
                  <a:srgbClr val="008000"/>
                </a:solidFill>
                <a:latin typeface="Monaco"/>
                <a:cs typeface="Monaco"/>
              </a:rPr>
              <a:t>Add </a:t>
            </a:r>
            <a:r>
              <a:rPr lang="en-US" sz="1400" dirty="0">
                <a:solidFill>
                  <a:srgbClr val="008000"/>
                </a:solidFill>
                <a:latin typeface="Monaco"/>
                <a:cs typeface="Monaco"/>
              </a:rPr>
              <a:t>two </a:t>
            </a:r>
            <a:r>
              <a:rPr lang="en-US" sz="1400" dirty="0" smtClean="0">
                <a:solidFill>
                  <a:srgbClr val="008000"/>
                </a:solidFill>
                <a:latin typeface="Monaco"/>
                <a:cs typeface="Monaco"/>
              </a:rPr>
              <a:t>numbers</a:t>
            </a:r>
          </a:p>
          <a:p>
            <a:r>
              <a:rPr lang="en-US" sz="1400" dirty="0" smtClean="0">
                <a:solidFill>
                  <a:srgbClr val="FF6600"/>
                </a:solidFill>
                <a:latin typeface="Monaco"/>
                <a:cs typeface="Monaco"/>
              </a:rPr>
              <a:t>	Given </a:t>
            </a:r>
            <a:r>
              <a:rPr lang="en-US" sz="1400" dirty="0" smtClean="0">
                <a:latin typeface="Monaco"/>
                <a:cs typeface="Monaco"/>
              </a:rPr>
              <a:t>I have entered </a:t>
            </a:r>
            <a:r>
              <a:rPr lang="en-US" sz="1400" dirty="0" smtClean="0">
                <a:solidFill>
                  <a:srgbClr val="FF0000"/>
                </a:solidFill>
                <a:latin typeface="Monaco"/>
                <a:cs typeface="Monaco"/>
              </a:rPr>
              <a:t>5</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And</a:t>
            </a:r>
            <a:r>
              <a:rPr lang="ru-RU" sz="1400" dirty="0" smtClean="0">
                <a:latin typeface="Monaco"/>
                <a:cs typeface="Monaco"/>
              </a:rPr>
              <a:t> </a:t>
            </a:r>
            <a:r>
              <a:rPr lang="en-US" sz="1400" dirty="0" smtClean="0">
                <a:latin typeface="Monaco"/>
                <a:cs typeface="Monaco"/>
              </a:rPr>
              <a:t>I have entered </a:t>
            </a:r>
            <a:r>
              <a:rPr lang="en-US" sz="1400" dirty="0" smtClean="0">
                <a:solidFill>
                  <a:srgbClr val="FF0000"/>
                </a:solidFill>
                <a:latin typeface="Monaco"/>
                <a:cs typeface="Monaco"/>
              </a:rPr>
              <a:t>7</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When </a:t>
            </a:r>
            <a:r>
              <a:rPr lang="en-US" sz="1400" dirty="0" smtClean="0">
                <a:latin typeface="Monaco"/>
                <a:cs typeface="Monaco"/>
              </a:rPr>
              <a:t>I press </a:t>
            </a:r>
            <a:r>
              <a:rPr lang="en-US" sz="1400" dirty="0" smtClean="0">
                <a:solidFill>
                  <a:srgbClr val="FF0000"/>
                </a:solidFill>
                <a:latin typeface="Monaco"/>
                <a:cs typeface="Monaco"/>
              </a:rPr>
              <a:t>add</a:t>
            </a:r>
            <a:endParaRPr lang="ru-RU" sz="1400" dirty="0">
              <a:solidFill>
                <a:srgbClr val="FF0000"/>
              </a:solidFill>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Then </a:t>
            </a:r>
            <a:r>
              <a:rPr lang="en-US" sz="1400" dirty="0" smtClean="0">
                <a:latin typeface="Monaco"/>
                <a:cs typeface="Monaco"/>
              </a:rPr>
              <a:t>the result should be </a:t>
            </a:r>
            <a:r>
              <a:rPr lang="en-US" sz="1400" dirty="0" smtClean="0">
                <a:solidFill>
                  <a:srgbClr val="FF0000"/>
                </a:solidFill>
                <a:latin typeface="Monaco"/>
                <a:cs typeface="Monaco"/>
              </a:rPr>
              <a:t>12</a:t>
            </a:r>
            <a:endParaRPr lang="en-US" sz="1400" dirty="0">
              <a:solidFill>
                <a:srgbClr val="FF0000"/>
              </a:solidFill>
              <a:latin typeface="Monaco"/>
              <a:cs typeface="Monaco"/>
            </a:endParaRPr>
          </a:p>
        </p:txBody>
      </p:sp>
      <p:sp>
        <p:nvSpPr>
          <p:cNvPr id="5" name="Rectangle 4"/>
          <p:cNvSpPr/>
          <p:nvPr/>
        </p:nvSpPr>
        <p:spPr>
          <a:xfrm>
            <a:off x="596900" y="3354288"/>
            <a:ext cx="8318500" cy="307777"/>
          </a:xfrm>
          <a:prstGeom prst="rect">
            <a:avLst/>
          </a:prstGeom>
        </p:spPr>
        <p:txBody>
          <a:bodyPr wrap="square">
            <a:spAutoFit/>
          </a:bodyPr>
          <a:lstStyle/>
          <a:p>
            <a:r>
              <a:rPr lang="en-US" sz="1400" i="1" dirty="0" smtClean="0">
                <a:solidFill>
                  <a:schemeClr val="bg2">
                    <a:lumMod val="75000"/>
                  </a:schemeClr>
                </a:solidFill>
                <a:latin typeface="Monaco"/>
                <a:cs typeface="Monaco"/>
              </a:rPr>
              <a:t>VS: </a:t>
            </a:r>
            <a:r>
              <a:rPr lang="en-US" sz="1400" dirty="0" err="1" smtClean="0">
                <a:latin typeface="Monaco"/>
                <a:cs typeface="Monaco"/>
              </a:rPr>
              <a:t>assertEquals</a:t>
            </a:r>
            <a:r>
              <a:rPr lang="en-US" sz="1400" dirty="0" smtClean="0">
                <a:latin typeface="Monaco"/>
                <a:cs typeface="Monaco"/>
              </a:rPr>
              <a:t>(</a:t>
            </a:r>
            <a:r>
              <a:rPr lang="en-US" sz="1400" dirty="0" smtClean="0">
                <a:solidFill>
                  <a:srgbClr val="FF0000"/>
                </a:solidFill>
                <a:latin typeface="Monaco"/>
                <a:cs typeface="Monaco"/>
              </a:rPr>
              <a:t>12</a:t>
            </a:r>
            <a:r>
              <a:rPr lang="en-US" sz="1400" dirty="0" smtClean="0">
                <a:latin typeface="Monaco"/>
                <a:cs typeface="Monaco"/>
              </a:rPr>
              <a:t>, </a:t>
            </a:r>
            <a:r>
              <a:rPr lang="en-US" sz="1400" dirty="0" smtClean="0">
                <a:solidFill>
                  <a:srgbClr val="FF0000"/>
                </a:solidFill>
                <a:latin typeface="Monaco"/>
                <a:cs typeface="Monaco"/>
              </a:rPr>
              <a:t>add</a:t>
            </a:r>
            <a:r>
              <a:rPr lang="en-US" sz="1400" dirty="0" smtClean="0">
                <a:latin typeface="Monaco"/>
                <a:cs typeface="Monaco"/>
              </a:rPr>
              <a:t>(</a:t>
            </a:r>
            <a:r>
              <a:rPr lang="en-US" sz="1400" dirty="0" smtClean="0">
                <a:solidFill>
                  <a:srgbClr val="FF0000"/>
                </a:solidFill>
                <a:latin typeface="Monaco"/>
                <a:cs typeface="Monaco"/>
              </a:rPr>
              <a:t>5</a:t>
            </a:r>
            <a:r>
              <a:rPr lang="en-US" sz="1400" dirty="0">
                <a:latin typeface="Monaco"/>
                <a:cs typeface="Monaco"/>
              </a:rPr>
              <a:t>, </a:t>
            </a:r>
            <a:r>
              <a:rPr lang="en-US" sz="1400" dirty="0">
                <a:solidFill>
                  <a:srgbClr val="FF0000"/>
                </a:solidFill>
                <a:latin typeface="Monaco"/>
                <a:cs typeface="Monaco"/>
              </a:rPr>
              <a:t>7</a:t>
            </a:r>
            <a:r>
              <a:rPr lang="en-US" sz="1400" dirty="0" smtClean="0">
                <a:latin typeface="Monaco"/>
                <a:cs typeface="Monaco"/>
              </a:rPr>
              <a:t>))</a:t>
            </a:r>
            <a:endParaRPr lang="en-US" sz="1400" dirty="0">
              <a:latin typeface="Monaco"/>
              <a:cs typeface="Monaco"/>
            </a:endParaRPr>
          </a:p>
        </p:txBody>
      </p:sp>
    </p:spTree>
    <p:extLst>
      <p:ext uri="{BB962C8B-B14F-4D97-AF65-F5344CB8AC3E}">
        <p14:creationId xmlns:p14="http://schemas.microsoft.com/office/powerpoint/2010/main" val="304225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3323987"/>
          </a:xfrm>
          <a:prstGeom prst="rect">
            <a:avLst/>
          </a:prstGeom>
        </p:spPr>
        <p:txBody>
          <a:bodyPr wrap="square">
            <a:spAutoFit/>
          </a:bodyPr>
          <a:lstStyle/>
          <a:p>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language</a:t>
            </a:r>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ru</a:t>
            </a:r>
            <a:endParaRPr lang="ru-RU" sz="1400" i="1" dirty="0">
              <a:solidFill>
                <a:schemeClr val="bg2">
                  <a:lumMod val="75000"/>
                </a:schemeClr>
              </a:solidFill>
              <a:latin typeface="Monaco"/>
              <a:cs typeface="Monaco"/>
            </a:endParaRPr>
          </a:p>
          <a:p>
            <a:r>
              <a:rPr lang="ru-RU" sz="1400" b="1" dirty="0">
                <a:solidFill>
                  <a:srgbClr val="FF6600"/>
                </a:solidFill>
                <a:latin typeface="Monaco"/>
                <a:cs typeface="Monaco"/>
              </a:rPr>
              <a:t>Функционал: </a:t>
            </a:r>
            <a:r>
              <a:rPr lang="ru-RU" sz="1400" dirty="0">
                <a:solidFill>
                  <a:srgbClr val="008000"/>
                </a:solidFill>
                <a:latin typeface="Monaco"/>
                <a:cs typeface="Monaco"/>
              </a:rPr>
              <a:t>Авторизация пользователей</a:t>
            </a:r>
          </a:p>
          <a:p>
            <a:endParaRPr lang="ru-RU" sz="1400" dirty="0">
              <a:latin typeface="Monaco"/>
              <a:cs typeface="Monaco"/>
            </a:endParaRPr>
          </a:p>
          <a:p>
            <a:r>
              <a:rPr lang="en-US" sz="1400" dirty="0" smtClean="0">
                <a:latin typeface="Monaco"/>
                <a:cs typeface="Monaco"/>
              </a:rPr>
              <a:t>	</a:t>
            </a:r>
            <a:r>
              <a:rPr lang="ru-RU" sz="1400" dirty="0" smtClean="0">
                <a:latin typeface="Monaco"/>
                <a:cs typeface="Monaco"/>
              </a:rPr>
              <a:t>Чтобы </a:t>
            </a:r>
            <a:r>
              <a:rPr lang="ru-RU" sz="1400" dirty="0">
                <a:latin typeface="Monaco"/>
                <a:cs typeface="Monaco"/>
              </a:rPr>
              <a:t>указывать себя автором </a:t>
            </a:r>
            <a:r>
              <a:rPr lang="ru-RU" sz="1400" dirty="0" err="1">
                <a:latin typeface="Monaco"/>
                <a:cs typeface="Monaco"/>
              </a:rPr>
              <a:t>снипетов</a:t>
            </a:r>
            <a:r>
              <a:rPr lang="ru-RU" sz="1400" dirty="0">
                <a:latin typeface="Monaco"/>
                <a:cs typeface="Monaco"/>
              </a:rPr>
              <a:t>, голосовать за </a:t>
            </a:r>
            <a:r>
              <a:rPr lang="en-US" sz="1400" dirty="0" smtClean="0">
                <a:latin typeface="Monaco"/>
                <a:cs typeface="Monaco"/>
              </a:rPr>
              <a:t>	</a:t>
            </a:r>
          </a:p>
          <a:p>
            <a:r>
              <a:rPr lang="en-US" sz="1400" dirty="0">
                <a:latin typeface="Monaco"/>
                <a:cs typeface="Monaco"/>
              </a:rPr>
              <a:t>	</a:t>
            </a:r>
            <a:r>
              <a:rPr lang="ru-RU" sz="1400" dirty="0" err="1" smtClean="0">
                <a:latin typeface="Monaco"/>
                <a:cs typeface="Monaco"/>
              </a:rPr>
              <a:t>снипеты</a:t>
            </a:r>
            <a:r>
              <a:rPr lang="ru-RU" sz="1400" dirty="0" smtClean="0">
                <a:latin typeface="Monaco"/>
                <a:cs typeface="Monaco"/>
              </a:rPr>
              <a:t> </a:t>
            </a:r>
            <a:r>
              <a:rPr lang="ru-RU" sz="1400" dirty="0">
                <a:latin typeface="Monaco"/>
                <a:cs typeface="Monaco"/>
              </a:rPr>
              <a:t>и нарабатывать карму, пользователи должны иметь </a:t>
            </a:r>
            <a:r>
              <a:rPr lang="en-US" sz="1400" dirty="0" smtClean="0">
                <a:latin typeface="Monaco"/>
                <a:cs typeface="Monaco"/>
              </a:rPr>
              <a:t>	</a:t>
            </a:r>
          </a:p>
          <a:p>
            <a:r>
              <a:rPr lang="en-US" sz="1400" dirty="0">
                <a:latin typeface="Monaco"/>
                <a:cs typeface="Monaco"/>
              </a:rPr>
              <a:t>	</a:t>
            </a:r>
            <a:r>
              <a:rPr lang="ru-RU" sz="1400" dirty="0" smtClean="0">
                <a:latin typeface="Monaco"/>
                <a:cs typeface="Monaco"/>
              </a:rPr>
              <a:t>возможность регистрироваться</a:t>
            </a:r>
            <a:endParaRPr lang="en-US" sz="1400" dirty="0" smtClean="0">
              <a:latin typeface="Monaco"/>
              <a:cs typeface="Monaco"/>
            </a:endParaRPr>
          </a:p>
          <a:p>
            <a:endParaRPr lang="ru-RU" sz="1400" dirty="0">
              <a:latin typeface="Monaco"/>
              <a:cs typeface="Monaco"/>
            </a:endParaRP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Сценарий</a:t>
            </a:r>
            <a:r>
              <a:rPr lang="ru-RU" sz="1400" b="1" dirty="0">
                <a:solidFill>
                  <a:srgbClr val="FF6600"/>
                </a:solidFill>
                <a:latin typeface="Monaco"/>
                <a:cs typeface="Monaco"/>
              </a:rPr>
              <a:t>: </a:t>
            </a:r>
            <a:r>
              <a:rPr lang="ru-RU" sz="1400" dirty="0">
                <a:solidFill>
                  <a:srgbClr val="008000"/>
                </a:solidFill>
                <a:latin typeface="Monaco"/>
                <a:cs typeface="Monaco"/>
              </a:rPr>
              <a:t>Успешная авторизация с указываемыми логином и паролем</a:t>
            </a: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Допустим</a:t>
            </a:r>
            <a:r>
              <a:rPr lang="ru-RU" sz="1400" dirty="0" smtClean="0">
                <a:solidFill>
                  <a:srgbClr val="FF6600"/>
                </a:solidFill>
                <a:latin typeface="Monaco"/>
                <a:cs typeface="Monaco"/>
              </a:rPr>
              <a:t> </a:t>
            </a:r>
            <a:r>
              <a:rPr lang="ru-RU" sz="1400" dirty="0">
                <a:latin typeface="Monaco"/>
                <a:cs typeface="Monaco"/>
              </a:rPr>
              <a:t>я зарегистрированный пользователь "User12" с паролем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на странице Авторизация</a:t>
            </a:r>
          </a:p>
          <a:p>
            <a:r>
              <a:rPr lang="en-US" sz="1400" b="1" dirty="0" smtClean="0">
                <a:latin typeface="Monaco"/>
                <a:cs typeface="Monaco"/>
              </a:rPr>
              <a:t>	</a:t>
            </a:r>
            <a:r>
              <a:rPr lang="ru-RU" sz="1400" b="1" dirty="0" smtClean="0">
                <a:solidFill>
                  <a:srgbClr val="FF6600"/>
                </a:solidFill>
                <a:latin typeface="Monaco"/>
                <a:cs typeface="Monaco"/>
              </a:rPr>
              <a:t>Если</a:t>
            </a:r>
            <a:r>
              <a:rPr lang="ru-RU" sz="1400" dirty="0" smtClean="0">
                <a:solidFill>
                  <a:srgbClr val="FF6600"/>
                </a:solidFill>
                <a:latin typeface="Monaco"/>
                <a:cs typeface="Monaco"/>
              </a:rPr>
              <a:t> </a:t>
            </a:r>
            <a:r>
              <a:rPr lang="ru-RU" sz="1400" dirty="0">
                <a:latin typeface="Monaco"/>
                <a:cs typeface="Monaco"/>
              </a:rPr>
              <a:t>ввожу в поле Логин "User12"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ввожу в поле Пароль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кликаю кнопку "Войти"</a:t>
            </a:r>
          </a:p>
          <a:p>
            <a:r>
              <a:rPr lang="en-US" sz="1400" b="1" dirty="0" smtClean="0">
                <a:latin typeface="Monaco"/>
                <a:cs typeface="Monaco"/>
              </a:rPr>
              <a:t>	</a:t>
            </a:r>
            <a:r>
              <a:rPr lang="ru-RU" sz="1400" b="1" dirty="0" smtClean="0">
                <a:solidFill>
                  <a:srgbClr val="FF6600"/>
                </a:solidFill>
                <a:latin typeface="Monaco"/>
                <a:cs typeface="Monaco"/>
              </a:rPr>
              <a:t>То</a:t>
            </a:r>
            <a:r>
              <a:rPr lang="ru-RU" sz="1400" dirty="0" smtClean="0">
                <a:solidFill>
                  <a:srgbClr val="FF6600"/>
                </a:solidFill>
                <a:latin typeface="Monaco"/>
                <a:cs typeface="Monaco"/>
              </a:rPr>
              <a:t> </a:t>
            </a:r>
            <a:r>
              <a:rPr lang="ru-RU" sz="1400" dirty="0">
                <a:latin typeface="Monaco"/>
                <a:cs typeface="Monaco"/>
              </a:rPr>
              <a:t>я должен увидеть уведомление "Добро пожаловать!"</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должен оказаться на странице Страница пользователя</a:t>
            </a:r>
            <a:endParaRPr lang="en-US" sz="1400" dirty="0">
              <a:latin typeface="Monaco"/>
              <a:cs typeface="Monaco"/>
            </a:endParaRPr>
          </a:p>
        </p:txBody>
      </p:sp>
    </p:spTree>
    <p:extLst>
      <p:ext uri="{BB962C8B-B14F-4D97-AF65-F5344CB8AC3E}">
        <p14:creationId xmlns:p14="http://schemas.microsoft.com/office/powerpoint/2010/main" val="3079526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61645"/>
                </a:solidFill>
              </a:rPr>
              <a:t>Concordion</a:t>
            </a:r>
            <a:endParaRPr lang="en-US" dirty="0">
              <a:solidFill>
                <a:srgbClr val="161645"/>
              </a:solidFill>
            </a:endParaRPr>
          </a:p>
        </p:txBody>
      </p:sp>
      <p:sp>
        <p:nvSpPr>
          <p:cNvPr id="4" name="Rectangle 3"/>
          <p:cNvSpPr/>
          <p:nvPr/>
        </p:nvSpPr>
        <p:spPr>
          <a:xfrm>
            <a:off x="1638300" y="1859340"/>
            <a:ext cx="5867400" cy="3139321"/>
          </a:xfrm>
          <a:prstGeom prst="rect">
            <a:avLst/>
          </a:prstGeom>
        </p:spPr>
        <p:txBody>
          <a:bodyPr wrap="square">
            <a:spAutoFit/>
          </a:bodyPr>
          <a:lstStyle/>
          <a:p>
            <a:pPr marL="285750" indent="-285750">
              <a:buClr>
                <a:schemeClr val="accent3"/>
              </a:buClr>
              <a:buFont typeface="Wingdings" charset="2"/>
              <a:buChar char="§"/>
            </a:pPr>
            <a:r>
              <a:rPr lang="en-US" dirty="0">
                <a:solidFill>
                  <a:srgbClr val="004080"/>
                </a:solidFill>
                <a:latin typeface="Arial"/>
                <a:cs typeface="Arial"/>
              </a:rPr>
              <a:t>Very </a:t>
            </a:r>
            <a:r>
              <a:rPr lang="en-US" dirty="0" smtClean="0">
                <a:solidFill>
                  <a:srgbClr val="004080"/>
                </a:solidFill>
                <a:latin typeface="Arial"/>
                <a:cs typeface="Arial"/>
              </a:rPr>
              <a:t>flexible</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Very pretty report </a:t>
            </a:r>
            <a:r>
              <a:rPr lang="en-US" dirty="0" smtClean="0">
                <a:solidFill>
                  <a:srgbClr val="004080"/>
                </a:solidFill>
                <a:latin typeface="Arial"/>
                <a:cs typeface="Arial"/>
              </a:rPr>
              <a:t>output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Nice plugin </a:t>
            </a:r>
            <a:r>
              <a:rPr lang="en-US" dirty="0" smtClean="0">
                <a:solidFill>
                  <a:srgbClr val="004080"/>
                </a:solidFill>
                <a:latin typeface="Arial"/>
                <a:cs typeface="Arial"/>
              </a:rPr>
              <a:t>framework</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Poorly documented. I had to read the source to figure it out (luckily its extremely good quality)</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Fixtures seemed likely to end up tightly coupled to the html.</a:t>
            </a:r>
          </a:p>
        </p:txBody>
      </p:sp>
    </p:spTree>
    <p:extLst>
      <p:ext uri="{BB962C8B-B14F-4D97-AF65-F5344CB8AC3E}">
        <p14:creationId xmlns:p14="http://schemas.microsoft.com/office/powerpoint/2010/main" val="1327252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61645"/>
                </a:solidFill>
              </a:rPr>
              <a:t>EasyB</a:t>
            </a:r>
            <a:endParaRPr lang="en-US" dirty="0">
              <a:solidFill>
                <a:srgbClr val="161645"/>
              </a:solidFill>
            </a:endParaRPr>
          </a:p>
        </p:txBody>
      </p:sp>
      <p:sp>
        <p:nvSpPr>
          <p:cNvPr id="4" name="Rectangle 3"/>
          <p:cNvSpPr/>
          <p:nvPr/>
        </p:nvSpPr>
        <p:spPr>
          <a:xfrm>
            <a:off x="819150" y="1166842"/>
            <a:ext cx="7505700" cy="4524316"/>
          </a:xfrm>
          <a:prstGeom prst="rect">
            <a:avLst/>
          </a:prstGeom>
        </p:spPr>
        <p:txBody>
          <a:bodyPr wrap="square">
            <a:spAutoFit/>
          </a:bodyPr>
          <a:lstStyle/>
          <a:p>
            <a:pPr marL="285750" indent="-285750">
              <a:buClr>
                <a:schemeClr val="accent3"/>
              </a:buClr>
              <a:buFont typeface="Wingdings" charset="2"/>
              <a:buChar char="§"/>
            </a:pPr>
            <a:r>
              <a:rPr lang="en-US" dirty="0">
                <a:solidFill>
                  <a:srgbClr val="004080"/>
                </a:solidFill>
                <a:latin typeface="Arial"/>
                <a:cs typeface="Arial"/>
              </a:rPr>
              <a:t>Very shallow learning curve (even for non-Groovy Developers</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Extremely powerful </a:t>
            </a:r>
            <a:r>
              <a:rPr lang="en-US" dirty="0" err="1">
                <a:solidFill>
                  <a:srgbClr val="004080"/>
                </a:solidFill>
                <a:latin typeface="Arial"/>
                <a:cs typeface="Arial"/>
              </a:rPr>
              <a:t>DBUnit</a:t>
            </a:r>
            <a:r>
              <a:rPr lang="en-US" dirty="0">
                <a:solidFill>
                  <a:srgbClr val="004080"/>
                </a:solidFill>
                <a:latin typeface="Arial"/>
                <a:cs typeface="Arial"/>
              </a:rPr>
              <a:t> </a:t>
            </a:r>
            <a:r>
              <a:rPr lang="en-US" dirty="0" smtClean="0">
                <a:solidFill>
                  <a:srgbClr val="004080"/>
                </a:solidFill>
                <a:latin typeface="Arial"/>
                <a:cs typeface="Arial"/>
              </a:rPr>
              <a:t>integration</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Apparently no support for parameters (leads to either very vague stories or duplication between text </a:t>
            </a:r>
            <a:r>
              <a:rPr lang="en-US" dirty="0" smtClean="0">
                <a:solidFill>
                  <a:srgbClr val="004080"/>
                </a:solidFill>
                <a:latin typeface="Arial"/>
                <a:cs typeface="Arial"/>
              </a:rPr>
              <a:t>and </a:t>
            </a:r>
            <a:r>
              <a:rPr lang="en-US" dirty="0">
                <a:solidFill>
                  <a:srgbClr val="004080"/>
                </a:solidFill>
                <a:latin typeface="Arial"/>
                <a:cs typeface="Arial"/>
              </a:rPr>
              <a:t>code (edit: actually there is but the documentation for it was very well hidden.</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Story and Code are very tightly coupled (same file</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Very basic report </a:t>
            </a:r>
            <a:r>
              <a:rPr lang="en-US" dirty="0" smtClean="0">
                <a:solidFill>
                  <a:srgbClr val="004080"/>
                </a:solidFill>
                <a:latin typeface="Arial"/>
                <a:cs typeface="Arial"/>
              </a:rPr>
              <a:t>output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Couldn't get </a:t>
            </a:r>
            <a:r>
              <a:rPr lang="en-US" dirty="0" err="1">
                <a:solidFill>
                  <a:srgbClr val="004080"/>
                </a:solidFill>
                <a:latin typeface="Arial"/>
                <a:cs typeface="Arial"/>
              </a:rPr>
              <a:t>IntelliJ</a:t>
            </a:r>
            <a:r>
              <a:rPr lang="en-US" dirty="0">
                <a:solidFill>
                  <a:srgbClr val="004080"/>
                </a:solidFill>
                <a:latin typeface="Arial"/>
                <a:cs typeface="Arial"/>
              </a:rPr>
              <a:t> plugin to </a:t>
            </a:r>
            <a:r>
              <a:rPr lang="en-US" dirty="0" smtClean="0">
                <a:solidFill>
                  <a:srgbClr val="004080"/>
                </a:solidFill>
                <a:latin typeface="Arial"/>
                <a:cs typeface="Arial"/>
              </a:rPr>
              <a:t>work</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Inactive community (Maven plugin seems to have been broken for three months - not many code examples to draw on).</a:t>
            </a:r>
          </a:p>
        </p:txBody>
      </p:sp>
    </p:spTree>
    <p:extLst>
      <p:ext uri="{BB962C8B-B14F-4D97-AF65-F5344CB8AC3E}">
        <p14:creationId xmlns:p14="http://schemas.microsoft.com/office/powerpoint/2010/main" val="98586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61645"/>
                </a:solidFill>
              </a:rPr>
              <a:t>JBehave</a:t>
            </a:r>
            <a:endParaRPr lang="en-US" dirty="0">
              <a:solidFill>
                <a:srgbClr val="161645"/>
              </a:solidFill>
            </a:endParaRPr>
          </a:p>
        </p:txBody>
      </p:sp>
      <p:sp>
        <p:nvSpPr>
          <p:cNvPr id="6" name="Rectangle 5"/>
          <p:cNvSpPr/>
          <p:nvPr/>
        </p:nvSpPr>
        <p:spPr>
          <a:xfrm>
            <a:off x="819150" y="1305342"/>
            <a:ext cx="7505700" cy="4247317"/>
          </a:xfrm>
          <a:prstGeom prst="rect">
            <a:avLst/>
          </a:prstGeom>
        </p:spPr>
        <p:txBody>
          <a:bodyPr wrap="square">
            <a:spAutoFit/>
          </a:bodyPr>
          <a:lstStyle/>
          <a:p>
            <a:pPr marL="285750" indent="-285750">
              <a:buClr>
                <a:schemeClr val="accent3"/>
              </a:buClr>
              <a:buFont typeface="Wingdings" charset="2"/>
              <a:buChar char="§"/>
            </a:pPr>
            <a:r>
              <a:rPr lang="en-US" dirty="0">
                <a:solidFill>
                  <a:srgbClr val="004080"/>
                </a:solidFill>
                <a:latin typeface="Arial"/>
                <a:cs typeface="Arial"/>
              </a:rPr>
              <a:t>Extremely powerful and flexible (</a:t>
            </a:r>
            <a:r>
              <a:rPr lang="en-US" dirty="0" err="1">
                <a:solidFill>
                  <a:srgbClr val="004080"/>
                </a:solidFill>
                <a:latin typeface="Arial"/>
                <a:cs typeface="Arial"/>
              </a:rPr>
              <a:t>eg</a:t>
            </a:r>
            <a:r>
              <a:rPr lang="en-US" dirty="0">
                <a:solidFill>
                  <a:srgbClr val="004080"/>
                </a:solidFill>
                <a:latin typeface="Arial"/>
                <a:cs typeface="Arial"/>
              </a:rPr>
              <a:t> reduction of boiler-plate through composition of stories as pre-requisites</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Extensive (if fragmented) documentation and </a:t>
            </a:r>
            <a:r>
              <a:rPr lang="en-US" dirty="0" smtClean="0">
                <a:solidFill>
                  <a:srgbClr val="004080"/>
                </a:solidFill>
                <a:latin typeface="Arial"/>
                <a:cs typeface="Arial"/>
              </a:rPr>
              <a:t>examples</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Extensive (if overwhelming) support for different frameworks and </a:t>
            </a:r>
            <a:r>
              <a:rPr lang="en-US" dirty="0" smtClean="0">
                <a:solidFill>
                  <a:srgbClr val="004080"/>
                </a:solidFill>
                <a:latin typeface="Arial"/>
                <a:cs typeface="Arial"/>
              </a:rPr>
              <a:t>environments</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Excellent separation of story files from </a:t>
            </a:r>
            <a:r>
              <a:rPr lang="en-US" dirty="0" smtClean="0">
                <a:solidFill>
                  <a:srgbClr val="004080"/>
                </a:solidFill>
                <a:latin typeface="Arial"/>
                <a:cs typeface="Arial"/>
              </a:rPr>
              <a:t>code</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Looks to have a pretty active community and much more examples and discussion of it on web</a:t>
            </a:r>
            <a:r>
              <a:rPr lang="en-US" dirty="0" smtClean="0">
                <a:solidFill>
                  <a:srgbClr val="004080"/>
                </a:solidFill>
                <a:latin typeface="Arial"/>
                <a:cs typeface="Arial"/>
              </a:rPr>
              <a:t>.</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en-US" dirty="0">
                <a:solidFill>
                  <a:srgbClr val="004080"/>
                </a:solidFill>
                <a:latin typeface="Arial"/>
                <a:cs typeface="Arial"/>
              </a:rPr>
              <a:t>Quite a steep learning curve (took me 3-4 times longer to figure out than </a:t>
            </a:r>
            <a:r>
              <a:rPr lang="en-US" dirty="0" err="1">
                <a:solidFill>
                  <a:srgbClr val="004080"/>
                </a:solidFill>
                <a:latin typeface="Arial"/>
                <a:cs typeface="Arial"/>
              </a:rPr>
              <a:t>Concordion</a:t>
            </a:r>
            <a:r>
              <a:rPr lang="en-US" dirty="0">
                <a:solidFill>
                  <a:srgbClr val="004080"/>
                </a:solidFill>
                <a:latin typeface="Arial"/>
                <a:cs typeface="Arial"/>
              </a:rPr>
              <a:t>/</a:t>
            </a:r>
            <a:r>
              <a:rPr lang="en-US" dirty="0" err="1">
                <a:solidFill>
                  <a:srgbClr val="004080"/>
                </a:solidFill>
                <a:latin typeface="Arial"/>
                <a:cs typeface="Arial"/>
              </a:rPr>
              <a:t>EasyB</a:t>
            </a:r>
            <a:r>
              <a:rPr lang="en-US" dirty="0">
                <a:solidFill>
                  <a:srgbClr val="004080"/>
                </a:solidFill>
                <a:latin typeface="Arial"/>
                <a:cs typeface="Arial"/>
              </a:rPr>
              <a:t>)</a:t>
            </a:r>
          </a:p>
        </p:txBody>
      </p:sp>
    </p:spTree>
    <p:extLst>
      <p:ext uri="{BB962C8B-B14F-4D97-AF65-F5344CB8AC3E}">
        <p14:creationId xmlns:p14="http://schemas.microsoft.com/office/powerpoint/2010/main" val="3116651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a:solidFill>
                  <a:srgbClr val="161645"/>
                </a:solidFill>
              </a:rPr>
              <a:t>Содержание</a:t>
            </a: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Functional testing </a:t>
              </a: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Acceptance testing </a:t>
              </a: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err="1">
                  <a:solidFill>
                    <a:srgbClr val="004080"/>
                  </a:solidFill>
                </a:rPr>
                <a:t>Цикл</a:t>
              </a:r>
              <a:r>
                <a:rPr lang="en-US" dirty="0">
                  <a:solidFill>
                    <a:srgbClr val="004080"/>
                  </a:solidFill>
                </a:rPr>
                <a:t> </a:t>
              </a:r>
              <a:r>
                <a:rPr lang="en-US" dirty="0" err="1">
                  <a:solidFill>
                    <a:srgbClr val="004080"/>
                  </a:solidFill>
                </a:rPr>
                <a:t>разработки</a:t>
              </a:r>
              <a:r>
                <a:rPr lang="en-US" dirty="0">
                  <a:solidFill>
                    <a:srgbClr val="004080"/>
                  </a:solidFill>
                </a:rPr>
                <a:t> </a:t>
              </a:r>
              <a:r>
                <a:rPr lang="ru-RU" dirty="0" smtClean="0">
                  <a:solidFill>
                    <a:srgbClr val="004080"/>
                  </a:solidFill>
                </a:rPr>
                <a:t>в </a:t>
              </a:r>
              <a:r>
                <a:rPr lang="en-US" dirty="0" smtClean="0">
                  <a:solidFill>
                    <a:srgbClr val="004080"/>
                  </a:solidFill>
                </a:rPr>
                <a:t>TDD &amp; BDD</a:t>
              </a: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err="1">
                  <a:solidFill>
                    <a:srgbClr val="004080"/>
                  </a:solidFill>
                </a:rPr>
                <a:t>xBehave</a:t>
              </a:r>
              <a:r>
                <a:rPr lang="en-US" dirty="0">
                  <a:solidFill>
                    <a:srgbClr val="004080"/>
                  </a:solidFill>
                </a:rPr>
                <a:t> </a:t>
              </a: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Cucumber and Gherkin</a:t>
              </a: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Различия между </a:t>
              </a:r>
              <a:r>
                <a:rPr lang="en-US" dirty="0" smtClean="0">
                  <a:solidFill>
                    <a:srgbClr val="004080"/>
                  </a:solidFill>
                </a:rPr>
                <a:t>TDD, BDD, ATDD</a:t>
              </a: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err="1" smtClean="0">
                  <a:solidFill>
                    <a:srgbClr val="004080"/>
                  </a:solidFill>
                </a:rPr>
                <a:t>JBehave</a:t>
              </a: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61645"/>
                </a:solidFill>
              </a:rPr>
              <a:t>JBehave</a:t>
            </a:r>
            <a:endParaRPr lang="en-US" dirty="0">
              <a:solidFill>
                <a:srgbClr val="161645"/>
              </a:solidFill>
            </a:endParaRPr>
          </a:p>
        </p:txBody>
      </p:sp>
      <p:pic>
        <p:nvPicPr>
          <p:cNvPr id="3" name="Picture 2"/>
          <p:cNvPicPr>
            <a:picLocks noChangeAspect="1"/>
          </p:cNvPicPr>
          <p:nvPr/>
        </p:nvPicPr>
        <p:blipFill>
          <a:blip r:embed="rId2"/>
          <a:stretch>
            <a:fillRect/>
          </a:stretch>
        </p:blipFill>
        <p:spPr>
          <a:xfrm>
            <a:off x="2540000" y="2616200"/>
            <a:ext cx="4051300" cy="1625600"/>
          </a:xfrm>
          <a:prstGeom prst="rect">
            <a:avLst/>
          </a:prstGeom>
        </p:spPr>
      </p:pic>
    </p:spTree>
    <p:extLst>
      <p:ext uri="{BB962C8B-B14F-4D97-AF65-F5344CB8AC3E}">
        <p14:creationId xmlns:p14="http://schemas.microsoft.com/office/powerpoint/2010/main" val="4272610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61645"/>
                </a:solidFill>
              </a:rPr>
              <a:t>JBehave</a:t>
            </a:r>
            <a:endParaRPr lang="en-US" dirty="0">
              <a:solidFill>
                <a:srgbClr val="161645"/>
              </a:solidFill>
            </a:endParaRPr>
          </a:p>
        </p:txBody>
      </p:sp>
      <p:sp>
        <p:nvSpPr>
          <p:cNvPr id="4" name="Rectangle 3"/>
          <p:cNvSpPr/>
          <p:nvPr/>
        </p:nvSpPr>
        <p:spPr>
          <a:xfrm>
            <a:off x="819150" y="2551837"/>
            <a:ext cx="7505700" cy="2031325"/>
          </a:xfrm>
          <a:prstGeom prst="rect">
            <a:avLst/>
          </a:prstGeom>
        </p:spPr>
        <p:txBody>
          <a:bodyPr wrap="square">
            <a:spAutoFit/>
          </a:bodyPr>
          <a:lstStyle/>
          <a:p>
            <a:pPr>
              <a:buClr>
                <a:schemeClr val="accent3"/>
              </a:buClr>
            </a:pPr>
            <a:r>
              <a:rPr lang="ru-RU" dirty="0" err="1">
                <a:solidFill>
                  <a:srgbClr val="004080"/>
                </a:solidFill>
                <a:latin typeface="Arial"/>
                <a:cs typeface="Arial"/>
              </a:rPr>
              <a:t>JBehave</a:t>
            </a:r>
            <a:r>
              <a:rPr lang="ru-RU" dirty="0">
                <a:solidFill>
                  <a:srgbClr val="004080"/>
                </a:solidFill>
                <a:latin typeface="Arial"/>
                <a:cs typeface="Arial"/>
              </a:rPr>
              <a:t> – это BDD-инфраструктура для платформы </a:t>
            </a:r>
            <a:r>
              <a:rPr lang="ru-RU" dirty="0" err="1">
                <a:solidFill>
                  <a:srgbClr val="004080"/>
                </a:solidFill>
                <a:latin typeface="Arial"/>
                <a:cs typeface="Arial"/>
              </a:rPr>
              <a:t>Java</a:t>
            </a:r>
            <a:r>
              <a:rPr lang="ru-RU" dirty="0">
                <a:solidFill>
                  <a:srgbClr val="004080"/>
                </a:solidFill>
                <a:latin typeface="Arial"/>
                <a:cs typeface="Arial"/>
              </a:rPr>
              <a:t>, основанная на принципах </a:t>
            </a:r>
            <a:r>
              <a:rPr lang="ru-RU" dirty="0" err="1">
                <a:solidFill>
                  <a:srgbClr val="004080"/>
                </a:solidFill>
                <a:latin typeface="Arial"/>
                <a:cs typeface="Arial"/>
              </a:rPr>
              <a:t>xUnit</a:t>
            </a:r>
            <a:r>
              <a:rPr lang="ru-RU" dirty="0">
                <a:solidFill>
                  <a:srgbClr val="004080"/>
                </a:solidFill>
                <a:latin typeface="Arial"/>
                <a:cs typeface="Arial"/>
              </a:rPr>
              <a:t>. Как естественно предположить, в </a:t>
            </a:r>
            <a:r>
              <a:rPr lang="ru-RU" dirty="0" err="1">
                <a:solidFill>
                  <a:srgbClr val="004080"/>
                </a:solidFill>
                <a:latin typeface="Arial"/>
                <a:cs typeface="Arial"/>
              </a:rPr>
              <a:t>JBehave</a:t>
            </a:r>
            <a:r>
              <a:rPr lang="ru-RU" dirty="0">
                <a:solidFill>
                  <a:srgbClr val="004080"/>
                </a:solidFill>
                <a:latin typeface="Arial"/>
                <a:cs typeface="Arial"/>
              </a:rPr>
              <a:t> делается упор на слово должен, а не на тест. </a:t>
            </a:r>
            <a:endParaRPr lang="en-US" dirty="0" smtClean="0">
              <a:solidFill>
                <a:srgbClr val="004080"/>
              </a:solidFill>
              <a:latin typeface="Arial"/>
              <a:cs typeface="Arial"/>
            </a:endParaRPr>
          </a:p>
          <a:p>
            <a:pPr>
              <a:buClr>
                <a:schemeClr val="accent3"/>
              </a:buClr>
            </a:pPr>
            <a:endParaRPr lang="en-US" dirty="0">
              <a:solidFill>
                <a:srgbClr val="004080"/>
              </a:solidFill>
              <a:latin typeface="Arial"/>
              <a:cs typeface="Arial"/>
            </a:endParaRPr>
          </a:p>
          <a:p>
            <a:pPr>
              <a:buClr>
                <a:schemeClr val="accent3"/>
              </a:buClr>
            </a:pPr>
            <a:r>
              <a:rPr lang="ru-RU" dirty="0" smtClean="0">
                <a:solidFill>
                  <a:srgbClr val="004080"/>
                </a:solidFill>
                <a:latin typeface="Arial"/>
                <a:cs typeface="Arial"/>
              </a:rPr>
              <a:t>Как </a:t>
            </a:r>
            <a:r>
              <a:rPr lang="ru-RU" dirty="0">
                <a:solidFill>
                  <a:srgbClr val="004080"/>
                </a:solidFill>
                <a:latin typeface="Arial"/>
                <a:cs typeface="Arial"/>
              </a:rPr>
              <a:t>и в случае </a:t>
            </a:r>
            <a:r>
              <a:rPr lang="ru-RU" dirty="0" err="1">
                <a:solidFill>
                  <a:srgbClr val="004080"/>
                </a:solidFill>
                <a:latin typeface="Arial"/>
                <a:cs typeface="Arial"/>
              </a:rPr>
              <a:t>JUnit</a:t>
            </a:r>
            <a:r>
              <a:rPr lang="ru-RU" dirty="0">
                <a:solidFill>
                  <a:srgbClr val="004080"/>
                </a:solidFill>
                <a:latin typeface="Arial"/>
                <a:cs typeface="Arial"/>
              </a:rPr>
              <a:t>, классы </a:t>
            </a:r>
            <a:r>
              <a:rPr lang="ru-RU" dirty="0" err="1">
                <a:solidFill>
                  <a:srgbClr val="004080"/>
                </a:solidFill>
                <a:latin typeface="Arial"/>
                <a:cs typeface="Arial"/>
              </a:rPr>
              <a:t>JBehave</a:t>
            </a:r>
            <a:r>
              <a:rPr lang="ru-RU" dirty="0">
                <a:solidFill>
                  <a:srgbClr val="004080"/>
                </a:solidFill>
                <a:latin typeface="Arial"/>
                <a:cs typeface="Arial"/>
              </a:rPr>
              <a:t> можно запускать в вашей стандартной среде разработки или на предпочитаемой вами платформе для сборки проекта, такой как </a:t>
            </a:r>
            <a:r>
              <a:rPr lang="ru-RU" dirty="0" err="1">
                <a:solidFill>
                  <a:srgbClr val="004080"/>
                </a:solidFill>
                <a:latin typeface="Arial"/>
                <a:cs typeface="Arial"/>
              </a:rPr>
              <a:t>Ant</a:t>
            </a:r>
            <a:r>
              <a:rPr lang="ru-RU" dirty="0" smtClean="0">
                <a:solidFill>
                  <a:srgbClr val="004080"/>
                </a:solidFill>
                <a:latin typeface="Arial"/>
                <a:cs typeface="Arial"/>
              </a:rPr>
              <a:t>.</a:t>
            </a:r>
            <a:endParaRPr lang="ru-RU" dirty="0">
              <a:solidFill>
                <a:srgbClr val="004080"/>
              </a:solidFill>
              <a:latin typeface="Arial"/>
              <a:cs typeface="Arial"/>
            </a:endParaRPr>
          </a:p>
        </p:txBody>
      </p:sp>
    </p:spTree>
    <p:extLst>
      <p:ext uri="{BB962C8B-B14F-4D97-AF65-F5344CB8AC3E}">
        <p14:creationId xmlns:p14="http://schemas.microsoft.com/office/powerpoint/2010/main" val="2745259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61645"/>
                </a:solidFill>
              </a:rPr>
              <a:t>JBehave</a:t>
            </a:r>
            <a:endParaRPr lang="en-US" dirty="0">
              <a:solidFill>
                <a:srgbClr val="161645"/>
              </a:solidFill>
            </a:endParaRPr>
          </a:p>
        </p:txBody>
      </p:sp>
      <p:sp>
        <p:nvSpPr>
          <p:cNvPr id="4" name="Rectangle 3"/>
          <p:cNvSpPr/>
          <p:nvPr/>
        </p:nvSpPr>
        <p:spPr>
          <a:xfrm>
            <a:off x="819150" y="2551837"/>
            <a:ext cx="7505700" cy="1477328"/>
          </a:xfrm>
          <a:prstGeom prst="rect">
            <a:avLst/>
          </a:prstGeom>
        </p:spPr>
        <p:txBody>
          <a:bodyPr wrap="square">
            <a:spAutoFit/>
          </a:bodyPr>
          <a:lstStyle/>
          <a:p>
            <a:pPr>
              <a:buClr>
                <a:schemeClr val="accent3"/>
              </a:buClr>
            </a:pPr>
            <a:r>
              <a:rPr lang="ru-RU" dirty="0" err="1">
                <a:solidFill>
                  <a:srgbClr val="004080"/>
                </a:solidFill>
                <a:latin typeface="Arial"/>
                <a:cs typeface="Arial"/>
              </a:rPr>
              <a:t>JBehave</a:t>
            </a:r>
            <a:r>
              <a:rPr lang="ru-RU" dirty="0">
                <a:solidFill>
                  <a:srgbClr val="004080"/>
                </a:solidFill>
                <a:latin typeface="Arial"/>
                <a:cs typeface="Arial"/>
              </a:rPr>
              <a:t> позволяет создавать классы для проверки функциональности, почти так же как и в </a:t>
            </a:r>
            <a:r>
              <a:rPr lang="ru-RU" dirty="0" err="1">
                <a:solidFill>
                  <a:srgbClr val="004080"/>
                </a:solidFill>
                <a:latin typeface="Arial"/>
                <a:cs typeface="Arial"/>
              </a:rPr>
              <a:t>JUnit</a:t>
            </a:r>
            <a:r>
              <a:rPr lang="ru-RU" dirty="0">
                <a:solidFill>
                  <a:srgbClr val="004080"/>
                </a:solidFill>
                <a:latin typeface="Arial"/>
                <a:cs typeface="Arial"/>
              </a:rPr>
              <a:t>; однако в случае с </a:t>
            </a:r>
            <a:r>
              <a:rPr lang="ru-RU" dirty="0" err="1">
                <a:solidFill>
                  <a:srgbClr val="004080"/>
                </a:solidFill>
                <a:latin typeface="Arial"/>
                <a:cs typeface="Arial"/>
              </a:rPr>
              <a:t>JBehave</a:t>
            </a:r>
            <a:r>
              <a:rPr lang="ru-RU" dirty="0">
                <a:solidFill>
                  <a:srgbClr val="004080"/>
                </a:solidFill>
                <a:latin typeface="Arial"/>
                <a:cs typeface="Arial"/>
              </a:rPr>
              <a:t> нет необходимости производить наследование от какого-либо базового класса, и все методы для проверки должны начинаться с </a:t>
            </a:r>
            <a:r>
              <a:rPr lang="ru-RU" dirty="0" err="1">
                <a:solidFill>
                  <a:srgbClr val="004080"/>
                </a:solidFill>
                <a:latin typeface="Arial"/>
                <a:cs typeface="Arial"/>
              </a:rPr>
              <a:t>should</a:t>
            </a:r>
            <a:r>
              <a:rPr lang="ru-RU" dirty="0">
                <a:solidFill>
                  <a:srgbClr val="004080"/>
                </a:solidFill>
                <a:latin typeface="Arial"/>
                <a:cs typeface="Arial"/>
              </a:rPr>
              <a:t>, а не с </a:t>
            </a:r>
            <a:r>
              <a:rPr lang="ru-RU" dirty="0" err="1">
                <a:solidFill>
                  <a:srgbClr val="004080"/>
                </a:solidFill>
                <a:latin typeface="Arial"/>
                <a:cs typeface="Arial"/>
              </a:rPr>
              <a:t>test</a:t>
            </a:r>
            <a:endParaRPr lang="en-US" dirty="0">
              <a:solidFill>
                <a:srgbClr val="004080"/>
              </a:solidFill>
              <a:latin typeface="Arial"/>
              <a:cs typeface="Arial"/>
            </a:endParaRPr>
          </a:p>
        </p:txBody>
      </p:sp>
    </p:spTree>
    <p:extLst>
      <p:ext uri="{BB962C8B-B14F-4D97-AF65-F5344CB8AC3E}">
        <p14:creationId xmlns:p14="http://schemas.microsoft.com/office/powerpoint/2010/main" val="3615056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h-online.com/imgs/43/9/5/6/7/7/5/intellij_idea_logo80.jpg-45ecca188edbdc1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27977"/>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68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16482"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733800"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1027" name="Picture 3" descr="C:\Users\IDyachenko\Downloads\lamb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7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Functional testing</a:t>
            </a:r>
            <a:r>
              <a:rPr lang="ru-RU" dirty="0">
                <a:solidFill>
                  <a:srgbClr val="161645"/>
                </a:solidFill>
              </a:rPr>
              <a:t> (Функциональное </a:t>
            </a:r>
            <a:r>
              <a:rPr lang="ru-RU" dirty="0" smtClean="0">
                <a:solidFill>
                  <a:srgbClr val="161645"/>
                </a:solidFill>
              </a:rPr>
              <a:t>тестирование)</a:t>
            </a:r>
            <a:endParaRPr lang="en-US" dirty="0">
              <a:solidFill>
                <a:srgbClr val="161645"/>
              </a:solidFill>
            </a:endParaRPr>
          </a:p>
        </p:txBody>
      </p:sp>
      <p:sp>
        <p:nvSpPr>
          <p:cNvPr id="5" name="TextBox 4"/>
          <p:cNvSpPr txBox="1"/>
          <p:nvPr/>
        </p:nvSpPr>
        <p:spPr>
          <a:xfrm>
            <a:off x="1219200" y="2551837"/>
            <a:ext cx="7086600"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Тестирование </a:t>
            </a:r>
            <a:r>
              <a:rPr lang="ru-RU" dirty="0">
                <a:solidFill>
                  <a:srgbClr val="004080"/>
                </a:solidFill>
              </a:rPr>
              <a:t>ПО в целях проверки реализуемости функциональных требований, то есть способности ПО в определённых условиях решать задачи, нужные </a:t>
            </a:r>
            <a:r>
              <a:rPr lang="ru-RU" dirty="0" smtClean="0">
                <a:solidFill>
                  <a:srgbClr val="004080"/>
                </a:solidFill>
              </a:rPr>
              <a:t>пользователям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a:solidFill>
                <a:srgbClr val="004080"/>
              </a:solidFill>
            </a:endParaRPr>
          </a:p>
          <a:p>
            <a:pPr marL="285750" indent="-285750" eaLnBrk="1" hangingPunct="1">
              <a:buClr>
                <a:schemeClr val="accent3"/>
              </a:buClr>
              <a:buFont typeface="Wingdings" pitchFamily="2" charset="2"/>
              <a:buChar char="§"/>
            </a:pPr>
            <a:r>
              <a:rPr lang="ru-RU" dirty="0" smtClean="0">
                <a:solidFill>
                  <a:srgbClr val="004080"/>
                </a:solidFill>
              </a:rPr>
              <a:t>Тип </a:t>
            </a:r>
            <a:r>
              <a:rPr lang="en-US" dirty="0" smtClean="0">
                <a:solidFill>
                  <a:srgbClr val="004080"/>
                </a:solidFill>
              </a:rPr>
              <a:t>“Black Box Testing”</a:t>
            </a:r>
            <a:endParaRPr lang="ru-RU" dirty="0">
              <a:solidFill>
                <a:srgbClr val="004080"/>
              </a:solidFill>
            </a:endParaRPr>
          </a:p>
        </p:txBody>
      </p:sp>
    </p:spTree>
    <p:extLst>
      <p:ext uri="{BB962C8B-B14F-4D97-AF65-F5344CB8AC3E}">
        <p14:creationId xmlns:p14="http://schemas.microsoft.com/office/powerpoint/2010/main" val="323836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274838"/>
            <a:ext cx="6858000" cy="2308324"/>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Формальный процесс тестирования, который проверяет соответствие системы требованиям и проводится с целью</a:t>
            </a:r>
            <a:r>
              <a:rPr lang="ru-RU" dirty="0" smtClean="0">
                <a:solidFill>
                  <a:srgbClr val="004080"/>
                </a:solidFill>
              </a:rPr>
              <a:t>:</a:t>
            </a:r>
            <a:endParaRPr lang="en-US" dirty="0" smtClean="0">
              <a:solidFill>
                <a:srgbClr val="004080"/>
              </a:solidFill>
            </a:endParaRPr>
          </a:p>
          <a:p>
            <a:pPr eaLnBrk="1" hangingPunct="1"/>
            <a:endParaRPr lang="en-US"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определения удовлетворяет ли система приемочным </a:t>
            </a:r>
            <a:r>
              <a:rPr lang="ru-RU" dirty="0" smtClean="0">
                <a:solidFill>
                  <a:srgbClr val="004080"/>
                </a:solidFill>
              </a:rPr>
              <a:t>критериям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smtClean="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вынесения решения заказчиком или другим уполномоченным лицом принимается приложение или нет.</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Tree>
    <p:extLst>
      <p:ext uri="{BB962C8B-B14F-4D97-AF65-F5344CB8AC3E}">
        <p14:creationId xmlns:p14="http://schemas.microsoft.com/office/powerpoint/2010/main" val="4017018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514600"/>
            <a:ext cx="6858000" cy="923330"/>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
        <p:nvSpPr>
          <p:cNvPr id="4" name="TextBox 3"/>
          <p:cNvSpPr txBox="1"/>
          <p:nvPr/>
        </p:nvSpPr>
        <p:spPr>
          <a:xfrm>
            <a:off x="1123950" y="4038600"/>
            <a:ext cx="4714875" cy="923330"/>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Тестовый случай (</a:t>
            </a:r>
            <a:r>
              <a:rPr lang="en-US" dirty="0" smtClean="0">
                <a:solidFill>
                  <a:srgbClr val="004080"/>
                </a:solidFill>
              </a:rPr>
              <a:t>Test Case</a:t>
            </a:r>
            <a:r>
              <a:rPr lang="en-US" dirty="0" smtClean="0">
                <a:solidFill>
                  <a:srgbClr val="004080"/>
                </a:solidFill>
              </a:rPr>
              <a:t>)</a:t>
            </a:r>
          </a:p>
          <a:p>
            <a:pPr marL="285750" indent="-285750" eaLnBrk="1" hangingPunct="1">
              <a:buClr>
                <a:schemeClr val="accent3"/>
              </a:buClr>
              <a:buFont typeface="Wingdings" pitchFamily="2" charset="2"/>
              <a:buChar char="§"/>
            </a:pPr>
            <a:endParaRPr lang="en-US" dirty="0" smtClean="0">
              <a:solidFill>
                <a:srgbClr val="004080"/>
              </a:solidFill>
            </a:endParaRPr>
          </a:p>
          <a:p>
            <a:pPr marL="285750" indent="-285750" eaLnBrk="1" hangingPunct="1">
              <a:buClr>
                <a:schemeClr val="accent3"/>
              </a:buClr>
              <a:buFont typeface="Wingdings" pitchFamily="2" charset="2"/>
              <a:buChar char="§"/>
            </a:pPr>
            <a:r>
              <a:rPr lang="ru-RU" dirty="0" smtClean="0">
                <a:solidFill>
                  <a:srgbClr val="004080"/>
                </a:solidFill>
              </a:rPr>
              <a:t>Тестовый сценарий (</a:t>
            </a:r>
            <a:r>
              <a:rPr lang="en-US" dirty="0" smtClean="0">
                <a:solidFill>
                  <a:srgbClr val="004080"/>
                </a:solidFill>
              </a:rPr>
              <a:t>Scenario)</a:t>
            </a:r>
            <a:endParaRPr lang="ru-RU" dirty="0">
              <a:solidFill>
                <a:srgbClr val="004080"/>
              </a:solidFill>
            </a:endParaRPr>
          </a:p>
        </p:txBody>
      </p:sp>
    </p:spTree>
    <p:extLst>
      <p:ext uri="{BB962C8B-B14F-4D97-AF65-F5344CB8AC3E}">
        <p14:creationId xmlns:p14="http://schemas.microsoft.com/office/powerpoint/2010/main" val="2758906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09737" y="1981200"/>
            <a:ext cx="6067425" cy="646331"/>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 помощи чего производится функциональное </a:t>
            </a:r>
            <a:r>
              <a:rPr lang="ru-RU" dirty="0" smtClean="0">
                <a:solidFill>
                  <a:srgbClr val="004080"/>
                </a:solidFill>
              </a:rPr>
              <a:t>тестирование</a:t>
            </a:r>
            <a:r>
              <a:rPr lang="en-US" dirty="0" smtClean="0">
                <a:solidFill>
                  <a:srgbClr val="004080"/>
                </a:solidFill>
              </a:rPr>
              <a:t>:</a:t>
            </a:r>
            <a:endParaRPr lang="ru-RU" dirty="0">
              <a:solidFill>
                <a:srgbClr val="004080"/>
              </a:solidFill>
            </a:endParaRP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a:t>
            </a:r>
            <a:endParaRPr lang="en-US" dirty="0">
              <a:solidFill>
                <a:srgbClr val="161645"/>
              </a:solidFill>
            </a:endParaRPr>
          </a:p>
        </p:txBody>
      </p:sp>
      <p:sp>
        <p:nvSpPr>
          <p:cNvPr id="4" name="TextBox 3"/>
          <p:cNvSpPr txBox="1"/>
          <p:nvPr/>
        </p:nvSpPr>
        <p:spPr>
          <a:xfrm>
            <a:off x="1666875" y="3124200"/>
            <a:ext cx="6153149"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a:solidFill>
                  <a:srgbClr val="004080"/>
                </a:solidFill>
              </a:rPr>
              <a:t>Продукты, эмулирующие поведение </a:t>
            </a:r>
            <a:r>
              <a:rPr lang="ru-RU" dirty="0" smtClean="0">
                <a:solidFill>
                  <a:srgbClr val="004080"/>
                </a:solidFill>
              </a:rPr>
              <a:t>браузера</a:t>
            </a:r>
            <a:r>
              <a:rPr lang="en-US" dirty="0" smtClean="0">
                <a:solidFill>
                  <a:srgbClr val="004080"/>
                </a:solidFill>
              </a:rPr>
              <a:t> </a:t>
            </a:r>
            <a:r>
              <a:rPr lang="ru-RU" dirty="0" smtClean="0">
                <a:solidFill>
                  <a:srgbClr val="004080"/>
                </a:solidFill>
              </a:rPr>
              <a:t>httpUnit</a:t>
            </a:r>
            <a:r>
              <a:rPr lang="ru-RU" dirty="0">
                <a:solidFill>
                  <a:srgbClr val="004080"/>
                </a:solidFill>
              </a:rPr>
              <a:t>, JWebUnit, WebTester из SimpleTest и другие</a:t>
            </a:r>
            <a:r>
              <a:rPr lang="ru-RU" dirty="0" smtClean="0">
                <a:solidFill>
                  <a:srgbClr val="004080"/>
                </a:solidFill>
              </a:rPr>
              <a:t>.</a:t>
            </a:r>
            <a:endParaRPr lang="en-US" dirty="0" smtClean="0">
              <a:solidFill>
                <a:srgbClr val="004080"/>
              </a:solidFill>
            </a:endParaRPr>
          </a:p>
          <a:p>
            <a:pPr marL="285750" indent="-285750" eaLnBrk="1" hangingPunct="1">
              <a:buClr>
                <a:schemeClr val="accent3"/>
              </a:buClr>
              <a:buFont typeface="Wingdings" pitchFamily="2" charset="2"/>
              <a:buChar char="§"/>
            </a:pPr>
            <a:endParaRPr lang="ru-RU"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Продукты реализованные на JavaScript и реализующие проверки непосредственно средствами браузера</a:t>
            </a:r>
            <a:r>
              <a:rPr lang="ru-RU" dirty="0" smtClean="0">
                <a:solidFill>
                  <a:srgbClr val="004080"/>
                </a:solidFill>
              </a:rPr>
              <a:t>. Watir </a:t>
            </a:r>
            <a:r>
              <a:rPr lang="ru-RU" dirty="0">
                <a:solidFill>
                  <a:srgbClr val="004080"/>
                </a:solidFill>
              </a:rPr>
              <a:t>и </a:t>
            </a:r>
            <a:r>
              <a:rPr lang="ru-RU" dirty="0" smtClean="0">
                <a:solidFill>
                  <a:srgbClr val="004080"/>
                </a:solidFill>
              </a:rPr>
              <a:t>Selenium</a:t>
            </a:r>
            <a:endParaRPr lang="ru-RU" dirty="0">
              <a:solidFill>
                <a:srgbClr val="004080"/>
              </a:solidFill>
            </a:endParaRPr>
          </a:p>
        </p:txBody>
      </p:sp>
    </p:spTree>
    <p:extLst>
      <p:ext uri="{BB962C8B-B14F-4D97-AF65-F5344CB8AC3E}">
        <p14:creationId xmlns:p14="http://schemas.microsoft.com/office/powerpoint/2010/main" val="145823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Цикл разработки в </a:t>
            </a:r>
            <a:r>
              <a:rPr lang="en-US" dirty="0" smtClean="0">
                <a:solidFill>
                  <a:srgbClr val="161645"/>
                </a:solidFill>
              </a:rPr>
              <a:t>TDD</a:t>
            </a:r>
            <a:endParaRPr lang="en-US" dirty="0">
              <a:solidFill>
                <a:srgbClr val="161645"/>
              </a:solidFill>
            </a:endParaRPr>
          </a:p>
        </p:txBody>
      </p:sp>
      <p:pic>
        <p:nvPicPr>
          <p:cNvPr id="3" name="Picture 2"/>
          <p:cNvPicPr>
            <a:picLocks noChangeAspect="1"/>
          </p:cNvPicPr>
          <p:nvPr/>
        </p:nvPicPr>
        <p:blipFill>
          <a:blip r:embed="rId3"/>
          <a:stretch>
            <a:fillRect/>
          </a:stretch>
        </p:blipFill>
        <p:spPr>
          <a:xfrm>
            <a:off x="2413000" y="1955800"/>
            <a:ext cx="4318000" cy="2933700"/>
          </a:xfrm>
          <a:prstGeom prst="rect">
            <a:avLst/>
          </a:prstGeom>
        </p:spPr>
      </p:pic>
    </p:spTree>
    <p:extLst>
      <p:ext uri="{BB962C8B-B14F-4D97-AF65-F5344CB8AC3E}">
        <p14:creationId xmlns:p14="http://schemas.microsoft.com/office/powerpoint/2010/main" val="876171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Цикл разработки в </a:t>
            </a:r>
            <a:r>
              <a:rPr lang="en-US" dirty="0" smtClean="0">
                <a:solidFill>
                  <a:srgbClr val="161645"/>
                </a:solidFill>
              </a:rPr>
              <a:t>BDD</a:t>
            </a:r>
            <a:endParaRPr lang="en-US" dirty="0">
              <a:solidFill>
                <a:srgbClr val="161645"/>
              </a:solidFill>
            </a:endParaRPr>
          </a:p>
        </p:txBody>
      </p:sp>
      <p:pic>
        <p:nvPicPr>
          <p:cNvPr id="4" name="Picture 3"/>
          <p:cNvPicPr>
            <a:picLocks noChangeAspect="1"/>
          </p:cNvPicPr>
          <p:nvPr/>
        </p:nvPicPr>
        <p:blipFill>
          <a:blip r:embed="rId3"/>
          <a:stretch>
            <a:fillRect/>
          </a:stretch>
        </p:blipFill>
        <p:spPr>
          <a:xfrm>
            <a:off x="1524000" y="2082800"/>
            <a:ext cx="6096000" cy="2692400"/>
          </a:xfrm>
          <a:prstGeom prst="rect">
            <a:avLst/>
          </a:prstGeom>
        </p:spPr>
      </p:pic>
    </p:spTree>
    <p:extLst>
      <p:ext uri="{BB962C8B-B14F-4D97-AF65-F5344CB8AC3E}">
        <p14:creationId xmlns:p14="http://schemas.microsoft.com/office/powerpoint/2010/main" val="194513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BDD approach</a:t>
            </a:r>
          </a:p>
        </p:txBody>
      </p:sp>
      <p:sp>
        <p:nvSpPr>
          <p:cNvPr id="8" name="Rectangle 4"/>
          <p:cNvSpPr>
            <a:spLocks noChangeArrowheads="1"/>
          </p:cNvSpPr>
          <p:nvPr>
            <p:custDataLst>
              <p:tags r:id="rId1"/>
            </p:custDataLst>
          </p:nvPr>
        </p:nvSpPr>
        <p:spPr bwMode="auto">
          <a:xfrm>
            <a:off x="811213" y="2057400"/>
            <a:ext cx="7521575"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BDD подход можно разделить на два вида: </a:t>
            </a:r>
            <a:r>
              <a:rPr lang="ru-RU" dirty="0" err="1">
                <a:solidFill>
                  <a:schemeClr val="accent4"/>
                </a:solidFill>
                <a:latin typeface="Arial" pitchFamily="34" charset="0"/>
                <a:cs typeface="Arial" pitchFamily="34" charset="0"/>
              </a:rPr>
              <a:t>xSpec</a:t>
            </a:r>
            <a:r>
              <a:rPr lang="ru-RU" dirty="0">
                <a:solidFill>
                  <a:schemeClr val="accent4"/>
                </a:solidFill>
                <a:latin typeface="Arial" pitchFamily="34" charset="0"/>
                <a:cs typeface="Arial" pitchFamily="34" charset="0"/>
              </a:rPr>
              <a:t> и </a:t>
            </a:r>
            <a:r>
              <a:rPr lang="ru-RU" dirty="0" err="1">
                <a:solidFill>
                  <a:schemeClr val="accent4"/>
                </a:solidFill>
                <a:latin typeface="Arial" pitchFamily="34" charset="0"/>
                <a:cs typeface="Arial" pitchFamily="34" charset="0"/>
              </a:rPr>
              <a:t>xBehave</a:t>
            </a:r>
            <a:r>
              <a:rPr lang="ru-RU" dirty="0" smtClean="0">
                <a:solidFill>
                  <a:schemeClr val="accent4"/>
                </a:solidFill>
                <a:latin typeface="Arial" pitchFamily="34" charset="0"/>
                <a:cs typeface="Arial" pitchFamily="34" charset="0"/>
              </a:rPr>
              <a:t>.</a:t>
            </a:r>
          </a:p>
          <a:p>
            <a:pPr defTabSz="803275">
              <a:buClr>
                <a:srgbClr val="FF6600"/>
              </a:buClr>
              <a:buSzPct val="125000"/>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err="1">
                <a:solidFill>
                  <a:schemeClr val="accent4"/>
                </a:solidFill>
                <a:latin typeface="Arial" pitchFamily="34" charset="0"/>
                <a:cs typeface="Arial" pitchFamily="34" charset="0"/>
              </a:rPr>
              <a:t>xSpec</a:t>
            </a:r>
            <a:r>
              <a:rPr lang="ru-RU" dirty="0">
                <a:solidFill>
                  <a:schemeClr val="accent4"/>
                </a:solidFill>
                <a:latin typeface="Arial" pitchFamily="34" charset="0"/>
                <a:cs typeface="Arial" pitchFamily="34" charset="0"/>
              </a:rPr>
              <a:t> - это применение BDD на уровне модулей (</a:t>
            </a:r>
            <a:r>
              <a:rPr lang="ru-RU" dirty="0" err="1">
                <a:solidFill>
                  <a:schemeClr val="accent4"/>
                </a:solidFill>
                <a:latin typeface="Arial" pitchFamily="34" charset="0"/>
                <a:cs typeface="Arial" pitchFamily="34" charset="0"/>
              </a:rPr>
              <a:t>unit</a:t>
            </a:r>
            <a:r>
              <a:rPr lang="ru-RU" dirty="0">
                <a:solidFill>
                  <a:schemeClr val="accent4"/>
                </a:solidFill>
                <a:latin typeface="Arial" pitchFamily="34" charset="0"/>
                <a:cs typeface="Arial" pitchFamily="34" charset="0"/>
              </a:rPr>
              <a:t> </a:t>
            </a:r>
            <a:r>
              <a:rPr lang="ru-RU" dirty="0" err="1">
                <a:solidFill>
                  <a:schemeClr val="accent4"/>
                </a:solidFill>
                <a:latin typeface="Arial" pitchFamily="34" charset="0"/>
                <a:cs typeface="Arial" pitchFamily="34" charset="0"/>
              </a:rPr>
              <a:t>level</a:t>
            </a:r>
            <a:r>
              <a:rPr lang="ru-RU" dirty="0">
                <a:solidFill>
                  <a:schemeClr val="accent4"/>
                </a:solidFill>
                <a:latin typeface="Arial" pitchFamily="34" charset="0"/>
                <a:cs typeface="Arial" pitchFamily="34" charset="0"/>
              </a:rPr>
              <a:t>), то есть описание спецификаций по отношению к </a:t>
            </a:r>
            <a:r>
              <a:rPr lang="ru-RU" dirty="0" smtClean="0">
                <a:solidFill>
                  <a:schemeClr val="accent4"/>
                </a:solidFill>
                <a:latin typeface="Arial" pitchFamily="34" charset="0"/>
                <a:cs typeface="Arial" pitchFamily="34" charset="0"/>
              </a:rPr>
              <a:t>модулям</a:t>
            </a: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en-US" dirty="0" err="1">
                <a:solidFill>
                  <a:schemeClr val="accent4"/>
                </a:solidFill>
                <a:latin typeface="Arial" pitchFamily="34" charset="0"/>
                <a:cs typeface="Arial" pitchFamily="34" charset="0"/>
              </a:rPr>
              <a:t>xBehave</a:t>
            </a:r>
            <a:r>
              <a:rPr lang="en-US" dirty="0">
                <a:solidFill>
                  <a:schemeClr val="accent4"/>
                </a:solidFill>
                <a:latin typeface="Arial" pitchFamily="34" charset="0"/>
                <a:cs typeface="Arial" pitchFamily="34" charset="0"/>
              </a:rPr>
              <a:t> - </a:t>
            </a:r>
            <a:r>
              <a:rPr lang="en-US" dirty="0" err="1">
                <a:solidFill>
                  <a:schemeClr val="accent4"/>
                </a:solidFill>
                <a:latin typeface="Arial" pitchFamily="34" charset="0"/>
                <a:cs typeface="Arial" pitchFamily="34" charset="0"/>
              </a:rPr>
              <a:t>это</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применение</a:t>
            </a:r>
            <a:r>
              <a:rPr lang="en-US" dirty="0">
                <a:solidFill>
                  <a:schemeClr val="accent4"/>
                </a:solidFill>
                <a:latin typeface="Arial" pitchFamily="34" charset="0"/>
                <a:cs typeface="Arial" pitchFamily="34" charset="0"/>
              </a:rPr>
              <a:t> BDD </a:t>
            </a:r>
            <a:r>
              <a:rPr lang="en-US" dirty="0" err="1">
                <a:solidFill>
                  <a:schemeClr val="accent4"/>
                </a:solidFill>
                <a:latin typeface="Arial" pitchFamily="34" charset="0"/>
                <a:cs typeface="Arial" pitchFamily="34" charset="0"/>
              </a:rPr>
              <a:t>для</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описания</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высокоуровневых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пользовательских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историй</a:t>
            </a:r>
            <a:r>
              <a:rPr lang="en-US" dirty="0">
                <a:solidFill>
                  <a:schemeClr val="accent4"/>
                </a:solidFill>
                <a:latin typeface="Arial" pitchFamily="34" charset="0"/>
                <a:cs typeface="Arial" pitchFamily="34" charset="0"/>
              </a:rPr>
              <a:t> (user stories) </a:t>
            </a:r>
            <a:r>
              <a:rPr lang="en-US" dirty="0" err="1">
                <a:solidFill>
                  <a:schemeClr val="accent4"/>
                </a:solidFill>
                <a:latin typeface="Arial" pitchFamily="34" charset="0"/>
                <a:cs typeface="Arial" pitchFamily="34" charset="0"/>
              </a:rPr>
              <a:t>в</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виде</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приемочных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критериев</a:t>
            </a:r>
            <a:r>
              <a:rPr lang="en-US" dirty="0">
                <a:solidFill>
                  <a:schemeClr val="accent4"/>
                </a:solidFill>
                <a:latin typeface="Arial" pitchFamily="34" charset="0"/>
                <a:cs typeface="Arial" pitchFamily="34" charset="0"/>
              </a:rPr>
              <a:t> (acceptance criteria) </a:t>
            </a:r>
            <a:r>
              <a:rPr lang="en-US" dirty="0" err="1">
                <a:solidFill>
                  <a:schemeClr val="accent4"/>
                </a:solidFill>
                <a:latin typeface="Arial" pitchFamily="34" charset="0"/>
                <a:cs typeface="Arial" pitchFamily="34" charset="0"/>
              </a:rPr>
              <a:t>при</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помощи</a:t>
            </a:r>
            <a:r>
              <a:rPr lang="en-US" dirty="0">
                <a:solidFill>
                  <a:schemeClr val="accent4"/>
                </a:solidFill>
                <a:latin typeface="Arial" pitchFamily="34" charset="0"/>
                <a:cs typeface="Arial" pitchFamily="34" charset="0"/>
              </a:rPr>
              <a:t> given-when-then </a:t>
            </a:r>
            <a:r>
              <a:rPr lang="en-US" dirty="0" err="1">
                <a:solidFill>
                  <a:schemeClr val="accent4"/>
                </a:solidFill>
                <a:latin typeface="Arial" pitchFamily="34" charset="0"/>
                <a:cs typeface="Arial" pitchFamily="34" charset="0"/>
              </a:rPr>
              <a:t>синтаксиса</a:t>
            </a:r>
            <a:r>
              <a:rPr lang="en-US" dirty="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9178385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LuxTraining2012_v4">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6459</TotalTime>
  <Words>1806</Words>
  <Application>Microsoft Macintosh PowerPoint</Application>
  <PresentationFormat>On-screen Show (4:3)</PresentationFormat>
  <Paragraphs>200</Paragraphs>
  <Slides>25</Slides>
  <Notes>14</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Lux_new</vt:lpstr>
      <vt:lpstr>_LuxTraining2012_v4</vt:lpstr>
      <vt:lpstr>Разработка через тестирование Acceptance Tests</vt:lpstr>
      <vt:lpstr>Содержание</vt:lpstr>
      <vt:lpstr>Functional testing (Функциональное тестирование)</vt:lpstr>
      <vt:lpstr>Acceptance testing (Приемочное тестирование)</vt:lpstr>
      <vt:lpstr>Acceptance testing (Приемочное тестирование)</vt:lpstr>
      <vt:lpstr>Acceptance testing</vt:lpstr>
      <vt:lpstr>Цикл разработки в TDD</vt:lpstr>
      <vt:lpstr>Цикл разработки в BDD</vt:lpstr>
      <vt:lpstr>Flavors of BDD approach</vt:lpstr>
      <vt:lpstr>xBehave </vt:lpstr>
      <vt:lpstr>Difference between TDD, BDD &amp; ATDD</vt:lpstr>
      <vt:lpstr>PowerPoint Presentation</vt:lpstr>
      <vt:lpstr>Gherkin</vt:lpstr>
      <vt:lpstr>Cucumber</vt:lpstr>
      <vt:lpstr>*.feature</vt:lpstr>
      <vt:lpstr>*.feature</vt:lpstr>
      <vt:lpstr>Concordion</vt:lpstr>
      <vt:lpstr>EasyB</vt:lpstr>
      <vt:lpstr>JBehave</vt:lpstr>
      <vt:lpstr>JBehave</vt:lpstr>
      <vt:lpstr>JBehave</vt:lpstr>
      <vt:lpstr>JBehave</vt:lpstr>
      <vt:lpstr>Пишем код</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160</cp:revision>
  <dcterms:created xsi:type="dcterms:W3CDTF">2012-04-24T17:52:52Z</dcterms:created>
  <dcterms:modified xsi:type="dcterms:W3CDTF">2012-12-21T16:25:53Z</dcterms:modified>
  <cp:category/>
</cp:coreProperties>
</file>