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3.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94" r:id="rId3"/>
  </p:sldMasterIdLst>
  <p:notesMasterIdLst>
    <p:notesMasterId r:id="rId51"/>
  </p:notesMasterIdLst>
  <p:sldIdLst>
    <p:sldId id="355" r:id="rId4"/>
    <p:sldId id="375" r:id="rId5"/>
    <p:sldId id="389" r:id="rId6"/>
    <p:sldId id="392" r:id="rId7"/>
    <p:sldId id="390" r:id="rId8"/>
    <p:sldId id="393" r:id="rId9"/>
    <p:sldId id="394" r:id="rId10"/>
    <p:sldId id="376" r:id="rId11"/>
    <p:sldId id="385" r:id="rId12"/>
    <p:sldId id="386" r:id="rId13"/>
    <p:sldId id="395" r:id="rId14"/>
    <p:sldId id="387" r:id="rId15"/>
    <p:sldId id="398" r:id="rId16"/>
    <p:sldId id="399" r:id="rId17"/>
    <p:sldId id="400" r:id="rId18"/>
    <p:sldId id="409" r:id="rId19"/>
    <p:sldId id="401" r:id="rId20"/>
    <p:sldId id="402" r:id="rId21"/>
    <p:sldId id="403" r:id="rId22"/>
    <p:sldId id="404" r:id="rId23"/>
    <p:sldId id="388" r:id="rId24"/>
    <p:sldId id="384" r:id="rId25"/>
    <p:sldId id="383" r:id="rId26"/>
    <p:sldId id="405" r:id="rId27"/>
    <p:sldId id="406" r:id="rId28"/>
    <p:sldId id="407" r:id="rId29"/>
    <p:sldId id="408" r:id="rId30"/>
    <p:sldId id="410" r:id="rId31"/>
    <p:sldId id="413" r:id="rId32"/>
    <p:sldId id="380" r:id="rId33"/>
    <p:sldId id="412" r:id="rId34"/>
    <p:sldId id="411" r:id="rId35"/>
    <p:sldId id="415" r:id="rId36"/>
    <p:sldId id="414" r:id="rId37"/>
    <p:sldId id="416" r:id="rId38"/>
    <p:sldId id="417" r:id="rId39"/>
    <p:sldId id="418" r:id="rId40"/>
    <p:sldId id="419" r:id="rId41"/>
    <p:sldId id="420" r:id="rId42"/>
    <p:sldId id="421" r:id="rId43"/>
    <p:sldId id="422" r:id="rId44"/>
    <p:sldId id="423" r:id="rId45"/>
    <p:sldId id="424" r:id="rId46"/>
    <p:sldId id="396" r:id="rId47"/>
    <p:sldId id="381" r:id="rId48"/>
    <p:sldId id="357" r:id="rId49"/>
    <p:sldId id="356"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61" autoAdjust="0"/>
  </p:normalViewPr>
  <p:slideViewPr>
    <p:cSldViewPr snapToObjects="1">
      <p:cViewPr>
        <p:scale>
          <a:sx n="90" d="100"/>
          <a:sy n="90" d="100"/>
        </p:scale>
        <p:origin x="-1528" y="-368"/>
      </p:cViewPr>
      <p:guideLst>
        <p:guide orient="horz"/>
        <p:guide pos="240"/>
      </p:guideLst>
    </p:cSldViewPr>
  </p:slid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D28549-12E4-F148-A2B9-40BAB755AC4D}" type="doc">
      <dgm:prSet loTypeId="urn:microsoft.com/office/officeart/2005/8/layout/chevron1" loCatId="" qsTypeId="urn:microsoft.com/office/officeart/2005/8/quickstyle/simple1" qsCatId="simple" csTypeId="urn:microsoft.com/office/officeart/2005/8/colors/colorful3" csCatId="colorful" phldr="1"/>
      <dgm:spPr/>
    </dgm:pt>
    <dgm:pt modelId="{BDD6004B-F997-514F-B505-EF96ECB371E1}">
      <dgm:prSet phldrT="[Text]" custT="1"/>
      <dgm:spPr/>
      <dgm:t>
        <a:bodyPr/>
        <a:lstStyle/>
        <a:p>
          <a:r>
            <a:rPr lang="en-US" sz="2800" dirty="0" smtClean="0"/>
            <a:t>TDD</a:t>
          </a:r>
          <a:endParaRPr lang="en-US" sz="2800" dirty="0"/>
        </a:p>
      </dgm:t>
    </dgm:pt>
    <dgm:pt modelId="{E5E88CAC-DA2D-1D45-ABCA-B6716A3D451F}" type="parTrans" cxnId="{645BCBD7-22A4-3543-8797-1A5F59069CAB}">
      <dgm:prSet/>
      <dgm:spPr/>
      <dgm:t>
        <a:bodyPr/>
        <a:lstStyle/>
        <a:p>
          <a:endParaRPr lang="en-US"/>
        </a:p>
      </dgm:t>
    </dgm:pt>
    <dgm:pt modelId="{7CD6FFDF-8EA3-3749-BB76-1105627C7EA6}" type="sibTrans" cxnId="{645BCBD7-22A4-3543-8797-1A5F59069CAB}">
      <dgm:prSet/>
      <dgm:spPr/>
      <dgm:t>
        <a:bodyPr/>
        <a:lstStyle/>
        <a:p>
          <a:endParaRPr lang="en-US"/>
        </a:p>
      </dgm:t>
    </dgm:pt>
    <dgm:pt modelId="{1EFCD0F3-8184-734D-AFF5-73EDBD009046}">
      <dgm:prSet phldrT="[Text]" custT="1"/>
      <dgm:spPr/>
      <dgm:t>
        <a:bodyPr/>
        <a:lstStyle/>
        <a:p>
          <a:r>
            <a:rPr lang="en-US" sz="2800" dirty="0" smtClean="0"/>
            <a:t>BDD</a:t>
          </a:r>
          <a:endParaRPr lang="en-US" sz="2800" dirty="0"/>
        </a:p>
      </dgm:t>
    </dgm:pt>
    <dgm:pt modelId="{8859E393-8AE8-0B49-8B1C-2B831F3AAEFD}" type="parTrans" cxnId="{B8DBDF1B-E2B7-F745-BCED-EAA078A33503}">
      <dgm:prSet/>
      <dgm:spPr/>
      <dgm:t>
        <a:bodyPr/>
        <a:lstStyle/>
        <a:p>
          <a:endParaRPr lang="en-US"/>
        </a:p>
      </dgm:t>
    </dgm:pt>
    <dgm:pt modelId="{53F657E8-6E51-9346-B570-72B8C1E2C820}" type="sibTrans" cxnId="{B8DBDF1B-E2B7-F745-BCED-EAA078A33503}">
      <dgm:prSet/>
      <dgm:spPr/>
      <dgm:t>
        <a:bodyPr/>
        <a:lstStyle/>
        <a:p>
          <a:endParaRPr lang="en-US"/>
        </a:p>
      </dgm:t>
    </dgm:pt>
    <dgm:pt modelId="{6C987CC4-4B90-AC42-89FD-DC293EB25C75}">
      <dgm:prSet phldrT="[Text]" custT="1"/>
      <dgm:spPr/>
      <dgm:t>
        <a:bodyPr/>
        <a:lstStyle/>
        <a:p>
          <a:r>
            <a:rPr lang="en-US" sz="2800" dirty="0" smtClean="0"/>
            <a:t>ATDD</a:t>
          </a:r>
          <a:endParaRPr lang="en-US" sz="2800" dirty="0"/>
        </a:p>
      </dgm:t>
    </dgm:pt>
    <dgm:pt modelId="{49296E31-6C53-954A-B257-1B2FC4F8466E}" type="parTrans" cxnId="{614074EF-AC8A-5F46-9A98-9EEED2252452}">
      <dgm:prSet/>
      <dgm:spPr/>
      <dgm:t>
        <a:bodyPr/>
        <a:lstStyle/>
        <a:p>
          <a:endParaRPr lang="en-US"/>
        </a:p>
      </dgm:t>
    </dgm:pt>
    <dgm:pt modelId="{F01894D1-B870-9F46-AEBD-142E933E1EAE}" type="sibTrans" cxnId="{614074EF-AC8A-5F46-9A98-9EEED2252452}">
      <dgm:prSet/>
      <dgm:spPr/>
      <dgm:t>
        <a:bodyPr/>
        <a:lstStyle/>
        <a:p>
          <a:endParaRPr lang="en-US"/>
        </a:p>
      </dgm:t>
    </dgm:pt>
    <dgm:pt modelId="{DCBAF93A-4805-5442-964E-2617B8CF6846}" type="pres">
      <dgm:prSet presAssocID="{B0D28549-12E4-F148-A2B9-40BAB755AC4D}" presName="Name0" presStyleCnt="0">
        <dgm:presLayoutVars>
          <dgm:dir/>
          <dgm:animLvl val="lvl"/>
          <dgm:resizeHandles val="exact"/>
        </dgm:presLayoutVars>
      </dgm:prSet>
      <dgm:spPr/>
    </dgm:pt>
    <dgm:pt modelId="{C3C4B618-78D2-5F47-90C2-EC82DD2A434F}" type="pres">
      <dgm:prSet presAssocID="{BDD6004B-F997-514F-B505-EF96ECB371E1}" presName="parTxOnly" presStyleLbl="node1" presStyleIdx="0" presStyleCnt="3">
        <dgm:presLayoutVars>
          <dgm:chMax val="0"/>
          <dgm:chPref val="0"/>
          <dgm:bulletEnabled val="1"/>
        </dgm:presLayoutVars>
      </dgm:prSet>
      <dgm:spPr/>
    </dgm:pt>
    <dgm:pt modelId="{D1A6178C-0836-644E-8CF6-E6DA9AFD686D}" type="pres">
      <dgm:prSet presAssocID="{7CD6FFDF-8EA3-3749-BB76-1105627C7EA6}" presName="parTxOnlySpace" presStyleCnt="0"/>
      <dgm:spPr/>
    </dgm:pt>
    <dgm:pt modelId="{701AAF99-78B8-C240-BC21-D4E114FFB2D4}" type="pres">
      <dgm:prSet presAssocID="{1EFCD0F3-8184-734D-AFF5-73EDBD009046}" presName="parTxOnly" presStyleLbl="node1" presStyleIdx="1" presStyleCnt="3">
        <dgm:presLayoutVars>
          <dgm:chMax val="0"/>
          <dgm:chPref val="0"/>
          <dgm:bulletEnabled val="1"/>
        </dgm:presLayoutVars>
      </dgm:prSet>
      <dgm:spPr/>
    </dgm:pt>
    <dgm:pt modelId="{79C7D617-3CDE-0448-9A43-5C79ABE24C56}" type="pres">
      <dgm:prSet presAssocID="{53F657E8-6E51-9346-B570-72B8C1E2C820}" presName="parTxOnlySpace" presStyleCnt="0"/>
      <dgm:spPr/>
    </dgm:pt>
    <dgm:pt modelId="{C841B159-F1E4-FB4B-A3DE-68AFC4E8769A}" type="pres">
      <dgm:prSet presAssocID="{6C987CC4-4B90-AC42-89FD-DC293EB25C75}" presName="parTxOnly" presStyleLbl="node1" presStyleIdx="2" presStyleCnt="3">
        <dgm:presLayoutVars>
          <dgm:chMax val="0"/>
          <dgm:chPref val="0"/>
          <dgm:bulletEnabled val="1"/>
        </dgm:presLayoutVars>
      </dgm:prSet>
      <dgm:spPr/>
    </dgm:pt>
  </dgm:ptLst>
  <dgm:cxnLst>
    <dgm:cxn modelId="{B8DBDF1B-E2B7-F745-BCED-EAA078A33503}" srcId="{B0D28549-12E4-F148-A2B9-40BAB755AC4D}" destId="{1EFCD0F3-8184-734D-AFF5-73EDBD009046}" srcOrd="1" destOrd="0" parTransId="{8859E393-8AE8-0B49-8B1C-2B831F3AAEFD}" sibTransId="{53F657E8-6E51-9346-B570-72B8C1E2C820}"/>
    <dgm:cxn modelId="{DD0B70A2-F8B0-DB43-8BA7-B534A29A1838}" type="presOf" srcId="{6C987CC4-4B90-AC42-89FD-DC293EB25C75}" destId="{C841B159-F1E4-FB4B-A3DE-68AFC4E8769A}" srcOrd="0" destOrd="0" presId="urn:microsoft.com/office/officeart/2005/8/layout/chevron1"/>
    <dgm:cxn modelId="{614074EF-AC8A-5F46-9A98-9EEED2252452}" srcId="{B0D28549-12E4-F148-A2B9-40BAB755AC4D}" destId="{6C987CC4-4B90-AC42-89FD-DC293EB25C75}" srcOrd="2" destOrd="0" parTransId="{49296E31-6C53-954A-B257-1B2FC4F8466E}" sibTransId="{F01894D1-B870-9F46-AEBD-142E933E1EAE}"/>
    <dgm:cxn modelId="{ACE5AF2B-3508-B54B-96D3-043ECCFBF3BB}" type="presOf" srcId="{B0D28549-12E4-F148-A2B9-40BAB755AC4D}" destId="{DCBAF93A-4805-5442-964E-2617B8CF6846}" srcOrd="0" destOrd="0" presId="urn:microsoft.com/office/officeart/2005/8/layout/chevron1"/>
    <dgm:cxn modelId="{A8D6B9D3-8627-8340-861C-E74ED222F480}" type="presOf" srcId="{1EFCD0F3-8184-734D-AFF5-73EDBD009046}" destId="{701AAF99-78B8-C240-BC21-D4E114FFB2D4}" srcOrd="0" destOrd="0" presId="urn:microsoft.com/office/officeart/2005/8/layout/chevron1"/>
    <dgm:cxn modelId="{645BCBD7-22A4-3543-8797-1A5F59069CAB}" srcId="{B0D28549-12E4-F148-A2B9-40BAB755AC4D}" destId="{BDD6004B-F997-514F-B505-EF96ECB371E1}" srcOrd="0" destOrd="0" parTransId="{E5E88CAC-DA2D-1D45-ABCA-B6716A3D451F}" sibTransId="{7CD6FFDF-8EA3-3749-BB76-1105627C7EA6}"/>
    <dgm:cxn modelId="{C9627418-6811-2948-9532-1E7068ADF29C}" type="presOf" srcId="{BDD6004B-F997-514F-B505-EF96ECB371E1}" destId="{C3C4B618-78D2-5F47-90C2-EC82DD2A434F}" srcOrd="0" destOrd="0" presId="urn:microsoft.com/office/officeart/2005/8/layout/chevron1"/>
    <dgm:cxn modelId="{61C16069-AFE7-7640-AD1F-B09805E4CFC2}" type="presParOf" srcId="{DCBAF93A-4805-5442-964E-2617B8CF6846}" destId="{C3C4B618-78D2-5F47-90C2-EC82DD2A434F}" srcOrd="0" destOrd="0" presId="urn:microsoft.com/office/officeart/2005/8/layout/chevron1"/>
    <dgm:cxn modelId="{BA5273A9-8642-684D-86B7-D7F63B0E43FC}" type="presParOf" srcId="{DCBAF93A-4805-5442-964E-2617B8CF6846}" destId="{D1A6178C-0836-644E-8CF6-E6DA9AFD686D}" srcOrd="1" destOrd="0" presId="urn:microsoft.com/office/officeart/2005/8/layout/chevron1"/>
    <dgm:cxn modelId="{A107D0BD-B465-9F45-B6D5-8CDECE5EC96D}" type="presParOf" srcId="{DCBAF93A-4805-5442-964E-2617B8CF6846}" destId="{701AAF99-78B8-C240-BC21-D4E114FFB2D4}" srcOrd="2" destOrd="0" presId="urn:microsoft.com/office/officeart/2005/8/layout/chevron1"/>
    <dgm:cxn modelId="{A246B9B8-5DE9-E44E-90AA-768BA65ACAC4}" type="presParOf" srcId="{DCBAF93A-4805-5442-964E-2617B8CF6846}" destId="{79C7D617-3CDE-0448-9A43-5C79ABE24C56}" srcOrd="3" destOrd="0" presId="urn:microsoft.com/office/officeart/2005/8/layout/chevron1"/>
    <dgm:cxn modelId="{F4EFAF04-4349-B240-BC5A-4B4939DAF15C}" type="presParOf" srcId="{DCBAF93A-4805-5442-964E-2617B8CF6846}" destId="{C841B159-F1E4-FB4B-A3DE-68AFC4E8769A}"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4B618-78D2-5F47-90C2-EC82DD2A434F}">
      <dsp:nvSpPr>
        <dsp:cNvPr id="0" name=""/>
        <dsp:cNvSpPr/>
      </dsp:nvSpPr>
      <dsp:spPr>
        <a:xfrm>
          <a:off x="1785" y="1596826"/>
          <a:ext cx="2175867" cy="870346"/>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TDD</a:t>
          </a:r>
          <a:endParaRPr lang="en-US" sz="2800" kern="1200" dirty="0"/>
        </a:p>
      </dsp:txBody>
      <dsp:txXfrm>
        <a:off x="436958" y="1596826"/>
        <a:ext cx="1305521" cy="870346"/>
      </dsp:txXfrm>
    </dsp:sp>
    <dsp:sp modelId="{701AAF99-78B8-C240-BC21-D4E114FFB2D4}">
      <dsp:nvSpPr>
        <dsp:cNvPr id="0" name=""/>
        <dsp:cNvSpPr/>
      </dsp:nvSpPr>
      <dsp:spPr>
        <a:xfrm>
          <a:off x="1960066" y="1596826"/>
          <a:ext cx="2175867" cy="870346"/>
        </a:xfrm>
        <a:prstGeom prst="chevron">
          <a:avLst/>
        </a:prstGeom>
        <a:solidFill>
          <a:schemeClr val="accent3">
            <a:hueOff val="5579989"/>
            <a:satOff val="0"/>
            <a:lumOff val="-12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BDD</a:t>
          </a:r>
          <a:endParaRPr lang="en-US" sz="2800" kern="1200" dirty="0"/>
        </a:p>
      </dsp:txBody>
      <dsp:txXfrm>
        <a:off x="2395239" y="1596826"/>
        <a:ext cx="1305521" cy="870346"/>
      </dsp:txXfrm>
    </dsp:sp>
    <dsp:sp modelId="{C841B159-F1E4-FB4B-A3DE-68AFC4E8769A}">
      <dsp:nvSpPr>
        <dsp:cNvPr id="0" name=""/>
        <dsp:cNvSpPr/>
      </dsp:nvSpPr>
      <dsp:spPr>
        <a:xfrm>
          <a:off x="3918346" y="1596826"/>
          <a:ext cx="2175867" cy="870346"/>
        </a:xfrm>
        <a:prstGeom prst="chevron">
          <a:avLst/>
        </a:prstGeom>
        <a:solidFill>
          <a:schemeClr val="accent3">
            <a:hueOff val="11159979"/>
            <a:satOff val="0"/>
            <a:lumOff val="-2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ATDD</a:t>
          </a:r>
          <a:endParaRPr lang="en-US" sz="2800" kern="1200" dirty="0"/>
        </a:p>
      </dsp:txBody>
      <dsp:txXfrm>
        <a:off x="4353519" y="1596826"/>
        <a:ext cx="1305521" cy="8703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6ECE3-FD69-FE4C-B5B3-E9526994F809}" type="datetimeFigureOut">
              <a:rPr lang="en-US" smtClean="0"/>
              <a:t>12/21/12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568CC-110C-4346-A0AE-B1FBECAA9176}" type="slidenum">
              <a:rPr lang="en-US" smtClean="0"/>
              <a:t>‹#›</a:t>
            </a:fld>
            <a:endParaRPr lang="en-US"/>
          </a:p>
        </p:txBody>
      </p:sp>
    </p:spTree>
    <p:extLst>
      <p:ext uri="{BB962C8B-B14F-4D97-AF65-F5344CB8AC3E}">
        <p14:creationId xmlns:p14="http://schemas.microsoft.com/office/powerpoint/2010/main" val="321684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behaviour-driven.org/BehaviourDrivenDevelopment" TargetMode="External"/><Relationship Id="rId4" Type="http://schemas.openxmlformats.org/officeDocument/2006/relationships/hyperlink" Target="http://behaviour-driven.org/TestDrivenDevelopment" TargetMode="External"/><Relationship Id="rId5" Type="http://schemas.openxmlformats.org/officeDocument/2006/relationships/hyperlink" Target="http://behaviour-driven.org/DomainDrivenDesign" TargetMode="External"/><Relationship Id="rId6" Type="http://schemas.openxmlformats.org/officeDocument/2006/relationships/hyperlink" Target="http://behaviour-driven.org/GettingTheWordsRight" TargetMode="External"/><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a:t>
            </a:fld>
            <a:endParaRPr lang="en-US" dirty="0"/>
          </a:p>
        </p:txBody>
      </p:sp>
    </p:spTree>
    <p:extLst>
      <p:ext uri="{BB962C8B-B14F-4D97-AF65-F5344CB8AC3E}">
        <p14:creationId xmlns:p14="http://schemas.microsoft.com/office/powerpoint/2010/main" val="2905857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deeper I got into TDD, the more I felt that my own journey had been less of a wax-on, wax-off process of gradual mastery than a series of blind alleys. I remember thinking ‘If only someone had told me that!’ far more often than I thought ‘Wow, a door has opened.’ I decided it must be possible to present TDD in a way that gets straight to the good stuff and avoids all the pitfalls.”</a:t>
            </a:r>
          </a:p>
        </p:txBody>
      </p:sp>
      <p:sp>
        <p:nvSpPr>
          <p:cNvPr id="4" name="Slide Number Placeholder 3"/>
          <p:cNvSpPr>
            <a:spLocks noGrp="1"/>
          </p:cNvSpPr>
          <p:nvPr>
            <p:ph type="sldNum" sz="quarter" idx="10"/>
          </p:nvPr>
        </p:nvSpPr>
        <p:spPr/>
        <p:txBody>
          <a:bodyPr/>
          <a:lstStyle/>
          <a:p>
            <a:fld id="{3A3568CC-110C-4346-A0AE-B1FBECAA9176}" type="slidenum">
              <a:rPr lang="en-US" smtClean="0"/>
              <a:t>11</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deeper I got into TDD, the more I felt that my own journey had been less of a wax-on, wax-off process of gradual mastery than a series of blind alleys. I remember thinking ‘If only someone had told me that!’ far more often than I thought ‘Wow, a door has opened.’ I decided it must be possible to present TDD in a way that gets straight to the good stuff and avoids all the pitfalls.”</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12</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Основная задача модульных </a:t>
            </a:r>
            <a:r>
              <a:rPr lang="ru-RU" sz="1200" b="0" i="0" u="none" strike="noStrike" kern="1200" baseline="0" dirty="0" err="1" smtClean="0">
                <a:solidFill>
                  <a:schemeClr val="tx1"/>
                </a:solidFill>
                <a:latin typeface="+mn-lt"/>
                <a:ea typeface="+mn-ea"/>
                <a:cs typeface="+mn-cs"/>
              </a:rPr>
              <a:t>теств</a:t>
            </a:r>
            <a:r>
              <a:rPr lang="ru-RU" sz="1200" b="0" i="0" u="none" strike="noStrike" kern="1200" baseline="0" dirty="0" smtClean="0">
                <a:solidFill>
                  <a:schemeClr val="tx1"/>
                </a:solidFill>
                <a:latin typeface="+mn-lt"/>
                <a:ea typeface="+mn-ea"/>
                <a:cs typeface="+mn-cs"/>
              </a:rPr>
              <a:t> - проверить правильность работы того или иного аспекта модуля, и обнаружить дефекты в программном обеспечении.</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Модульные тесты обычно являются API-ориентированными, то есть фокусируясь на проверке правильности работы модуля, они описаны в терминах этого модуля, его API. API модуля в процессе разработки изменяется довольно часто, например, как результат </a:t>
            </a:r>
            <a:r>
              <a:rPr lang="ru-RU" sz="1200" b="0" i="0" u="none" strike="noStrike" kern="1200" baseline="0" dirty="0" err="1" smtClean="0">
                <a:solidFill>
                  <a:schemeClr val="tx1"/>
                </a:solidFill>
                <a:latin typeface="+mn-lt"/>
                <a:ea typeface="+mn-ea"/>
                <a:cs typeface="+mn-cs"/>
              </a:rPr>
              <a:t>рефакторинга</a:t>
            </a:r>
            <a:r>
              <a:rPr lang="ru-RU" sz="1200" b="0" i="0" u="none" strike="noStrike" kern="1200" baseline="0" dirty="0" smtClean="0">
                <a:solidFill>
                  <a:schemeClr val="tx1"/>
                </a:solidFill>
                <a:latin typeface="+mn-lt"/>
                <a:ea typeface="+mn-ea"/>
                <a:cs typeface="+mn-cs"/>
              </a:rPr>
              <a:t> либо перераспределения обязанностей. В итоге, API-ориентированность тестов увеличивает частоту их изменения при внесении изменений в код.</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Юнит тест представляет собой смесь состоящую из бизнес задач и механизмов тестирования этих задач. К бизнес задачам можно отнести совершение тех или иных действия в заданном контексте, проверка их результата (это то, ЧТО мы тестируем). Механизмы тестирования - это </a:t>
            </a:r>
            <a:r>
              <a:rPr lang="ru-RU" sz="1200" b="0" i="0" u="none" strike="noStrike" kern="1200" baseline="0" dirty="0" err="1" smtClean="0">
                <a:solidFill>
                  <a:schemeClr val="tx1"/>
                </a:solidFill>
                <a:latin typeface="+mn-lt"/>
                <a:ea typeface="+mn-ea"/>
                <a:cs typeface="+mn-cs"/>
              </a:rPr>
              <a:t>mocking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frameworks</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assertion</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libraries</a:t>
            </a:r>
            <a:r>
              <a:rPr lang="ru-RU" sz="1200" b="0" i="0" u="none" strike="noStrike" kern="1200" baseline="0" dirty="0" smtClean="0">
                <a:solidFill>
                  <a:schemeClr val="tx1"/>
                </a:solidFill>
                <a:latin typeface="+mn-lt"/>
                <a:ea typeface="+mn-ea"/>
                <a:cs typeface="+mn-cs"/>
              </a:rPr>
              <a:t>, все то, что позволяет осуществлять верификацию результата (это то, КАК мы тестируем). Эта смесь усложняет чтение тестов и будущую их поддержку, так как нужно постоянно отделять бизнес специфику от деталей механизмов тестирования. Это приводит к тому, что тесты не сопровождаются должным образом, становясь балластом, начиная приносить больше вреда чем пользы.</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В погоне за упрощением юнит теста, разработчики </a:t>
            </a:r>
            <a:r>
              <a:rPr lang="ru-RU" sz="1200" b="0" i="0" u="none" strike="noStrike" kern="1200" baseline="0" dirty="0" err="1" smtClean="0">
                <a:solidFill>
                  <a:schemeClr val="tx1"/>
                </a:solidFill>
                <a:latin typeface="+mn-lt"/>
                <a:ea typeface="+mn-ea"/>
                <a:cs typeface="+mn-cs"/>
              </a:rPr>
              <a:t>структуриют</a:t>
            </a:r>
            <a:r>
              <a:rPr lang="ru-RU" sz="1200" b="0" i="0" u="none" strike="noStrike" kern="1200" baseline="0" dirty="0" smtClean="0">
                <a:solidFill>
                  <a:schemeClr val="tx1"/>
                </a:solidFill>
                <a:latin typeface="+mn-lt"/>
                <a:ea typeface="+mn-ea"/>
                <a:cs typeface="+mn-cs"/>
              </a:rPr>
              <a:t> тело теста, например, используя </a:t>
            </a:r>
            <a:r>
              <a:rPr lang="ru-RU" sz="1200" b="0" i="0" u="none" strike="noStrike" kern="1200" baseline="0" dirty="0" err="1" smtClean="0">
                <a:solidFill>
                  <a:schemeClr val="tx1"/>
                </a:solidFill>
                <a:latin typeface="+mn-lt"/>
                <a:ea typeface="+mn-ea"/>
                <a:cs typeface="+mn-cs"/>
              </a:rPr>
              <a:t>Four</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Phase</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Test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Approach</a:t>
            </a:r>
            <a:r>
              <a:rPr lang="ru-RU" sz="1200" b="0" i="0" u="none" strike="noStrike" kern="1200" baseline="0" dirty="0" smtClean="0">
                <a:solidFill>
                  <a:schemeClr val="tx1"/>
                </a:solidFill>
                <a:latin typeface="+mn-lt"/>
                <a:ea typeface="+mn-ea"/>
                <a:cs typeface="+mn-cs"/>
              </a:rPr>
              <a:t>, либо </a:t>
            </a:r>
            <a:r>
              <a:rPr lang="ru-RU" sz="1200" b="0" i="0" u="none" strike="noStrike" kern="1200" baseline="0" dirty="0" err="1" smtClean="0">
                <a:solidFill>
                  <a:schemeClr val="tx1"/>
                </a:solidFill>
                <a:latin typeface="+mn-lt"/>
                <a:ea typeface="+mn-ea"/>
                <a:cs typeface="+mn-cs"/>
              </a:rPr>
              <a:t>Arrance-Act-Assert</a:t>
            </a:r>
            <a:r>
              <a:rPr lang="ru-RU" sz="1200" b="0" i="0" u="none" strike="noStrike" kern="1200" baseline="0" dirty="0" smtClean="0">
                <a:solidFill>
                  <a:schemeClr val="tx1"/>
                </a:solidFill>
                <a:latin typeface="+mn-lt"/>
                <a:ea typeface="+mn-ea"/>
                <a:cs typeface="+mn-cs"/>
              </a:rPr>
              <a:t>. Идея состоит в логическом разделении тела метода на части. Разбиение происходит в терминах механизма тестирования, а не в терминах бизнес специфики: инициализация теста, подготовка тестируемого объекта, совершение действий над объектом, верификация результата. Структурирование набора тестов происходит обычно по принципу </a:t>
            </a:r>
            <a:r>
              <a:rPr lang="ru-RU" sz="1200" b="0" i="0" u="none" strike="noStrike" kern="1200" baseline="0" dirty="0" err="1" smtClean="0">
                <a:solidFill>
                  <a:schemeClr val="tx1"/>
                </a:solidFill>
                <a:latin typeface="+mn-lt"/>
                <a:ea typeface="+mn-ea"/>
                <a:cs typeface="+mn-cs"/>
              </a:rPr>
              <a:t>Test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Case</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Per</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Class</a:t>
            </a:r>
            <a:r>
              <a:rPr lang="ru-RU" sz="1200" b="0" i="0" u="none" strike="noStrike" kern="1200" baseline="0" dirty="0" smtClean="0">
                <a:solidFill>
                  <a:schemeClr val="tx1"/>
                </a:solidFill>
                <a:latin typeface="+mn-lt"/>
                <a:ea typeface="+mn-ea"/>
                <a:cs typeface="+mn-cs"/>
              </a:rPr>
              <a:t>, либо же </a:t>
            </a:r>
            <a:r>
              <a:rPr lang="ru-RU" sz="1200" b="0" i="0" u="none" strike="noStrike" kern="1200" baseline="0" dirty="0" err="1" smtClean="0">
                <a:solidFill>
                  <a:schemeClr val="tx1"/>
                </a:solidFill>
                <a:latin typeface="+mn-lt"/>
                <a:ea typeface="+mn-ea"/>
                <a:cs typeface="+mn-cs"/>
              </a:rPr>
              <a:t>Test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Case</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Per</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Feature</a:t>
            </a:r>
            <a:r>
              <a:rPr lang="ru-RU" sz="1200" b="0" i="0" u="none" strike="noStrike" kern="1200" baseline="0" dirty="0" smtClean="0">
                <a:solidFill>
                  <a:schemeClr val="tx1"/>
                </a:solidFill>
                <a:latin typeface="+mn-lt"/>
                <a:ea typeface="+mn-ea"/>
                <a:cs typeface="+mn-cs"/>
              </a:rPr>
              <a:t>.</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Отбросив технические сложности, такие как плохая читабельность, сложность сопровождения, то основным концептуальным недостатком, независимо от применения </a:t>
            </a:r>
            <a:r>
              <a:rPr lang="ru-RU" sz="1200" b="0" i="0" u="none" strike="noStrike" kern="1200" baseline="0" dirty="0" err="1" smtClean="0">
                <a:solidFill>
                  <a:schemeClr val="tx1"/>
                </a:solidFill>
                <a:latin typeface="+mn-lt"/>
                <a:ea typeface="+mn-ea"/>
                <a:cs typeface="+mn-cs"/>
              </a:rPr>
              <a:t>test-last</a:t>
            </a:r>
            <a:r>
              <a:rPr lang="ru-RU" sz="1200" b="0" i="0" u="none" strike="noStrike" kern="1200" baseline="0" dirty="0" smtClean="0">
                <a:solidFill>
                  <a:schemeClr val="tx1"/>
                </a:solidFill>
                <a:latin typeface="+mn-lt"/>
                <a:ea typeface="+mn-ea"/>
                <a:cs typeface="+mn-cs"/>
              </a:rPr>
              <a:t> либо </a:t>
            </a:r>
            <a:r>
              <a:rPr lang="ru-RU" sz="1200" b="0" i="0" u="none" strike="noStrike" kern="1200" baseline="0" dirty="0" err="1" smtClean="0">
                <a:solidFill>
                  <a:schemeClr val="tx1"/>
                </a:solidFill>
                <a:latin typeface="+mn-lt"/>
                <a:ea typeface="+mn-ea"/>
                <a:cs typeface="+mn-cs"/>
              </a:rPr>
              <a:t>test-first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development'а</a:t>
            </a:r>
            <a:r>
              <a:rPr lang="ru-RU" sz="1200" b="0" i="0" u="none" strike="noStrike" kern="1200" baseline="0" dirty="0" smtClean="0">
                <a:solidFill>
                  <a:schemeClr val="tx1"/>
                </a:solidFill>
                <a:latin typeface="+mn-lt"/>
                <a:ea typeface="+mn-ea"/>
                <a:cs typeface="+mn-cs"/>
              </a:rPr>
              <a:t>, является то, что юнит тест позволяет проверить то, что созданное ПО работает корректно, но отнюдь не то, что ПО является корректным.</a:t>
            </a:r>
          </a:p>
          <a:p>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13</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Размышления над вопросом "Что значит сделать корректное ПО?" приводят к понятию поведения, спецификации требований. Корректное ПО - такое ПО, поведение которого </a:t>
            </a:r>
            <a:r>
              <a:rPr lang="ru-RU" sz="1000" b="0" i="0" u="none" strike="noStrike" kern="1200" baseline="0" dirty="0" err="1" smtClean="0">
                <a:solidFill>
                  <a:schemeClr val="tx1"/>
                </a:solidFill>
                <a:latin typeface="+mn-lt"/>
                <a:ea typeface="+mn-ea"/>
                <a:cs typeface="+mn-cs"/>
              </a:rPr>
              <a:t>соответсвует</a:t>
            </a:r>
            <a:r>
              <a:rPr lang="ru-RU" sz="1000" b="0" i="0" u="none" strike="noStrike" kern="1200" baseline="0" dirty="0" smtClean="0">
                <a:solidFill>
                  <a:schemeClr val="tx1"/>
                </a:solidFill>
                <a:latin typeface="+mn-lt"/>
                <a:ea typeface="+mn-ea"/>
                <a:cs typeface="+mn-cs"/>
              </a:rPr>
              <a:t> предъявленным ему требованиям. Идея BDD подхода в описании требований (спецификаций), которые могут быть выполнены - </a:t>
            </a:r>
            <a:r>
              <a:rPr lang="ru-RU" sz="1000" b="0" i="0" u="none" strike="noStrike" kern="1200" baseline="0" dirty="0" err="1" smtClean="0">
                <a:solidFill>
                  <a:schemeClr val="tx1"/>
                </a:solidFill>
                <a:latin typeface="+mn-lt"/>
                <a:ea typeface="+mn-ea"/>
                <a:cs typeface="+mn-cs"/>
              </a:rPr>
              <a:t>executable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specifications</a:t>
            </a:r>
            <a:r>
              <a:rPr lang="ru-RU" sz="1000" b="0" i="0" u="none" strike="noStrike" kern="1200" baseline="0" dirty="0" smtClean="0">
                <a:solidFill>
                  <a:schemeClr val="tx1"/>
                </a:solidFill>
                <a:latin typeface="+mn-lt"/>
                <a:ea typeface="+mn-ea"/>
                <a:cs typeface="+mn-cs"/>
              </a:rPr>
              <a:t>. Вместе с тем, </a:t>
            </a:r>
            <a:r>
              <a:rPr lang="ru-RU" sz="1000" b="0" i="0" u="none" strike="noStrike" kern="1200" baseline="0" dirty="0" err="1" smtClean="0">
                <a:solidFill>
                  <a:schemeClr val="tx1"/>
                </a:solidFill>
                <a:latin typeface="+mn-lt"/>
                <a:ea typeface="+mn-ea"/>
                <a:cs typeface="+mn-cs"/>
              </a:rPr>
              <a:t>executable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specification</a:t>
            </a:r>
            <a:r>
              <a:rPr lang="ru-RU" sz="1000" b="0" i="0" u="none" strike="noStrike" kern="1200" baseline="0" dirty="0" smtClean="0">
                <a:solidFill>
                  <a:schemeClr val="tx1"/>
                </a:solidFill>
                <a:latin typeface="+mn-lt"/>
                <a:ea typeface="+mn-ea"/>
                <a:cs typeface="+mn-cs"/>
              </a:rPr>
              <a:t> наследуют все свойства юнит тестов: </a:t>
            </a:r>
            <a:r>
              <a:rPr lang="ru-RU" sz="1000" b="0" i="0" u="none" strike="noStrike" kern="1200" baseline="0" dirty="0" err="1" smtClean="0">
                <a:solidFill>
                  <a:schemeClr val="tx1"/>
                </a:solidFill>
                <a:latin typeface="+mn-lt"/>
                <a:ea typeface="+mn-ea"/>
                <a:cs typeface="+mn-cs"/>
              </a:rPr>
              <a:t>repeatable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independent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thorough</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maintainable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fast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automatic</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professional</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readable</a:t>
            </a:r>
            <a:r>
              <a:rPr lang="ru-RU" sz="1000" b="0" i="0" u="none" strike="noStrike" kern="1200" baseline="0" dirty="0" smtClean="0">
                <a:solidFill>
                  <a:schemeClr val="tx1"/>
                </a:solidFill>
                <a:latin typeface="+mn-lt"/>
                <a:ea typeface="+mn-ea"/>
                <a:cs typeface="+mn-cs"/>
              </a:rPr>
              <a:t>. Основное отличие от юнит тестов в том, что юнит тест верифицирует правильность работы модуля, а </a:t>
            </a:r>
            <a:r>
              <a:rPr lang="ru-RU" sz="1000" b="0" i="0" u="none" strike="noStrike" kern="1200" baseline="0" dirty="0" err="1" smtClean="0">
                <a:solidFill>
                  <a:schemeClr val="tx1"/>
                </a:solidFill>
                <a:latin typeface="+mn-lt"/>
                <a:ea typeface="+mn-ea"/>
                <a:cs typeface="+mn-cs"/>
              </a:rPr>
              <a:t>executable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specification</a:t>
            </a:r>
            <a:r>
              <a:rPr lang="ru-RU" sz="1000" b="0" i="0" u="none" strike="noStrike" kern="1200" baseline="0" dirty="0" smtClean="0">
                <a:solidFill>
                  <a:schemeClr val="tx1"/>
                </a:solidFill>
                <a:latin typeface="+mn-lt"/>
                <a:ea typeface="+mn-ea"/>
                <a:cs typeface="+mn-cs"/>
              </a:rPr>
              <a:t> - описывает желаемое поведение модуля. Описывая поведение модуля, спецификация привязана к API модуля в меньшей степени. Так как поведение меняется значительно реже чем API модуля и сам модуль, то и частота обновления спецификаций ниже, чем частота обновления юнит тестов.</a:t>
            </a:r>
            <a:endParaRPr lang="en-US" sz="10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14</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err="1" smtClean="0">
                <a:solidFill>
                  <a:schemeClr val="tx1"/>
                </a:solidFill>
                <a:latin typeface="+mn-lt"/>
                <a:ea typeface="+mn-ea"/>
                <a:cs typeface="+mn-cs"/>
              </a:rPr>
              <a:t>Использование</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конструкций</a:t>
            </a:r>
            <a:r>
              <a:rPr lang="en-US" sz="1000" b="0" i="0" u="none" strike="noStrike" kern="1200" baseline="0" dirty="0" smtClean="0">
                <a:solidFill>
                  <a:schemeClr val="tx1"/>
                </a:solidFill>
                <a:latin typeface="+mn-lt"/>
                <a:ea typeface="+mn-ea"/>
                <a:cs typeface="+mn-cs"/>
              </a:rPr>
              <a:t> given-when-then </a:t>
            </a:r>
            <a:r>
              <a:rPr lang="en-US" sz="1000" b="0" i="0" u="none" strike="noStrike" kern="1200" baseline="0" dirty="0" err="1" smtClean="0">
                <a:solidFill>
                  <a:schemeClr val="tx1"/>
                </a:solidFill>
                <a:latin typeface="+mn-lt"/>
                <a:ea typeface="+mn-ea"/>
                <a:cs typeface="+mn-cs"/>
              </a:rPr>
              <a:t>является</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методикой</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структурирования</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тела</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спецификаций</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Однако</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если</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подходы</a:t>
            </a:r>
            <a:r>
              <a:rPr lang="en-US" sz="1000" b="0" i="0" u="none" strike="noStrike" kern="1200" baseline="0" dirty="0" smtClean="0">
                <a:solidFill>
                  <a:schemeClr val="tx1"/>
                </a:solidFill>
                <a:latin typeface="+mn-lt"/>
                <a:ea typeface="+mn-ea"/>
                <a:cs typeface="+mn-cs"/>
              </a:rPr>
              <a:t> Four Phase Test Approach, </a:t>
            </a:r>
            <a:r>
              <a:rPr lang="en-US" sz="1000" b="0" i="0" u="none" strike="noStrike" kern="1200" baseline="0" dirty="0" err="1" smtClean="0">
                <a:solidFill>
                  <a:schemeClr val="tx1"/>
                </a:solidFill>
                <a:latin typeface="+mn-lt"/>
                <a:ea typeface="+mn-ea"/>
                <a:cs typeface="+mn-cs"/>
              </a:rPr>
              <a:t>либо</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Arrance</a:t>
            </a:r>
            <a:r>
              <a:rPr lang="en-US" sz="1000" b="0" i="0" u="none" strike="noStrike" kern="1200" baseline="0" dirty="0" smtClean="0">
                <a:solidFill>
                  <a:schemeClr val="tx1"/>
                </a:solidFill>
                <a:latin typeface="+mn-lt"/>
                <a:ea typeface="+mn-ea"/>
                <a:cs typeface="+mn-cs"/>
              </a:rPr>
              <a:t>-Act-Assert </a:t>
            </a:r>
            <a:r>
              <a:rPr lang="en-US" sz="1000" b="0" i="0" u="none" strike="noStrike" kern="1200" baseline="0" dirty="0" err="1" smtClean="0">
                <a:solidFill>
                  <a:schemeClr val="tx1"/>
                </a:solidFill>
                <a:latin typeface="+mn-lt"/>
                <a:ea typeface="+mn-ea"/>
                <a:cs typeface="+mn-cs"/>
              </a:rPr>
              <a:t>фокусировались</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на</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разбиении</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теста</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в</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терминах</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механизмов</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тестирования</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то</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части</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спецификации</a:t>
            </a:r>
            <a:r>
              <a:rPr lang="en-US" sz="1000" b="0" i="0" u="none" strike="noStrike" kern="1200" baseline="0" dirty="0" smtClean="0">
                <a:solidFill>
                  <a:schemeClr val="tx1"/>
                </a:solidFill>
                <a:latin typeface="+mn-lt"/>
                <a:ea typeface="+mn-ea"/>
                <a:cs typeface="+mn-cs"/>
              </a:rPr>
              <a:t> given/when/then </a:t>
            </a:r>
            <a:r>
              <a:rPr lang="en-US" sz="1000" b="0" i="0" u="none" strike="noStrike" kern="1200" baseline="0" dirty="0" err="1" smtClean="0">
                <a:solidFill>
                  <a:schemeClr val="tx1"/>
                </a:solidFill>
                <a:latin typeface="+mn-lt"/>
                <a:ea typeface="+mn-ea"/>
                <a:cs typeface="+mn-cs"/>
              </a:rPr>
              <a:t>выражены</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в</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терминах</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бизнеса</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Вместо</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инициализации</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теста</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и</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подготовке</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объекта</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мы</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думаем</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о</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контексте</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в</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рамках</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которого</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происходит</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операция</a:t>
            </a:r>
            <a:r>
              <a:rPr lang="en-US" sz="1000" b="0" i="0" u="none" strike="noStrike" kern="1200" baseline="0" dirty="0" smtClean="0">
                <a:solidFill>
                  <a:schemeClr val="tx1"/>
                </a:solidFill>
                <a:latin typeface="+mn-lt"/>
                <a:ea typeface="+mn-ea"/>
                <a:cs typeface="+mn-cs"/>
              </a:rPr>
              <a:t> (given), </a:t>
            </a:r>
            <a:r>
              <a:rPr lang="en-US" sz="1000" b="0" i="0" u="none" strike="noStrike" kern="1200" baseline="0" dirty="0" err="1" smtClean="0">
                <a:solidFill>
                  <a:schemeClr val="tx1"/>
                </a:solidFill>
                <a:latin typeface="+mn-lt"/>
                <a:ea typeface="+mn-ea"/>
                <a:cs typeface="+mn-cs"/>
              </a:rPr>
              <a:t>вместо</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вызова</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методов</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думаем</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о</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сути</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выполняемой</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операции</a:t>
            </a:r>
            <a:r>
              <a:rPr lang="en-US" sz="1000" b="0" i="0" u="none" strike="noStrike" kern="1200" baseline="0" dirty="0" smtClean="0">
                <a:solidFill>
                  <a:schemeClr val="tx1"/>
                </a:solidFill>
                <a:latin typeface="+mn-lt"/>
                <a:ea typeface="+mn-ea"/>
                <a:cs typeface="+mn-cs"/>
              </a:rPr>
              <a:t> (when), </a:t>
            </a:r>
            <a:r>
              <a:rPr lang="en-US" sz="1000" b="0" i="0" u="none" strike="noStrike" kern="1200" baseline="0" dirty="0" err="1" smtClean="0">
                <a:solidFill>
                  <a:schemeClr val="tx1"/>
                </a:solidFill>
                <a:latin typeface="+mn-lt"/>
                <a:ea typeface="+mn-ea"/>
                <a:cs typeface="+mn-cs"/>
              </a:rPr>
              <a:t>вместо</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тестирования</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результатов</a:t>
            </a:r>
            <a:r>
              <a:rPr lang="en-US" sz="1000" b="0" i="0" u="none" strike="noStrike" kern="1200" baseline="0" dirty="0" smtClean="0">
                <a:solidFill>
                  <a:schemeClr val="tx1"/>
                </a:solidFill>
                <a:latin typeface="+mn-lt"/>
                <a:ea typeface="+mn-ea"/>
                <a:cs typeface="+mn-cs"/>
              </a:rPr>
              <a:t> - </a:t>
            </a:r>
            <a:r>
              <a:rPr lang="en-US" sz="1000" b="0" i="0" u="none" strike="noStrike" kern="1200" baseline="0" dirty="0" err="1" smtClean="0">
                <a:solidFill>
                  <a:schemeClr val="tx1"/>
                </a:solidFill>
                <a:latin typeface="+mn-lt"/>
                <a:ea typeface="+mn-ea"/>
                <a:cs typeface="+mn-cs"/>
              </a:rPr>
              <a:t>думаем</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о</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поведении</a:t>
            </a:r>
            <a:r>
              <a:rPr lang="en-US" sz="1000" b="0" i="0" u="none" strike="noStrike" kern="1200" baseline="0" dirty="0" smtClean="0">
                <a:solidFill>
                  <a:schemeClr val="tx1"/>
                </a:solidFill>
                <a:latin typeface="+mn-lt"/>
                <a:ea typeface="+mn-ea"/>
                <a:cs typeface="+mn-cs"/>
              </a:rPr>
              <a:t> (then). </a:t>
            </a:r>
            <a:r>
              <a:rPr lang="en-US" sz="1000" b="0" i="0" u="none" strike="noStrike" kern="1200" baseline="0" dirty="0" err="1" smtClean="0">
                <a:solidFill>
                  <a:schemeClr val="tx1"/>
                </a:solidFill>
                <a:latin typeface="+mn-lt"/>
                <a:ea typeface="+mn-ea"/>
                <a:cs typeface="+mn-cs"/>
              </a:rPr>
              <a:t>Помимо</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концептуального</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различия</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такой</a:t>
            </a:r>
            <a:r>
              <a:rPr lang="en-US" sz="1000" b="0" i="0" u="none" strike="noStrike" kern="1200" baseline="0" dirty="0" smtClean="0">
                <a:solidFill>
                  <a:schemeClr val="tx1"/>
                </a:solidFill>
                <a:latin typeface="+mn-lt"/>
                <a:ea typeface="+mn-ea"/>
                <a:cs typeface="+mn-cs"/>
              </a:rPr>
              <a:t> given-when-then </a:t>
            </a:r>
            <a:r>
              <a:rPr lang="en-US" sz="1000" b="0" i="0" u="none" strike="noStrike" kern="1200" baseline="0" dirty="0" err="1" smtClean="0">
                <a:solidFill>
                  <a:schemeClr val="tx1"/>
                </a:solidFill>
                <a:latin typeface="+mn-lt"/>
                <a:ea typeface="+mn-ea"/>
                <a:cs typeface="+mn-cs"/>
              </a:rPr>
              <a:t>подход</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служит</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для</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унификации</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языка</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описания</a:t>
            </a:r>
            <a:r>
              <a:rPr lang="en-US" sz="1000" b="0" i="0" u="none" strike="noStrike" kern="1200" baseline="0" dirty="0" smtClean="0">
                <a:solidFill>
                  <a:schemeClr val="tx1"/>
                </a:solidFill>
                <a:latin typeface="+mn-lt"/>
                <a:ea typeface="+mn-ea"/>
                <a:cs typeface="+mn-cs"/>
              </a:rPr>
              <a:t> </a:t>
            </a:r>
            <a:r>
              <a:rPr lang="en-US" sz="1000" b="0" i="0" u="none" strike="noStrike" kern="1200" baseline="0" dirty="0" err="1" smtClean="0">
                <a:solidFill>
                  <a:schemeClr val="tx1"/>
                </a:solidFill>
                <a:latin typeface="+mn-lt"/>
                <a:ea typeface="+mn-ea"/>
                <a:cs typeface="+mn-cs"/>
              </a:rPr>
              <a:t>спецификаци</a:t>
            </a:r>
            <a:endParaRPr lang="en-US" sz="10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15</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Применение BDD подхода в самой малой его толике - это именование юнит тестов таким образом, чтобы оно описывало поведение тестируемого аспекта. Для названия обычно тоже применяется тот же шаблон </a:t>
            </a:r>
            <a:r>
              <a:rPr lang="ru-RU" sz="1000" b="0" i="0" u="none" strike="noStrike" kern="1200" baseline="0" dirty="0" err="1" smtClean="0">
                <a:solidFill>
                  <a:schemeClr val="tx1"/>
                </a:solidFill>
                <a:latin typeface="+mn-lt"/>
                <a:ea typeface="+mn-ea"/>
                <a:cs typeface="+mn-cs"/>
              </a:rPr>
              <a:t>given-when-then</a:t>
            </a:r>
            <a:r>
              <a:rPr lang="ru-RU" sz="1000" b="0" i="0" u="none" strike="noStrike" kern="1200" baseline="0" dirty="0" smtClean="0">
                <a:solidFill>
                  <a:schemeClr val="tx1"/>
                </a:solidFill>
                <a:latin typeface="+mn-lt"/>
                <a:ea typeface="+mn-ea"/>
                <a:cs typeface="+mn-cs"/>
              </a:rPr>
              <a:t>, либо его разновидности.</a:t>
            </a:r>
          </a:p>
          <a:p>
            <a:pPr marL="0" marR="0" indent="0" algn="l" defTabSz="457200" rtl="0" eaLnBrk="1" fontAlgn="auto" latinLnBrk="0" hangingPunct="1">
              <a:lnSpc>
                <a:spcPct val="100000"/>
              </a:lnSpc>
              <a:spcBef>
                <a:spcPts val="0"/>
              </a:spcBef>
              <a:spcAft>
                <a:spcPts val="0"/>
              </a:spcAft>
              <a:buClrTx/>
              <a:buSzTx/>
              <a:buFontTx/>
              <a:buNone/>
              <a:tabLst/>
              <a:defRPr/>
            </a:pPr>
            <a:endParaRPr lang="ru-RU" sz="10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Однако BDD - это нечто большее. BDD предполагает выделение поведения как отдельной концепции. Поведения в свою очередь проявляются при каких-то условиях. Набор таких условий определяет сценарий. </a:t>
            </a:r>
            <a:r>
              <a:rPr lang="ru-RU" sz="1000" b="0" i="0" u="none" strike="noStrike" kern="1200" baseline="0" dirty="0" err="1" smtClean="0">
                <a:solidFill>
                  <a:schemeClr val="tx1"/>
                </a:solidFill>
                <a:latin typeface="+mn-lt"/>
                <a:ea typeface="+mn-ea"/>
                <a:cs typeface="+mn-cs"/>
              </a:rPr>
              <a:t>Сontext</a:t>
            </a:r>
            <a:r>
              <a:rPr lang="ru-RU" sz="1000" b="0" i="0" u="none" strike="noStrike" kern="1200" baseline="0" dirty="0" smtClean="0">
                <a:solidFill>
                  <a:schemeClr val="tx1"/>
                </a:solidFill>
                <a:latin typeface="+mn-lt"/>
                <a:ea typeface="+mn-ea"/>
                <a:cs typeface="+mn-cs"/>
              </a:rPr>
              <a:t>/</a:t>
            </a:r>
            <a:r>
              <a:rPr lang="ru-RU" sz="1000" b="0" i="0" u="none" strike="noStrike" kern="1200" baseline="0" dirty="0" err="1" smtClean="0">
                <a:solidFill>
                  <a:schemeClr val="tx1"/>
                </a:solidFill>
                <a:latin typeface="+mn-lt"/>
                <a:ea typeface="+mn-ea"/>
                <a:cs typeface="+mn-cs"/>
              </a:rPr>
              <a:t>Specification</a:t>
            </a:r>
            <a:r>
              <a:rPr lang="ru-RU" sz="1000" b="0" i="0" u="none" strike="noStrike" kern="1200" baseline="0" dirty="0" smtClean="0">
                <a:solidFill>
                  <a:schemeClr val="tx1"/>
                </a:solidFill>
                <a:latin typeface="+mn-lt"/>
                <a:ea typeface="+mn-ea"/>
                <a:cs typeface="+mn-cs"/>
              </a:rPr>
              <a:t> стиль предлагает рассматривать поведения не как плоский список, а фокусироваться на различных сценариях, в рамках которых проявляются те или иные поведения. Следствием такого подхода является то, что одно и тоже поведение может </a:t>
            </a:r>
            <a:r>
              <a:rPr lang="ru-RU" sz="1000" b="0" i="0" u="none" strike="noStrike" kern="1200" baseline="0" dirty="0" err="1" smtClean="0">
                <a:solidFill>
                  <a:schemeClr val="tx1"/>
                </a:solidFill>
                <a:latin typeface="+mn-lt"/>
                <a:ea typeface="+mn-ea"/>
                <a:cs typeface="+mn-cs"/>
              </a:rPr>
              <a:t>проявлятся</a:t>
            </a:r>
            <a:r>
              <a:rPr lang="ru-RU" sz="1000" b="0" i="0" u="none" strike="noStrike" kern="1200" baseline="0" dirty="0" smtClean="0">
                <a:solidFill>
                  <a:schemeClr val="tx1"/>
                </a:solidFill>
                <a:latin typeface="+mn-lt"/>
                <a:ea typeface="+mn-ea"/>
                <a:cs typeface="+mn-cs"/>
              </a:rPr>
              <a:t> в разных сценариях. BDD </a:t>
            </a:r>
            <a:r>
              <a:rPr lang="ru-RU" sz="1000" b="0" i="0" u="none" strike="noStrike" kern="1200" baseline="0" dirty="0" err="1" smtClean="0">
                <a:solidFill>
                  <a:schemeClr val="tx1"/>
                </a:solidFill>
                <a:latin typeface="+mn-lt"/>
                <a:ea typeface="+mn-ea"/>
                <a:cs typeface="+mn-cs"/>
              </a:rPr>
              <a:t>framework'и</a:t>
            </a:r>
            <a:r>
              <a:rPr lang="ru-RU" sz="1000" b="0" i="0" u="none" strike="noStrike" kern="1200" baseline="0" dirty="0" smtClean="0">
                <a:solidFill>
                  <a:schemeClr val="tx1"/>
                </a:solidFill>
                <a:latin typeface="+mn-lt"/>
                <a:ea typeface="+mn-ea"/>
                <a:cs typeface="+mn-cs"/>
              </a:rPr>
              <a:t> в отличие от </a:t>
            </a:r>
            <a:r>
              <a:rPr lang="ru-RU" sz="1000" b="0" i="0" u="none" strike="noStrike" kern="1200" baseline="0" dirty="0" err="1" smtClean="0">
                <a:solidFill>
                  <a:schemeClr val="tx1"/>
                </a:solidFill>
                <a:latin typeface="+mn-lt"/>
                <a:ea typeface="+mn-ea"/>
                <a:cs typeface="+mn-cs"/>
              </a:rPr>
              <a:t>unit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testing</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framework</a:t>
            </a:r>
            <a:r>
              <a:rPr lang="ru-RU" sz="1000" b="0" i="0" u="none" strike="noStrike" kern="1200" baseline="0" dirty="0" smtClean="0">
                <a:solidFill>
                  <a:schemeClr val="tx1"/>
                </a:solidFill>
                <a:latin typeface="+mn-lt"/>
                <a:ea typeface="+mn-ea"/>
                <a:cs typeface="+mn-cs"/>
              </a:rPr>
              <a:t> делают явный акцент на поведениях, сценариях, а не на механике тестирования.</a:t>
            </a:r>
            <a:endParaRPr lang="en-US" sz="10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17</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BDD подход можно разделить на два вида: </a:t>
            </a:r>
            <a:r>
              <a:rPr lang="ru-RU" sz="1000" b="0" i="0" u="none" strike="noStrike" kern="1200" baseline="0" dirty="0" err="1" smtClean="0">
                <a:solidFill>
                  <a:schemeClr val="tx1"/>
                </a:solidFill>
                <a:latin typeface="+mn-lt"/>
                <a:ea typeface="+mn-ea"/>
                <a:cs typeface="+mn-cs"/>
              </a:rPr>
              <a:t>xSpec</a:t>
            </a:r>
            <a:r>
              <a:rPr lang="ru-RU" sz="1000" b="0" i="0" u="none" strike="noStrike" kern="1200" baseline="0" dirty="0" smtClean="0">
                <a:solidFill>
                  <a:schemeClr val="tx1"/>
                </a:solidFill>
                <a:latin typeface="+mn-lt"/>
                <a:ea typeface="+mn-ea"/>
                <a:cs typeface="+mn-cs"/>
              </a:rPr>
              <a:t> и </a:t>
            </a:r>
            <a:r>
              <a:rPr lang="ru-RU" sz="1000" b="0" i="0" u="none" strike="noStrike" kern="1200" baseline="0" dirty="0" err="1" smtClean="0">
                <a:solidFill>
                  <a:schemeClr val="tx1"/>
                </a:solidFill>
                <a:latin typeface="+mn-lt"/>
                <a:ea typeface="+mn-ea"/>
                <a:cs typeface="+mn-cs"/>
              </a:rPr>
              <a:t>xBehave</a:t>
            </a:r>
            <a:r>
              <a:rPr lang="ru-RU" sz="1000" b="0" i="0" u="none" strike="noStrike" kern="1200" baseline="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ru-RU" sz="10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err="1" smtClean="0">
                <a:solidFill>
                  <a:schemeClr val="tx1"/>
                </a:solidFill>
                <a:latin typeface="+mn-lt"/>
                <a:ea typeface="+mn-ea"/>
                <a:cs typeface="+mn-cs"/>
              </a:rPr>
              <a:t>xSpec</a:t>
            </a:r>
            <a:r>
              <a:rPr lang="ru-RU" sz="1000" b="0" i="0" u="none" strike="noStrike" kern="1200" baseline="0" dirty="0" smtClean="0">
                <a:solidFill>
                  <a:schemeClr val="tx1"/>
                </a:solidFill>
                <a:latin typeface="+mn-lt"/>
                <a:ea typeface="+mn-ea"/>
                <a:cs typeface="+mn-cs"/>
              </a:rPr>
              <a:t> - это применение BDD на уровне модулей (</a:t>
            </a:r>
            <a:r>
              <a:rPr lang="ru-RU" sz="1000" b="0" i="0" u="none" strike="noStrike" kern="1200" baseline="0" dirty="0" err="1" smtClean="0">
                <a:solidFill>
                  <a:schemeClr val="tx1"/>
                </a:solidFill>
                <a:latin typeface="+mn-lt"/>
                <a:ea typeface="+mn-ea"/>
                <a:cs typeface="+mn-cs"/>
              </a:rPr>
              <a:t>unit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level</a:t>
            </a:r>
            <a:r>
              <a:rPr lang="ru-RU" sz="1000" b="0" i="0" u="none" strike="noStrike" kern="1200" baseline="0" dirty="0" smtClean="0">
                <a:solidFill>
                  <a:schemeClr val="tx1"/>
                </a:solidFill>
                <a:latin typeface="+mn-lt"/>
                <a:ea typeface="+mn-ea"/>
                <a:cs typeface="+mn-cs"/>
              </a:rPr>
              <a:t>), то есть описание спецификаций по отношению к модулям. Обычно используются те же технические инструменты, что и для написания юнит тестов (</a:t>
            </a:r>
            <a:r>
              <a:rPr lang="ru-RU" sz="1000" b="0" i="0" u="none" strike="noStrike" kern="1200" baseline="0" dirty="0" err="1" smtClean="0">
                <a:solidFill>
                  <a:schemeClr val="tx1"/>
                </a:solidFill>
                <a:latin typeface="+mn-lt"/>
                <a:ea typeface="+mn-ea"/>
                <a:cs typeface="+mn-cs"/>
              </a:rPr>
              <a:t>mocking</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frameworks</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assertion</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libraries</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unit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test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frameworks</a:t>
            </a:r>
            <a:r>
              <a:rPr lang="ru-RU" sz="1000" b="0" i="0" u="none" strike="noStrike" kern="1200" baseline="0" dirty="0" smtClean="0">
                <a:solidFill>
                  <a:schemeClr val="tx1"/>
                </a:solidFill>
                <a:latin typeface="+mn-lt"/>
                <a:ea typeface="+mn-ea"/>
                <a:cs typeface="+mn-cs"/>
              </a:rPr>
              <a:t>). Некоторые BDD </a:t>
            </a:r>
            <a:r>
              <a:rPr lang="ru-RU" sz="1000" b="0" i="0" u="none" strike="noStrike" kern="1200" baseline="0" dirty="0" err="1" smtClean="0">
                <a:solidFill>
                  <a:schemeClr val="tx1"/>
                </a:solidFill>
                <a:latin typeface="+mn-lt"/>
                <a:ea typeface="+mn-ea"/>
                <a:cs typeface="+mn-cs"/>
              </a:rPr>
              <a:t>framework'и</a:t>
            </a:r>
            <a:r>
              <a:rPr lang="ru-RU" sz="1000" b="0" i="0" u="none" strike="noStrike" kern="1200" baseline="0" dirty="0" smtClean="0">
                <a:solidFill>
                  <a:schemeClr val="tx1"/>
                </a:solidFill>
                <a:latin typeface="+mn-lt"/>
                <a:ea typeface="+mn-ea"/>
                <a:cs typeface="+mn-cs"/>
              </a:rPr>
              <a:t> предлагают описывать спецификации, на основании которых потом генерируется код тестов, то есть разделять описание спецификации и реализацию. Думаю, что такая практика неприменима для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спецификаций. Так как единственной ролью, которая работает со спецификациями, путем их описания и реализации, является разработчик, то разделять описание и реализацию спецификации в два разных места не стоит. Более привлекательным выглядит подход, когда описание может быть сгенерировано отдельно на основании кода спецификации, например в виде отчета.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спецификации применимы на этапе дизайна и реализации ПО, например, как замена стандартных юнит тестов. </a:t>
            </a: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Примеры </a:t>
            </a:r>
            <a:r>
              <a:rPr lang="ru-RU" sz="1000" b="0" i="0" u="none" strike="noStrike" kern="1200" baseline="0" dirty="0" err="1" smtClean="0">
                <a:solidFill>
                  <a:schemeClr val="tx1"/>
                </a:solidFill>
                <a:latin typeface="+mn-lt"/>
                <a:ea typeface="+mn-ea"/>
                <a:cs typeface="+mn-cs"/>
              </a:rPr>
              <a:t>фреймворков</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MSpec</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NSpec</a:t>
            </a:r>
            <a:r>
              <a:rPr lang="ru-RU" sz="1000" b="0" i="0" u="none" strike="noStrike" kern="1200" baseline="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ru-RU" sz="10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err="1" smtClean="0">
                <a:solidFill>
                  <a:schemeClr val="tx1"/>
                </a:solidFill>
                <a:latin typeface="+mn-lt"/>
                <a:ea typeface="+mn-ea"/>
                <a:cs typeface="+mn-cs"/>
              </a:rPr>
              <a:t>xBehave</a:t>
            </a:r>
            <a:r>
              <a:rPr lang="ru-RU" sz="1000" b="0" i="0" u="none" strike="noStrike" kern="1200" baseline="0" dirty="0" smtClean="0">
                <a:solidFill>
                  <a:schemeClr val="tx1"/>
                </a:solidFill>
                <a:latin typeface="+mn-lt"/>
                <a:ea typeface="+mn-ea"/>
                <a:cs typeface="+mn-cs"/>
              </a:rPr>
              <a:t> - это применение BDD для описания высокоуровневых пользовательских историй (</a:t>
            </a:r>
            <a:r>
              <a:rPr lang="ru-RU" sz="1000" b="0" i="0" u="none" strike="noStrike" kern="1200" baseline="0" dirty="0" err="1" smtClean="0">
                <a:solidFill>
                  <a:schemeClr val="tx1"/>
                </a:solidFill>
                <a:latin typeface="+mn-lt"/>
                <a:ea typeface="+mn-ea"/>
                <a:cs typeface="+mn-cs"/>
              </a:rPr>
              <a:t>user</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stories</a:t>
            </a:r>
            <a:r>
              <a:rPr lang="ru-RU" sz="1000" b="0" i="0" u="none" strike="noStrike" kern="1200" baseline="0" dirty="0" smtClean="0">
                <a:solidFill>
                  <a:schemeClr val="tx1"/>
                </a:solidFill>
                <a:latin typeface="+mn-lt"/>
                <a:ea typeface="+mn-ea"/>
                <a:cs typeface="+mn-cs"/>
              </a:rPr>
              <a:t>) в виде приемочных критериев (</a:t>
            </a:r>
            <a:r>
              <a:rPr lang="ru-RU" sz="1000" b="0" i="0" u="none" strike="noStrike" kern="1200" baseline="0" dirty="0" err="1" smtClean="0">
                <a:solidFill>
                  <a:schemeClr val="tx1"/>
                </a:solidFill>
                <a:latin typeface="+mn-lt"/>
                <a:ea typeface="+mn-ea"/>
                <a:cs typeface="+mn-cs"/>
              </a:rPr>
              <a:t>acceptance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criteria</a:t>
            </a:r>
            <a:r>
              <a:rPr lang="ru-RU" sz="1000" b="0" i="0" u="none" strike="noStrike" kern="1200" baseline="0" dirty="0" smtClean="0">
                <a:solidFill>
                  <a:schemeClr val="tx1"/>
                </a:solidFill>
                <a:latin typeface="+mn-lt"/>
                <a:ea typeface="+mn-ea"/>
                <a:cs typeface="+mn-cs"/>
              </a:rPr>
              <a:t>) при помощи </a:t>
            </a:r>
            <a:r>
              <a:rPr lang="ru-RU" sz="1000" b="0" i="0" u="none" strike="noStrike" kern="1200" baseline="0" dirty="0" err="1" smtClean="0">
                <a:solidFill>
                  <a:schemeClr val="tx1"/>
                </a:solidFill>
                <a:latin typeface="+mn-lt"/>
                <a:ea typeface="+mn-ea"/>
                <a:cs typeface="+mn-cs"/>
              </a:rPr>
              <a:t>given-when-then</a:t>
            </a:r>
            <a:r>
              <a:rPr lang="ru-RU" sz="1000" b="0" i="0" u="none" strike="noStrike" kern="1200" baseline="0" dirty="0" smtClean="0">
                <a:solidFill>
                  <a:schemeClr val="tx1"/>
                </a:solidFill>
                <a:latin typeface="+mn-lt"/>
                <a:ea typeface="+mn-ea"/>
                <a:cs typeface="+mn-cs"/>
              </a:rPr>
              <a:t> синтаксиса. Охватывает этап сбора и анализа требований, а также этап дизайна. Такой подход пропагандирует описание спецификаций одной ролью, например аналитиком либо </a:t>
            </a:r>
            <a:r>
              <a:rPr lang="ru-RU" sz="1000" b="0" i="0" u="none" strike="noStrike" kern="1200" baseline="0" dirty="0" err="1" smtClean="0">
                <a:solidFill>
                  <a:schemeClr val="tx1"/>
                </a:solidFill>
                <a:latin typeface="+mn-lt"/>
                <a:ea typeface="+mn-ea"/>
                <a:cs typeface="+mn-cs"/>
              </a:rPr>
              <a:t>тестировщиком</a:t>
            </a:r>
            <a:r>
              <a:rPr lang="ru-RU" sz="1000" b="0" i="0" u="none" strike="noStrike" kern="1200" baseline="0" dirty="0" smtClean="0">
                <a:solidFill>
                  <a:schemeClr val="tx1"/>
                </a:solidFill>
                <a:latin typeface="+mn-lt"/>
                <a:ea typeface="+mn-ea"/>
                <a:cs typeface="+mn-cs"/>
              </a:rPr>
              <a:t>, а реализацию уже разработчиком. Тут уже становится оправданным разделить описание и реализацию спецификаций, например в виде текстового файла с историями и автоматической </a:t>
            </a:r>
            <a:r>
              <a:rPr lang="ru-RU" sz="1000" b="0" i="0" u="none" strike="noStrike" kern="1200" baseline="0" dirty="0" err="1" smtClean="0">
                <a:solidFill>
                  <a:schemeClr val="tx1"/>
                </a:solidFill>
                <a:latin typeface="+mn-lt"/>
                <a:ea typeface="+mn-ea"/>
                <a:cs typeface="+mn-cs"/>
              </a:rPr>
              <a:t>кодогенераций</a:t>
            </a:r>
            <a:r>
              <a:rPr lang="ru-RU" sz="1000" b="0" i="0" u="none" strike="noStrike" kern="1200" baseline="0" dirty="0" smtClean="0">
                <a:solidFill>
                  <a:schemeClr val="tx1"/>
                </a:solidFill>
                <a:latin typeface="+mn-lt"/>
                <a:ea typeface="+mn-ea"/>
                <a:cs typeface="+mn-cs"/>
              </a:rPr>
              <a:t> тестов. В таком случае сложно обеспечивать синхронизацию текста историй и сгенерированного кода тестов. Также возникает сложность в реализации тестов. А именно, как реализовать проверку спецификации таким образом, чтобы не потерять свойств юнит тестов (</a:t>
            </a:r>
            <a:r>
              <a:rPr lang="ru-RU" sz="1000" b="0" i="0" u="none" strike="noStrike" kern="1200" baseline="0" dirty="0" err="1" smtClean="0">
                <a:solidFill>
                  <a:schemeClr val="tx1"/>
                </a:solidFill>
                <a:latin typeface="+mn-lt"/>
                <a:ea typeface="+mn-ea"/>
                <a:cs typeface="+mn-cs"/>
              </a:rPr>
              <a:t>repeatable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independent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thorough</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maintainable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fast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automatic</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professional</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readable</a:t>
            </a:r>
            <a:r>
              <a:rPr lang="ru-RU" sz="1000" b="0" i="0" u="none" strike="noStrike" kern="1200" baseline="0" dirty="0" smtClean="0">
                <a:solidFill>
                  <a:schemeClr val="tx1"/>
                </a:solidFill>
                <a:latin typeface="+mn-lt"/>
                <a:ea typeface="+mn-ea"/>
                <a:cs typeface="+mn-cs"/>
              </a:rPr>
              <a:t>). Если же уровень спецификации - пользовательская история, то проверка может вовлечь в себя взаимодействие систем или подсистем. А значит, в лучшем случае - это будет </a:t>
            </a:r>
            <a:r>
              <a:rPr lang="ru-RU" sz="1000" b="0" i="0" u="none" strike="noStrike" kern="1200" baseline="0" dirty="0" err="1" smtClean="0">
                <a:solidFill>
                  <a:schemeClr val="tx1"/>
                </a:solidFill>
                <a:latin typeface="+mn-lt"/>
                <a:ea typeface="+mn-ea"/>
                <a:cs typeface="+mn-cs"/>
              </a:rPr>
              <a:t>интреграционный</a:t>
            </a:r>
            <a:r>
              <a:rPr lang="ru-RU" sz="1000" b="0" i="0" u="none" strike="noStrike" kern="1200" baseline="0" dirty="0" smtClean="0">
                <a:solidFill>
                  <a:schemeClr val="tx1"/>
                </a:solidFill>
                <a:latin typeface="+mn-lt"/>
                <a:ea typeface="+mn-ea"/>
                <a:cs typeface="+mn-cs"/>
              </a:rPr>
              <a:t> тест. И возможно ли вообще в этом случае сделать автоматический тест? Также предполагается переход от </a:t>
            </a:r>
            <a:r>
              <a:rPr lang="ru-RU" sz="1000" b="0" i="0" u="none" strike="noStrike" kern="1200" baseline="0" dirty="0" err="1" smtClean="0">
                <a:solidFill>
                  <a:schemeClr val="tx1"/>
                </a:solidFill>
                <a:latin typeface="+mn-lt"/>
                <a:ea typeface="+mn-ea"/>
                <a:cs typeface="+mn-cs"/>
              </a:rPr>
              <a:t>story-level</a:t>
            </a:r>
            <a:r>
              <a:rPr lang="ru-RU" sz="1000" b="0" i="0" u="none" strike="noStrike" kern="1200" baseline="0" dirty="0" smtClean="0">
                <a:solidFill>
                  <a:schemeClr val="tx1"/>
                </a:solidFill>
                <a:latin typeface="+mn-lt"/>
                <a:ea typeface="+mn-ea"/>
                <a:cs typeface="+mn-cs"/>
              </a:rPr>
              <a:t> спецификаций к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спецификациям. Насколько этот переход будет бесшовным, и будет ли в нем польза - тоже остается для меня пока вопросом. </a:t>
            </a: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Примеры </a:t>
            </a:r>
            <a:r>
              <a:rPr lang="ru-RU" sz="1000" b="0" i="0" u="none" strike="noStrike" kern="1200" baseline="0" dirty="0" err="1" smtClean="0">
                <a:solidFill>
                  <a:schemeClr val="tx1"/>
                </a:solidFill>
                <a:latin typeface="+mn-lt"/>
                <a:ea typeface="+mn-ea"/>
                <a:cs typeface="+mn-cs"/>
              </a:rPr>
              <a:t>фреймворков</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NBehave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SpecFlow</a:t>
            </a:r>
            <a:r>
              <a:rPr lang="ru-RU" sz="1000" b="0" i="0" u="none" strike="noStrike" kern="1200" baseline="0" dirty="0" smtClean="0">
                <a:solidFill>
                  <a:schemeClr val="tx1"/>
                </a:solidFill>
                <a:latin typeface="+mn-lt"/>
                <a:ea typeface="+mn-ea"/>
                <a:cs typeface="+mn-cs"/>
              </a:rPr>
              <a:t>.</a:t>
            </a:r>
            <a:endParaRPr lang="en-US" sz="10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18</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BDD подход можно разделить на два вида: </a:t>
            </a:r>
            <a:r>
              <a:rPr lang="ru-RU" sz="1000" b="0" i="0" u="none" strike="noStrike" kern="1200" baseline="0" dirty="0" err="1" smtClean="0">
                <a:solidFill>
                  <a:schemeClr val="tx1"/>
                </a:solidFill>
                <a:latin typeface="+mn-lt"/>
                <a:ea typeface="+mn-ea"/>
                <a:cs typeface="+mn-cs"/>
              </a:rPr>
              <a:t>xSpec</a:t>
            </a:r>
            <a:r>
              <a:rPr lang="ru-RU" sz="1000" b="0" i="0" u="none" strike="noStrike" kern="1200" baseline="0" dirty="0" smtClean="0">
                <a:solidFill>
                  <a:schemeClr val="tx1"/>
                </a:solidFill>
                <a:latin typeface="+mn-lt"/>
                <a:ea typeface="+mn-ea"/>
                <a:cs typeface="+mn-cs"/>
              </a:rPr>
              <a:t> и </a:t>
            </a:r>
            <a:r>
              <a:rPr lang="ru-RU" sz="1000" b="0" i="0" u="none" strike="noStrike" kern="1200" baseline="0" dirty="0" err="1" smtClean="0">
                <a:solidFill>
                  <a:schemeClr val="tx1"/>
                </a:solidFill>
                <a:latin typeface="+mn-lt"/>
                <a:ea typeface="+mn-ea"/>
                <a:cs typeface="+mn-cs"/>
              </a:rPr>
              <a:t>xBehave</a:t>
            </a:r>
            <a:r>
              <a:rPr lang="ru-RU" sz="1000" b="0" i="0" u="none" strike="noStrike" kern="1200" baseline="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ru-RU" sz="10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err="1" smtClean="0">
                <a:solidFill>
                  <a:schemeClr val="tx1"/>
                </a:solidFill>
                <a:latin typeface="+mn-lt"/>
                <a:ea typeface="+mn-ea"/>
                <a:cs typeface="+mn-cs"/>
              </a:rPr>
              <a:t>xSpec</a:t>
            </a:r>
            <a:r>
              <a:rPr lang="ru-RU" sz="1000" b="0" i="0" u="none" strike="noStrike" kern="1200" baseline="0" dirty="0" smtClean="0">
                <a:solidFill>
                  <a:schemeClr val="tx1"/>
                </a:solidFill>
                <a:latin typeface="+mn-lt"/>
                <a:ea typeface="+mn-ea"/>
                <a:cs typeface="+mn-cs"/>
              </a:rPr>
              <a:t> - это применение BDD на уровне модулей (</a:t>
            </a:r>
            <a:r>
              <a:rPr lang="ru-RU" sz="1000" b="0" i="0" u="none" strike="noStrike" kern="1200" baseline="0" dirty="0" err="1" smtClean="0">
                <a:solidFill>
                  <a:schemeClr val="tx1"/>
                </a:solidFill>
                <a:latin typeface="+mn-lt"/>
                <a:ea typeface="+mn-ea"/>
                <a:cs typeface="+mn-cs"/>
              </a:rPr>
              <a:t>unit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level</a:t>
            </a:r>
            <a:r>
              <a:rPr lang="ru-RU" sz="1000" b="0" i="0" u="none" strike="noStrike" kern="1200" baseline="0" dirty="0" smtClean="0">
                <a:solidFill>
                  <a:schemeClr val="tx1"/>
                </a:solidFill>
                <a:latin typeface="+mn-lt"/>
                <a:ea typeface="+mn-ea"/>
                <a:cs typeface="+mn-cs"/>
              </a:rPr>
              <a:t>), то есть описание спецификаций по отношению к модулям. Обычно используются те же технические инструменты, что и для написания юнит тестов (</a:t>
            </a:r>
            <a:r>
              <a:rPr lang="ru-RU" sz="1000" b="0" i="0" u="none" strike="noStrike" kern="1200" baseline="0" dirty="0" err="1" smtClean="0">
                <a:solidFill>
                  <a:schemeClr val="tx1"/>
                </a:solidFill>
                <a:latin typeface="+mn-lt"/>
                <a:ea typeface="+mn-ea"/>
                <a:cs typeface="+mn-cs"/>
              </a:rPr>
              <a:t>mocking</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frameworks</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assertion</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libraries</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unit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test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frameworks</a:t>
            </a:r>
            <a:r>
              <a:rPr lang="ru-RU" sz="1000" b="0" i="0" u="none" strike="noStrike" kern="1200" baseline="0" dirty="0" smtClean="0">
                <a:solidFill>
                  <a:schemeClr val="tx1"/>
                </a:solidFill>
                <a:latin typeface="+mn-lt"/>
                <a:ea typeface="+mn-ea"/>
                <a:cs typeface="+mn-cs"/>
              </a:rPr>
              <a:t>). Некоторые BDD </a:t>
            </a:r>
            <a:r>
              <a:rPr lang="ru-RU" sz="1000" b="0" i="0" u="none" strike="noStrike" kern="1200" baseline="0" dirty="0" err="1" smtClean="0">
                <a:solidFill>
                  <a:schemeClr val="tx1"/>
                </a:solidFill>
                <a:latin typeface="+mn-lt"/>
                <a:ea typeface="+mn-ea"/>
                <a:cs typeface="+mn-cs"/>
              </a:rPr>
              <a:t>framework'и</a:t>
            </a:r>
            <a:r>
              <a:rPr lang="ru-RU" sz="1000" b="0" i="0" u="none" strike="noStrike" kern="1200" baseline="0" dirty="0" smtClean="0">
                <a:solidFill>
                  <a:schemeClr val="tx1"/>
                </a:solidFill>
                <a:latin typeface="+mn-lt"/>
                <a:ea typeface="+mn-ea"/>
                <a:cs typeface="+mn-cs"/>
              </a:rPr>
              <a:t> предлагают описывать спецификации, на основании которых потом генерируется код тестов, то есть разделять описание спецификации и реализацию. Думаю, что такая практика неприменима для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спецификаций. Так как единственной ролью, которая работает со спецификациями, путем их описания и реализации, является разработчик, то разделять описание и реализацию спецификации в два разных места не стоит. Более привлекательным выглядит подход, когда описание может быть сгенерировано отдельно на основании кода спецификации, например в виде отчета.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спецификации применимы на этапе дизайна и реализации ПО, например, как замена стандартных юнит тестов. </a:t>
            </a: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Примеры </a:t>
            </a:r>
            <a:r>
              <a:rPr lang="ru-RU" sz="1000" b="0" i="0" u="none" strike="noStrike" kern="1200" baseline="0" dirty="0" err="1" smtClean="0">
                <a:solidFill>
                  <a:schemeClr val="tx1"/>
                </a:solidFill>
                <a:latin typeface="+mn-lt"/>
                <a:ea typeface="+mn-ea"/>
                <a:cs typeface="+mn-cs"/>
              </a:rPr>
              <a:t>фреймворков</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MSpec</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NSpec</a:t>
            </a:r>
            <a:r>
              <a:rPr lang="ru-RU" sz="1000" b="0" i="0" u="none" strike="noStrike" kern="1200" baseline="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ru-RU" sz="10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err="1" smtClean="0">
                <a:solidFill>
                  <a:schemeClr val="tx1"/>
                </a:solidFill>
                <a:latin typeface="+mn-lt"/>
                <a:ea typeface="+mn-ea"/>
                <a:cs typeface="+mn-cs"/>
              </a:rPr>
              <a:t>xBehave</a:t>
            </a:r>
            <a:r>
              <a:rPr lang="ru-RU" sz="1000" b="0" i="0" u="none" strike="noStrike" kern="1200" baseline="0" dirty="0" smtClean="0">
                <a:solidFill>
                  <a:schemeClr val="tx1"/>
                </a:solidFill>
                <a:latin typeface="+mn-lt"/>
                <a:ea typeface="+mn-ea"/>
                <a:cs typeface="+mn-cs"/>
              </a:rPr>
              <a:t> - это применение BDD для описания высокоуровневых пользовательских историй (</a:t>
            </a:r>
            <a:r>
              <a:rPr lang="ru-RU" sz="1000" b="0" i="0" u="none" strike="noStrike" kern="1200" baseline="0" dirty="0" err="1" smtClean="0">
                <a:solidFill>
                  <a:schemeClr val="tx1"/>
                </a:solidFill>
                <a:latin typeface="+mn-lt"/>
                <a:ea typeface="+mn-ea"/>
                <a:cs typeface="+mn-cs"/>
              </a:rPr>
              <a:t>user</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stories</a:t>
            </a:r>
            <a:r>
              <a:rPr lang="ru-RU" sz="1000" b="0" i="0" u="none" strike="noStrike" kern="1200" baseline="0" dirty="0" smtClean="0">
                <a:solidFill>
                  <a:schemeClr val="tx1"/>
                </a:solidFill>
                <a:latin typeface="+mn-lt"/>
                <a:ea typeface="+mn-ea"/>
                <a:cs typeface="+mn-cs"/>
              </a:rPr>
              <a:t>) в виде приемочных критериев (</a:t>
            </a:r>
            <a:r>
              <a:rPr lang="ru-RU" sz="1000" b="0" i="0" u="none" strike="noStrike" kern="1200" baseline="0" dirty="0" err="1" smtClean="0">
                <a:solidFill>
                  <a:schemeClr val="tx1"/>
                </a:solidFill>
                <a:latin typeface="+mn-lt"/>
                <a:ea typeface="+mn-ea"/>
                <a:cs typeface="+mn-cs"/>
              </a:rPr>
              <a:t>acceptance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criteria</a:t>
            </a:r>
            <a:r>
              <a:rPr lang="ru-RU" sz="1000" b="0" i="0" u="none" strike="noStrike" kern="1200" baseline="0" dirty="0" smtClean="0">
                <a:solidFill>
                  <a:schemeClr val="tx1"/>
                </a:solidFill>
                <a:latin typeface="+mn-lt"/>
                <a:ea typeface="+mn-ea"/>
                <a:cs typeface="+mn-cs"/>
              </a:rPr>
              <a:t>) при помощи </a:t>
            </a:r>
            <a:r>
              <a:rPr lang="ru-RU" sz="1000" b="0" i="0" u="none" strike="noStrike" kern="1200" baseline="0" dirty="0" err="1" smtClean="0">
                <a:solidFill>
                  <a:schemeClr val="tx1"/>
                </a:solidFill>
                <a:latin typeface="+mn-lt"/>
                <a:ea typeface="+mn-ea"/>
                <a:cs typeface="+mn-cs"/>
              </a:rPr>
              <a:t>given-when-then</a:t>
            </a:r>
            <a:r>
              <a:rPr lang="ru-RU" sz="1000" b="0" i="0" u="none" strike="noStrike" kern="1200" baseline="0" dirty="0" smtClean="0">
                <a:solidFill>
                  <a:schemeClr val="tx1"/>
                </a:solidFill>
                <a:latin typeface="+mn-lt"/>
                <a:ea typeface="+mn-ea"/>
                <a:cs typeface="+mn-cs"/>
              </a:rPr>
              <a:t> синтаксиса. Охватывает этап сбора и анализа требований, а также этап дизайна. Такой подход пропагандирует описание спецификаций одной ролью, например аналитиком либо </a:t>
            </a:r>
            <a:r>
              <a:rPr lang="ru-RU" sz="1000" b="0" i="0" u="none" strike="noStrike" kern="1200" baseline="0" dirty="0" err="1" smtClean="0">
                <a:solidFill>
                  <a:schemeClr val="tx1"/>
                </a:solidFill>
                <a:latin typeface="+mn-lt"/>
                <a:ea typeface="+mn-ea"/>
                <a:cs typeface="+mn-cs"/>
              </a:rPr>
              <a:t>тестировщиком</a:t>
            </a:r>
            <a:r>
              <a:rPr lang="ru-RU" sz="1000" b="0" i="0" u="none" strike="noStrike" kern="1200" baseline="0" dirty="0" smtClean="0">
                <a:solidFill>
                  <a:schemeClr val="tx1"/>
                </a:solidFill>
                <a:latin typeface="+mn-lt"/>
                <a:ea typeface="+mn-ea"/>
                <a:cs typeface="+mn-cs"/>
              </a:rPr>
              <a:t>, а реализацию уже разработчиком. Тут уже становится оправданным разделить описание и реализацию спецификаций, например в виде текстового файла с историями и автоматической </a:t>
            </a:r>
            <a:r>
              <a:rPr lang="ru-RU" sz="1000" b="0" i="0" u="none" strike="noStrike" kern="1200" baseline="0" dirty="0" err="1" smtClean="0">
                <a:solidFill>
                  <a:schemeClr val="tx1"/>
                </a:solidFill>
                <a:latin typeface="+mn-lt"/>
                <a:ea typeface="+mn-ea"/>
                <a:cs typeface="+mn-cs"/>
              </a:rPr>
              <a:t>кодогенераций</a:t>
            </a:r>
            <a:r>
              <a:rPr lang="ru-RU" sz="1000" b="0" i="0" u="none" strike="noStrike" kern="1200" baseline="0" dirty="0" smtClean="0">
                <a:solidFill>
                  <a:schemeClr val="tx1"/>
                </a:solidFill>
                <a:latin typeface="+mn-lt"/>
                <a:ea typeface="+mn-ea"/>
                <a:cs typeface="+mn-cs"/>
              </a:rPr>
              <a:t> тестов. В таком случае сложно обеспечивать синхронизацию текста историй и сгенерированного кода тестов. Также возникает сложность в реализации тестов. А именно, как реализовать проверку спецификации таким образом, чтобы не потерять свойств юнит тестов (</a:t>
            </a:r>
            <a:r>
              <a:rPr lang="ru-RU" sz="1000" b="0" i="0" u="none" strike="noStrike" kern="1200" baseline="0" dirty="0" err="1" smtClean="0">
                <a:solidFill>
                  <a:schemeClr val="tx1"/>
                </a:solidFill>
                <a:latin typeface="+mn-lt"/>
                <a:ea typeface="+mn-ea"/>
                <a:cs typeface="+mn-cs"/>
              </a:rPr>
              <a:t>repeatable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independent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thorough</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maintainable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fast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automatic</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professional</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readable</a:t>
            </a:r>
            <a:r>
              <a:rPr lang="ru-RU" sz="1000" b="0" i="0" u="none" strike="noStrike" kern="1200" baseline="0" dirty="0" smtClean="0">
                <a:solidFill>
                  <a:schemeClr val="tx1"/>
                </a:solidFill>
                <a:latin typeface="+mn-lt"/>
                <a:ea typeface="+mn-ea"/>
                <a:cs typeface="+mn-cs"/>
              </a:rPr>
              <a:t>). Если же уровень спецификации - пользовательская история, то проверка может вовлечь в себя взаимодействие систем или подсистем. А значит, в лучшем случае - это будет </a:t>
            </a:r>
            <a:r>
              <a:rPr lang="ru-RU" sz="1000" b="0" i="0" u="none" strike="noStrike" kern="1200" baseline="0" dirty="0" err="1" smtClean="0">
                <a:solidFill>
                  <a:schemeClr val="tx1"/>
                </a:solidFill>
                <a:latin typeface="+mn-lt"/>
                <a:ea typeface="+mn-ea"/>
                <a:cs typeface="+mn-cs"/>
              </a:rPr>
              <a:t>интреграционный</a:t>
            </a:r>
            <a:r>
              <a:rPr lang="ru-RU" sz="1000" b="0" i="0" u="none" strike="noStrike" kern="1200" baseline="0" dirty="0" smtClean="0">
                <a:solidFill>
                  <a:schemeClr val="tx1"/>
                </a:solidFill>
                <a:latin typeface="+mn-lt"/>
                <a:ea typeface="+mn-ea"/>
                <a:cs typeface="+mn-cs"/>
              </a:rPr>
              <a:t> тест. И возможно ли вообще в этом случае сделать автоматический тест? Также предполагается переход от </a:t>
            </a:r>
            <a:r>
              <a:rPr lang="ru-RU" sz="1000" b="0" i="0" u="none" strike="noStrike" kern="1200" baseline="0" dirty="0" err="1" smtClean="0">
                <a:solidFill>
                  <a:schemeClr val="tx1"/>
                </a:solidFill>
                <a:latin typeface="+mn-lt"/>
                <a:ea typeface="+mn-ea"/>
                <a:cs typeface="+mn-cs"/>
              </a:rPr>
              <a:t>story-level</a:t>
            </a:r>
            <a:r>
              <a:rPr lang="ru-RU" sz="1000" b="0" i="0" u="none" strike="noStrike" kern="1200" baseline="0" dirty="0" smtClean="0">
                <a:solidFill>
                  <a:schemeClr val="tx1"/>
                </a:solidFill>
                <a:latin typeface="+mn-lt"/>
                <a:ea typeface="+mn-ea"/>
                <a:cs typeface="+mn-cs"/>
              </a:rPr>
              <a:t> спецификаций к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спецификациям. Насколько этот переход будет бесшовным, и будет ли в нем польза - тоже остается для меня пока вопросом. </a:t>
            </a: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Примеры </a:t>
            </a:r>
            <a:r>
              <a:rPr lang="ru-RU" sz="1000" b="0" i="0" u="none" strike="noStrike" kern="1200" baseline="0" dirty="0" err="1" smtClean="0">
                <a:solidFill>
                  <a:schemeClr val="tx1"/>
                </a:solidFill>
                <a:latin typeface="+mn-lt"/>
                <a:ea typeface="+mn-ea"/>
                <a:cs typeface="+mn-cs"/>
              </a:rPr>
              <a:t>фреймворков</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NBehave</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SpecFlow</a:t>
            </a:r>
            <a:r>
              <a:rPr lang="ru-RU" sz="1000" b="0" i="0" u="none" strike="noStrike" kern="1200" baseline="0" dirty="0" smtClean="0">
                <a:solidFill>
                  <a:schemeClr val="tx1"/>
                </a:solidFill>
                <a:latin typeface="+mn-lt"/>
                <a:ea typeface="+mn-ea"/>
                <a:cs typeface="+mn-cs"/>
              </a:rPr>
              <a:t>.</a:t>
            </a:r>
            <a:endParaRPr lang="en-US" sz="10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19</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BDD подход можно разделить на два вида: </a:t>
            </a:r>
            <a:r>
              <a:rPr lang="ru-RU" sz="1000" b="0" i="0" u="none" strike="noStrike" kern="1200" baseline="0" dirty="0" err="1" smtClean="0">
                <a:solidFill>
                  <a:schemeClr val="tx1"/>
                </a:solidFill>
                <a:latin typeface="+mn-lt"/>
                <a:ea typeface="+mn-ea"/>
                <a:cs typeface="+mn-cs"/>
              </a:rPr>
              <a:t>xSpec</a:t>
            </a:r>
            <a:r>
              <a:rPr lang="ru-RU" sz="1000" b="0" i="0" u="none" strike="noStrike" kern="1200" baseline="0" dirty="0" smtClean="0">
                <a:solidFill>
                  <a:schemeClr val="tx1"/>
                </a:solidFill>
                <a:latin typeface="+mn-lt"/>
                <a:ea typeface="+mn-ea"/>
                <a:cs typeface="+mn-cs"/>
              </a:rPr>
              <a:t> и </a:t>
            </a:r>
            <a:r>
              <a:rPr lang="ru-RU" sz="1000" b="0" i="0" u="none" strike="noStrike" kern="1200" baseline="0" dirty="0" err="1" smtClean="0">
                <a:solidFill>
                  <a:schemeClr val="tx1"/>
                </a:solidFill>
                <a:latin typeface="+mn-lt"/>
                <a:ea typeface="+mn-ea"/>
                <a:cs typeface="+mn-cs"/>
              </a:rPr>
              <a:t>xBehave</a:t>
            </a:r>
            <a:r>
              <a:rPr lang="ru-RU" sz="1000" b="0" i="0" u="none" strike="noStrike" kern="1200" baseline="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ru-RU" sz="10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err="1" smtClean="0">
                <a:solidFill>
                  <a:schemeClr val="tx1"/>
                </a:solidFill>
                <a:latin typeface="+mn-lt"/>
                <a:ea typeface="+mn-ea"/>
                <a:cs typeface="+mn-cs"/>
              </a:rPr>
              <a:t>xSpec</a:t>
            </a:r>
            <a:r>
              <a:rPr lang="ru-RU" sz="1000" b="0" i="0" u="none" strike="noStrike" kern="1200" baseline="0" dirty="0" smtClean="0">
                <a:solidFill>
                  <a:schemeClr val="tx1"/>
                </a:solidFill>
                <a:latin typeface="+mn-lt"/>
                <a:ea typeface="+mn-ea"/>
                <a:cs typeface="+mn-cs"/>
              </a:rPr>
              <a:t> - это применение BDD на уровне модулей (</a:t>
            </a:r>
            <a:r>
              <a:rPr lang="ru-RU" sz="1000" b="0" i="0" u="none" strike="noStrike" kern="1200" baseline="0" dirty="0" err="1" smtClean="0">
                <a:solidFill>
                  <a:schemeClr val="tx1"/>
                </a:solidFill>
                <a:latin typeface="+mn-lt"/>
                <a:ea typeface="+mn-ea"/>
                <a:cs typeface="+mn-cs"/>
              </a:rPr>
              <a:t>unit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level</a:t>
            </a:r>
            <a:r>
              <a:rPr lang="ru-RU" sz="1000" b="0" i="0" u="none" strike="noStrike" kern="1200" baseline="0" dirty="0" smtClean="0">
                <a:solidFill>
                  <a:schemeClr val="tx1"/>
                </a:solidFill>
                <a:latin typeface="+mn-lt"/>
                <a:ea typeface="+mn-ea"/>
                <a:cs typeface="+mn-cs"/>
              </a:rPr>
              <a:t>), то есть описание спецификаций по отношению к модулям. Обычно используются те же технические инструменты, что и для написания юнит тестов (</a:t>
            </a:r>
            <a:r>
              <a:rPr lang="ru-RU" sz="1000" b="0" i="0" u="none" strike="noStrike" kern="1200" baseline="0" dirty="0" err="1" smtClean="0">
                <a:solidFill>
                  <a:schemeClr val="tx1"/>
                </a:solidFill>
                <a:latin typeface="+mn-lt"/>
                <a:ea typeface="+mn-ea"/>
                <a:cs typeface="+mn-cs"/>
              </a:rPr>
              <a:t>mocking</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frameworks</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assertion</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libraries</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unit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test</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frameworks</a:t>
            </a:r>
            <a:r>
              <a:rPr lang="ru-RU" sz="1000" b="0" i="0" u="none" strike="noStrike" kern="1200" baseline="0" dirty="0" smtClean="0">
                <a:solidFill>
                  <a:schemeClr val="tx1"/>
                </a:solidFill>
                <a:latin typeface="+mn-lt"/>
                <a:ea typeface="+mn-ea"/>
                <a:cs typeface="+mn-cs"/>
              </a:rPr>
              <a:t>). Некоторые BDD </a:t>
            </a:r>
            <a:r>
              <a:rPr lang="ru-RU" sz="1000" b="0" i="0" u="none" strike="noStrike" kern="1200" baseline="0" dirty="0" err="1" smtClean="0">
                <a:solidFill>
                  <a:schemeClr val="tx1"/>
                </a:solidFill>
                <a:latin typeface="+mn-lt"/>
                <a:ea typeface="+mn-ea"/>
                <a:cs typeface="+mn-cs"/>
              </a:rPr>
              <a:t>framework'и</a:t>
            </a:r>
            <a:r>
              <a:rPr lang="ru-RU" sz="1000" b="0" i="0" u="none" strike="noStrike" kern="1200" baseline="0" dirty="0" smtClean="0">
                <a:solidFill>
                  <a:schemeClr val="tx1"/>
                </a:solidFill>
                <a:latin typeface="+mn-lt"/>
                <a:ea typeface="+mn-ea"/>
                <a:cs typeface="+mn-cs"/>
              </a:rPr>
              <a:t> предлагают описывать спецификации, на основании которых потом генерируется код тестов, то есть разделять описание спецификации и реализацию. Думаю, что такая практика неприменима для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спецификаций. Так как единственной ролью, которая работает со спецификациями, путем их описания и реализации, является разработчик, то разделять описание и реализацию спецификации в два разных места не стоит. Более привлекательным выглядит подход, когда описание может быть сгенерировано отдельно на основании кода спецификации, например в виде отчета. </a:t>
            </a:r>
            <a:r>
              <a:rPr lang="ru-RU" sz="1000" b="0" i="0" u="none" strike="noStrike" kern="1200" baseline="0" dirty="0" err="1" smtClean="0">
                <a:solidFill>
                  <a:schemeClr val="tx1"/>
                </a:solidFill>
                <a:latin typeface="+mn-lt"/>
                <a:ea typeface="+mn-ea"/>
                <a:cs typeface="+mn-cs"/>
              </a:rPr>
              <a:t>Unit-level</a:t>
            </a:r>
            <a:r>
              <a:rPr lang="ru-RU" sz="1000" b="0" i="0" u="none" strike="noStrike" kern="1200" baseline="0" dirty="0" smtClean="0">
                <a:solidFill>
                  <a:schemeClr val="tx1"/>
                </a:solidFill>
                <a:latin typeface="+mn-lt"/>
                <a:ea typeface="+mn-ea"/>
                <a:cs typeface="+mn-cs"/>
              </a:rPr>
              <a:t> спецификации применимы на этапе дизайна и реализации ПО, например, как замена стандартных юнит тестов. </a:t>
            </a:r>
          </a:p>
          <a:p>
            <a:pPr marL="0" marR="0" indent="0" algn="l" defTabSz="457200" rtl="0" eaLnBrk="1" fontAlgn="auto" latinLnBrk="0" hangingPunct="1">
              <a:lnSpc>
                <a:spcPct val="100000"/>
              </a:lnSpc>
              <a:spcBef>
                <a:spcPts val="0"/>
              </a:spcBef>
              <a:spcAft>
                <a:spcPts val="0"/>
              </a:spcAft>
              <a:buClrTx/>
              <a:buSzTx/>
              <a:buFontTx/>
              <a:buNone/>
              <a:tabLst/>
              <a:defRPr/>
            </a:pPr>
            <a:r>
              <a:rPr lang="ru-RU" sz="1000" b="0" i="0" u="none" strike="noStrike" kern="1200" baseline="0" dirty="0" smtClean="0">
                <a:solidFill>
                  <a:schemeClr val="tx1"/>
                </a:solidFill>
                <a:latin typeface="+mn-lt"/>
                <a:ea typeface="+mn-ea"/>
                <a:cs typeface="+mn-cs"/>
              </a:rPr>
              <a:t>Примеры </a:t>
            </a:r>
            <a:r>
              <a:rPr lang="ru-RU" sz="1000" b="0" i="0" u="none" strike="noStrike" kern="1200" baseline="0" dirty="0" err="1" smtClean="0">
                <a:solidFill>
                  <a:schemeClr val="tx1"/>
                </a:solidFill>
                <a:latin typeface="+mn-lt"/>
                <a:ea typeface="+mn-ea"/>
                <a:cs typeface="+mn-cs"/>
              </a:rPr>
              <a:t>фреймворков</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MSpec</a:t>
            </a:r>
            <a:r>
              <a:rPr lang="ru-RU" sz="1000" b="0" i="0" u="none" strike="noStrike" kern="1200" baseline="0" dirty="0" smtClean="0">
                <a:solidFill>
                  <a:schemeClr val="tx1"/>
                </a:solidFill>
                <a:latin typeface="+mn-lt"/>
                <a:ea typeface="+mn-ea"/>
                <a:cs typeface="+mn-cs"/>
              </a:rPr>
              <a:t>, </a:t>
            </a:r>
            <a:r>
              <a:rPr lang="ru-RU" sz="1000" b="0" i="0" u="none" strike="noStrike" kern="1200" baseline="0" dirty="0" err="1" smtClean="0">
                <a:solidFill>
                  <a:schemeClr val="tx1"/>
                </a:solidFill>
                <a:latin typeface="+mn-lt"/>
                <a:ea typeface="+mn-ea"/>
                <a:cs typeface="+mn-cs"/>
              </a:rPr>
              <a:t>NSpec</a:t>
            </a:r>
            <a:r>
              <a:rPr lang="ru-RU" sz="1000" b="0" i="0" u="none" strike="noStrike" kern="1200" baseline="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ru-RU" sz="10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20</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Мышление в терминах функциональности (того, что код должен делать), приводит к подходу, когда сначала пишутся классы для проверки спецификации, которые, в свою очередь, могут оказаться очень эффективным инструментом реализации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aims to bridge the gap between the differing views of computer systems held by Business users and Technologists. It is deeply rooted in the success of </a:t>
            </a:r>
            <a:r>
              <a:rPr lang="en-US" sz="1200" b="0" i="0" kern="1200" dirty="0" smtClean="0">
                <a:solidFill>
                  <a:schemeClr val="tx1"/>
                </a:solidFill>
                <a:effectLst/>
                <a:latin typeface="+mn-lt"/>
                <a:ea typeface="+mn-ea"/>
                <a:cs typeface="+mn-cs"/>
                <a:hlinkClick r:id="rId4"/>
              </a:rPr>
              <a:t>TDD</a:t>
            </a:r>
            <a:r>
              <a:rPr lang="en-US" sz="1200" b="0" i="0" kern="1200" dirty="0" smtClean="0">
                <a:solidFill>
                  <a:schemeClr val="tx1"/>
                </a:solidFill>
                <a:effectLst/>
                <a:latin typeface="+mn-lt"/>
                <a:ea typeface="+mn-ea"/>
                <a:cs typeface="+mn-cs"/>
              </a:rPr>
              <a:t> and is influenced by ideas like </a:t>
            </a:r>
            <a:r>
              <a:rPr lang="en-US" sz="1200" b="0" i="0" kern="1200" dirty="0" smtClean="0">
                <a:solidFill>
                  <a:schemeClr val="tx1"/>
                </a:solidFill>
                <a:effectLst/>
                <a:latin typeface="+mn-lt"/>
                <a:ea typeface="+mn-ea"/>
                <a:cs typeface="+mn-cs"/>
                <a:hlinkClick r:id="rId5"/>
              </a:rPr>
              <a:t>Domain </a:t>
            </a:r>
            <a:r>
              <a:rPr lang="en-US" sz="1200" b="0" i="0" kern="1200" dirty="0" smtClean="0">
                <a:solidFill>
                  <a:srgbClr val="FF0000"/>
                </a:solidFill>
                <a:effectLst/>
                <a:latin typeface="+mn-lt"/>
                <a:ea typeface="+mn-ea"/>
                <a:cs typeface="+mn-cs"/>
                <a:hlinkClick r:id="rId5"/>
              </a:rPr>
              <a:t>Driven</a:t>
            </a:r>
            <a:r>
              <a:rPr lang="en-US" sz="1200" b="0" i="0" kern="1200" dirty="0" smtClean="0">
                <a:solidFill>
                  <a:schemeClr val="tx1"/>
                </a:solidFill>
                <a:effectLst/>
                <a:latin typeface="+mn-lt"/>
                <a:ea typeface="+mn-ea"/>
                <a:cs typeface="+mn-cs"/>
                <a:hlinkClick r:id="rId5"/>
              </a:rPr>
              <a:t> Design</a:t>
            </a:r>
            <a:r>
              <a:rPr lang="en-US" sz="1200" b="0" i="0" kern="1200" dirty="0" smtClean="0">
                <a:solidFill>
                  <a:schemeClr val="tx1"/>
                </a:solidFill>
                <a:effectLst/>
                <a:latin typeface="+mn-lt"/>
                <a:ea typeface="+mn-ea"/>
                <a:cs typeface="+mn-cs"/>
              </a:rPr>
              <a:t>. Its focus is on minimizing the hurdles between specification, design, implementation and confirmation of the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of a system. Thus enabling the incremental delivery of business systems, and in particular in allowing teams new to agile development to quickly get up to speed using </a:t>
            </a:r>
            <a:r>
              <a:rPr lang="en-US" sz="1200" b="0" i="0" kern="1200" dirty="0" smtClean="0">
                <a:solidFill>
                  <a:srgbClr val="FF0000"/>
                </a:solidFill>
                <a:effectLst/>
                <a:latin typeface="+mn-lt"/>
                <a:ea typeface="+mn-ea"/>
                <a:cs typeface="+mn-cs"/>
              </a:rPr>
              <a:t>these</a:t>
            </a:r>
            <a:r>
              <a:rPr lang="en-US" sz="1200" b="0" i="0" kern="1200" dirty="0" smtClean="0">
                <a:solidFill>
                  <a:schemeClr val="tx1"/>
                </a:solidFill>
                <a:effectLst/>
                <a:latin typeface="+mn-lt"/>
                <a:ea typeface="+mn-ea"/>
                <a:cs typeface="+mn-cs"/>
              </a:rPr>
              <a:t> extremely productive techniques.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relies on the use of a very specific (and small) vocabulary to minimize miscommunication and to ensure that everyone – the business, developers, testers, analysts and managers – are not only on the same page but using the same words. It must be stressed that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is a rephrasing of existing good practice, it is not a radically new departure. Its aim is to bring together existing, well-established techniques under a common banner and with a consistent and unambiguous terminology. In fact,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was the starting point for the development of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and is still very much at its core.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is intended to produce a vocabulary that is accurate, accessible, descriptive and consistent.</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21</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 why BDD?</a:t>
            </a:r>
          </a:p>
          <a:p>
            <a:r>
              <a:rPr lang="en-US" sz="1200" b="0" i="0" kern="1200" dirty="0" smtClean="0">
                <a:solidFill>
                  <a:schemeClr val="tx1"/>
                </a:solidFill>
                <a:effectLst/>
                <a:latin typeface="+mn-lt"/>
                <a:ea typeface="+mn-ea"/>
                <a:cs typeface="+mn-cs"/>
              </a:rPr>
              <a:t>Doing TDD right and understanding what it is all about is hard.</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3</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22</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23</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24</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25</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26</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27</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28</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stackoverflow.com</a:t>
            </a:r>
            <a:r>
              <a:rPr lang="en-US" dirty="0" smtClean="0"/>
              <a:t>/questions/1068785/what-are-the-differences-between-</a:t>
            </a:r>
            <a:r>
              <a:rPr lang="en-US" dirty="0" err="1" smtClean="0"/>
              <a:t>bdd</a:t>
            </a:r>
            <a:r>
              <a:rPr lang="en-US" dirty="0" smtClean="0"/>
              <a:t>-frameworks-for-java</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31</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http://</a:t>
            </a:r>
            <a:r>
              <a:rPr lang="nl-NL" dirty="0" err="1" smtClean="0"/>
              <a:t>code.google.com</a:t>
            </a:r>
            <a:r>
              <a:rPr lang="nl-NL" dirty="0" smtClean="0"/>
              <a:t>/p/</a:t>
            </a:r>
            <a:r>
              <a:rPr lang="nl-NL" dirty="0" err="1" smtClean="0"/>
              <a:t>spock</a:t>
            </a:r>
            <a:r>
              <a:rPr lang="nl-NL" dirty="0" smtClean="0"/>
              <a:t>/</a:t>
            </a:r>
            <a:r>
              <a:rPr lang="nl-NL" dirty="0" err="1" smtClean="0"/>
              <a:t>wiki</a:t>
            </a:r>
            <a:r>
              <a:rPr lang="nl-NL" dirty="0" smtClean="0"/>
              <a:t>/</a:t>
            </a:r>
            <a:r>
              <a:rPr lang="nl-NL" dirty="0" err="1" smtClean="0"/>
              <a:t>WhySpock</a:t>
            </a:r>
            <a:endParaRPr lang="nl-NL" dirty="0" smtClean="0"/>
          </a:p>
          <a:p>
            <a:endParaRPr lang="nl-NL" dirty="0" smtClean="0"/>
          </a:p>
          <a:p>
            <a:endParaRPr lang="nl-NL" dirty="0" smtClean="0"/>
          </a:p>
          <a:p>
            <a:r>
              <a:rPr lang="en-US" dirty="0" smtClean="0"/>
              <a:t>Easy to learn</a:t>
            </a:r>
          </a:p>
          <a:p>
            <a:r>
              <a:rPr lang="en-US" dirty="0" smtClean="0"/>
              <a:t>If you know Java and </a:t>
            </a:r>
            <a:r>
              <a:rPr lang="en-US" dirty="0" err="1" smtClean="0"/>
              <a:t>JUnit</a:t>
            </a:r>
            <a:r>
              <a:rPr lang="en-US" dirty="0" smtClean="0"/>
              <a:t>, you are almost ready to go.</a:t>
            </a:r>
          </a:p>
          <a:p>
            <a:r>
              <a:rPr lang="en-US" dirty="0" smtClean="0"/>
              <a:t>Powered by Groovy</a:t>
            </a:r>
          </a:p>
          <a:p>
            <a:r>
              <a:rPr lang="en-US" dirty="0" smtClean="0"/>
              <a:t>Java's dynamic companion lets you do more in less time. Plus, it's a lot of fun!</a:t>
            </a:r>
          </a:p>
          <a:p>
            <a:r>
              <a:rPr lang="en-US" dirty="0" smtClean="0"/>
              <a:t>Eliminates waste</a:t>
            </a:r>
          </a:p>
          <a:p>
            <a:r>
              <a:rPr lang="en-US" dirty="0" smtClean="0"/>
              <a:t>No assertion API. No record/replay mocking API. No superfluous annotations. Everything is questioned, and only the essential is kept.</a:t>
            </a:r>
          </a:p>
          <a:p>
            <a:r>
              <a:rPr lang="en-US" dirty="0" smtClean="0"/>
              <a:t>Detailed information</a:t>
            </a:r>
          </a:p>
          <a:p>
            <a:r>
              <a:rPr lang="en-US" dirty="0" smtClean="0"/>
              <a:t>Spock's runtime collects a wealth of information, and presents it to you when needed.</a:t>
            </a:r>
          </a:p>
          <a:p>
            <a:r>
              <a:rPr lang="en-US" dirty="0" smtClean="0"/>
              <a:t>    Condition not satisfied:</a:t>
            </a:r>
          </a:p>
          <a:p>
            <a:endParaRPr lang="en-US" dirty="0" smtClean="0"/>
          </a:p>
          <a:p>
            <a:r>
              <a:rPr lang="en-US" dirty="0" smtClean="0"/>
              <a:t>    max(a, b) == c</a:t>
            </a:r>
          </a:p>
          <a:p>
            <a:r>
              <a:rPr lang="en-US" dirty="0" smtClean="0"/>
              <a:t>    |   |  |  |  |</a:t>
            </a:r>
          </a:p>
          <a:p>
            <a:r>
              <a:rPr lang="en-US" dirty="0" smtClean="0"/>
              <a:t>    3   1  3  |  2</a:t>
            </a:r>
          </a:p>
          <a:p>
            <a:r>
              <a:rPr lang="en-US" dirty="0" smtClean="0"/>
              <a:t>              false</a:t>
            </a:r>
          </a:p>
          <a:p>
            <a:r>
              <a:rPr lang="en-US" dirty="0" smtClean="0"/>
              <a:t>Designed for use</a:t>
            </a:r>
          </a:p>
          <a:p>
            <a:r>
              <a:rPr lang="en-US" dirty="0" smtClean="0"/>
              <a:t>We always start from a user's perspective, without worrying about implementation details. Everything else follows from that.</a:t>
            </a:r>
          </a:p>
          <a:p>
            <a:r>
              <a:rPr lang="en-US" dirty="0" smtClean="0"/>
              <a:t>Open-minded</a:t>
            </a:r>
          </a:p>
          <a:p>
            <a:r>
              <a:rPr lang="en-US" dirty="0" smtClean="0"/>
              <a:t>Test-first? Test-last? Unit-level? Integration-level? Test-driven? Behavior-driven? We believe there are many ways to create good software, and try to give you the flexibility to do it your way.</a:t>
            </a:r>
          </a:p>
          <a:p>
            <a:r>
              <a:rPr lang="en-US" dirty="0" smtClean="0"/>
              <a:t>Beautiful language</a:t>
            </a:r>
          </a:p>
          <a:p>
            <a:r>
              <a:rPr lang="en-US" dirty="0" smtClean="0"/>
              <a:t>Express your thoughts in a beautiful and highly expressive specification language.</a:t>
            </a:r>
          </a:p>
          <a:p>
            <a:r>
              <a:rPr lang="en-US" dirty="0" smtClean="0"/>
              <a:t>    </a:t>
            </a:r>
            <a:r>
              <a:rPr lang="en-US" dirty="0" err="1" smtClean="0"/>
              <a:t>def</a:t>
            </a:r>
            <a:r>
              <a:rPr lang="en-US" dirty="0" smtClean="0"/>
              <a:t> "subscribers receive published events at least once"() {</a:t>
            </a:r>
          </a:p>
          <a:p>
            <a:r>
              <a:rPr lang="en-US" dirty="0" smtClean="0"/>
              <a:t>      when: </a:t>
            </a:r>
            <a:r>
              <a:rPr lang="en-US" dirty="0" err="1" smtClean="0"/>
              <a:t>publisher.send</a:t>
            </a:r>
            <a:r>
              <a:rPr lang="en-US" dirty="0" smtClean="0"/>
              <a:t>(event)</a:t>
            </a:r>
          </a:p>
          <a:p>
            <a:r>
              <a:rPr lang="en-US" dirty="0" smtClean="0"/>
              <a:t>      then: (1.._) * </a:t>
            </a:r>
            <a:r>
              <a:rPr lang="en-US" dirty="0" err="1" smtClean="0"/>
              <a:t>subscriber.receive</a:t>
            </a:r>
            <a:r>
              <a:rPr lang="en-US" dirty="0" smtClean="0"/>
              <a:t>(event)</a:t>
            </a:r>
          </a:p>
          <a:p>
            <a:r>
              <a:rPr lang="en-US" dirty="0" smtClean="0"/>
              <a:t>      where: event &lt;&lt; ["started", "paused", "stopped"]</a:t>
            </a:r>
          </a:p>
          <a:p>
            <a:r>
              <a:rPr lang="en-US" dirty="0" smtClean="0"/>
              <a:t>    }</a:t>
            </a:r>
          </a:p>
          <a:p>
            <a:r>
              <a:rPr lang="en-US" dirty="0" smtClean="0"/>
              <a:t>Extensible for everyone</a:t>
            </a:r>
          </a:p>
          <a:p>
            <a:r>
              <a:rPr lang="en-US" dirty="0" smtClean="0"/>
              <a:t>@Transaction? @</a:t>
            </a:r>
            <a:r>
              <a:rPr lang="en-US" dirty="0" err="1" smtClean="0"/>
              <a:t>SpringBean</a:t>
            </a:r>
            <a:r>
              <a:rPr lang="en-US" dirty="0" smtClean="0"/>
              <a:t>? @</a:t>
            </a:r>
            <a:r>
              <a:rPr lang="en-US" dirty="0" err="1" smtClean="0"/>
              <a:t>DeployApp</a:t>
            </a:r>
            <a:r>
              <a:rPr lang="en-US" dirty="0" smtClean="0"/>
              <a:t>? With Spock's interception-based extension mechanism, you can easily create your own extensions.</a:t>
            </a:r>
          </a:p>
          <a:p>
            <a:r>
              <a:rPr lang="en-US" dirty="0" smtClean="0"/>
              <a:t>Compatible with </a:t>
            </a:r>
            <a:r>
              <a:rPr lang="en-US" dirty="0" err="1" smtClean="0"/>
              <a:t>JUnit</a:t>
            </a:r>
            <a:endParaRPr lang="en-US" dirty="0" smtClean="0"/>
          </a:p>
          <a:p>
            <a:r>
              <a:rPr lang="en-US" dirty="0" smtClean="0"/>
              <a:t>Run specifications with your IDE, build tool, and continuous integration server. Leverage </a:t>
            </a:r>
            <a:r>
              <a:rPr lang="en-US" dirty="0" err="1" smtClean="0"/>
              <a:t>JUnit's</a:t>
            </a:r>
            <a:r>
              <a:rPr lang="en-US" dirty="0" smtClean="0"/>
              <a:t> reporting capabilities.</a:t>
            </a:r>
          </a:p>
          <a:p>
            <a:r>
              <a:rPr lang="en-US" dirty="0" smtClean="0"/>
              <a:t>Learns from the history</a:t>
            </a:r>
          </a:p>
          <a:p>
            <a:r>
              <a:rPr lang="en-US" dirty="0" smtClean="0"/>
              <a:t>Spock combines the best features of proven tools like </a:t>
            </a:r>
            <a:r>
              <a:rPr lang="en-US" dirty="0" err="1" smtClean="0"/>
              <a:t>JUnit</a:t>
            </a:r>
            <a:r>
              <a:rPr lang="en-US" dirty="0" smtClean="0"/>
              <a:t>, </a:t>
            </a:r>
            <a:r>
              <a:rPr lang="en-US" dirty="0" err="1" smtClean="0"/>
              <a:t>jMock</a:t>
            </a:r>
            <a:r>
              <a:rPr lang="en-US" dirty="0" smtClean="0"/>
              <a:t>, and </a:t>
            </a:r>
            <a:r>
              <a:rPr lang="en-US" dirty="0" err="1" smtClean="0"/>
              <a:t>RSpec</a:t>
            </a:r>
            <a:r>
              <a:rPr lang="en-US" dirty="0" smtClean="0"/>
              <a:t>, and innovates on top of them.</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33</a:t>
            </a:fld>
            <a:endParaRPr lang="en-US"/>
          </a:p>
        </p:txBody>
      </p:sp>
    </p:spTree>
    <p:extLst>
      <p:ext uri="{BB962C8B-B14F-4D97-AF65-F5344CB8AC3E}">
        <p14:creationId xmlns:p14="http://schemas.microsoft.com/office/powerpoint/2010/main" val="1865538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http://</a:t>
            </a:r>
            <a:r>
              <a:rPr lang="nl-NL" dirty="0" err="1" smtClean="0"/>
              <a:t>code.google.com</a:t>
            </a:r>
            <a:r>
              <a:rPr lang="nl-NL" dirty="0" smtClean="0"/>
              <a:t>/p/</a:t>
            </a:r>
            <a:r>
              <a:rPr lang="nl-NL" dirty="0" err="1" smtClean="0"/>
              <a:t>spock</a:t>
            </a:r>
            <a:r>
              <a:rPr lang="nl-NL" dirty="0" smtClean="0"/>
              <a:t>/</a:t>
            </a:r>
            <a:r>
              <a:rPr lang="nl-NL" dirty="0" err="1" smtClean="0"/>
              <a:t>wiki</a:t>
            </a:r>
            <a:r>
              <a:rPr lang="nl-NL" dirty="0" smtClean="0"/>
              <a:t>/</a:t>
            </a:r>
            <a:r>
              <a:rPr lang="nl-NL" dirty="0" err="1" smtClean="0"/>
              <a:t>WhySpock</a:t>
            </a:r>
            <a:endParaRPr lang="nl-NL" dirty="0" smtClean="0"/>
          </a:p>
          <a:p>
            <a:endParaRPr lang="nl-NL" dirty="0" smtClean="0"/>
          </a:p>
          <a:p>
            <a:endParaRPr lang="nl-NL" dirty="0" smtClean="0"/>
          </a:p>
          <a:p>
            <a:r>
              <a:rPr lang="en-US" dirty="0" smtClean="0"/>
              <a:t>Easy to learn</a:t>
            </a:r>
          </a:p>
          <a:p>
            <a:r>
              <a:rPr lang="en-US" dirty="0" smtClean="0"/>
              <a:t>If you know Java and </a:t>
            </a:r>
            <a:r>
              <a:rPr lang="en-US" dirty="0" err="1" smtClean="0"/>
              <a:t>JUnit</a:t>
            </a:r>
            <a:r>
              <a:rPr lang="en-US" dirty="0" smtClean="0"/>
              <a:t>, you are almost ready to go.</a:t>
            </a:r>
          </a:p>
          <a:p>
            <a:r>
              <a:rPr lang="en-US" dirty="0" smtClean="0"/>
              <a:t>Powered by Groovy</a:t>
            </a:r>
          </a:p>
          <a:p>
            <a:r>
              <a:rPr lang="en-US" dirty="0" smtClean="0"/>
              <a:t>Java's dynamic companion lets you do more in less time. Plus, it's a lot of fun!</a:t>
            </a:r>
          </a:p>
          <a:p>
            <a:r>
              <a:rPr lang="en-US" dirty="0" smtClean="0"/>
              <a:t>Eliminates waste</a:t>
            </a:r>
          </a:p>
          <a:p>
            <a:r>
              <a:rPr lang="en-US" dirty="0" smtClean="0"/>
              <a:t>No assertion API. No record/replay mocking API. No superfluous annotations. Everything is questioned, and only the essential is kept.</a:t>
            </a:r>
          </a:p>
          <a:p>
            <a:r>
              <a:rPr lang="en-US" dirty="0" smtClean="0"/>
              <a:t>Detailed information</a:t>
            </a:r>
          </a:p>
          <a:p>
            <a:r>
              <a:rPr lang="en-US" dirty="0" smtClean="0"/>
              <a:t>Spock's runtime collects a wealth of information, and presents it to you when needed.</a:t>
            </a:r>
          </a:p>
          <a:p>
            <a:r>
              <a:rPr lang="en-US" dirty="0" smtClean="0"/>
              <a:t>    Condition not satisfied:</a:t>
            </a:r>
          </a:p>
          <a:p>
            <a:endParaRPr lang="en-US" dirty="0" smtClean="0"/>
          </a:p>
          <a:p>
            <a:r>
              <a:rPr lang="en-US" dirty="0" smtClean="0"/>
              <a:t>    max(a, b) == c</a:t>
            </a:r>
          </a:p>
          <a:p>
            <a:r>
              <a:rPr lang="en-US" dirty="0" smtClean="0"/>
              <a:t>    |   |  |  |  |</a:t>
            </a:r>
          </a:p>
          <a:p>
            <a:r>
              <a:rPr lang="en-US" dirty="0" smtClean="0"/>
              <a:t>    3   1  3  |  2</a:t>
            </a:r>
          </a:p>
          <a:p>
            <a:r>
              <a:rPr lang="en-US" dirty="0" smtClean="0"/>
              <a:t>              false</a:t>
            </a:r>
          </a:p>
          <a:p>
            <a:r>
              <a:rPr lang="en-US" dirty="0" smtClean="0"/>
              <a:t>Designed for use</a:t>
            </a:r>
          </a:p>
          <a:p>
            <a:r>
              <a:rPr lang="en-US" dirty="0" smtClean="0"/>
              <a:t>We always start from a user's perspective, without worrying about implementation details. Everything else follows from that.</a:t>
            </a:r>
          </a:p>
          <a:p>
            <a:r>
              <a:rPr lang="en-US" dirty="0" smtClean="0"/>
              <a:t>Open-minded</a:t>
            </a:r>
          </a:p>
          <a:p>
            <a:r>
              <a:rPr lang="en-US" dirty="0" smtClean="0"/>
              <a:t>Test-first? Test-last? Unit-level? Integration-level? Test-driven? Behavior-driven? We believe there are many ways to create good software, and try to give you the flexibility to do it your way.</a:t>
            </a:r>
          </a:p>
          <a:p>
            <a:r>
              <a:rPr lang="en-US" dirty="0" smtClean="0"/>
              <a:t>Beautiful language</a:t>
            </a:r>
          </a:p>
          <a:p>
            <a:r>
              <a:rPr lang="en-US" dirty="0" smtClean="0"/>
              <a:t>Express your thoughts in a beautiful and highly expressive specification language.</a:t>
            </a:r>
          </a:p>
          <a:p>
            <a:r>
              <a:rPr lang="en-US" dirty="0" smtClean="0"/>
              <a:t>    </a:t>
            </a:r>
            <a:r>
              <a:rPr lang="en-US" dirty="0" err="1" smtClean="0"/>
              <a:t>def</a:t>
            </a:r>
            <a:r>
              <a:rPr lang="en-US" dirty="0" smtClean="0"/>
              <a:t> "subscribers receive published events at least once"() {</a:t>
            </a:r>
          </a:p>
          <a:p>
            <a:r>
              <a:rPr lang="en-US" dirty="0" smtClean="0"/>
              <a:t>      when: </a:t>
            </a:r>
            <a:r>
              <a:rPr lang="en-US" dirty="0" err="1" smtClean="0"/>
              <a:t>publisher.send</a:t>
            </a:r>
            <a:r>
              <a:rPr lang="en-US" dirty="0" smtClean="0"/>
              <a:t>(event)</a:t>
            </a:r>
          </a:p>
          <a:p>
            <a:r>
              <a:rPr lang="en-US" dirty="0" smtClean="0"/>
              <a:t>      then: (1.._) * </a:t>
            </a:r>
            <a:r>
              <a:rPr lang="en-US" dirty="0" err="1" smtClean="0"/>
              <a:t>subscriber.receive</a:t>
            </a:r>
            <a:r>
              <a:rPr lang="en-US" dirty="0" smtClean="0"/>
              <a:t>(event)</a:t>
            </a:r>
          </a:p>
          <a:p>
            <a:r>
              <a:rPr lang="en-US" dirty="0" smtClean="0"/>
              <a:t>      where: event &lt;&lt; ["started", "paused", "stopped"]</a:t>
            </a:r>
          </a:p>
          <a:p>
            <a:r>
              <a:rPr lang="en-US" dirty="0" smtClean="0"/>
              <a:t>    }</a:t>
            </a:r>
          </a:p>
          <a:p>
            <a:r>
              <a:rPr lang="en-US" dirty="0" smtClean="0"/>
              <a:t>Extensible for everyone</a:t>
            </a:r>
          </a:p>
          <a:p>
            <a:r>
              <a:rPr lang="en-US" dirty="0" smtClean="0"/>
              <a:t>@Transaction? @</a:t>
            </a:r>
            <a:r>
              <a:rPr lang="en-US" dirty="0" err="1" smtClean="0"/>
              <a:t>SpringBean</a:t>
            </a:r>
            <a:r>
              <a:rPr lang="en-US" dirty="0" smtClean="0"/>
              <a:t>? @</a:t>
            </a:r>
            <a:r>
              <a:rPr lang="en-US" dirty="0" err="1" smtClean="0"/>
              <a:t>DeployApp</a:t>
            </a:r>
            <a:r>
              <a:rPr lang="en-US" dirty="0" smtClean="0"/>
              <a:t>? With Spock's interception-based extension mechanism, you can easily create your own extensions.</a:t>
            </a:r>
          </a:p>
          <a:p>
            <a:r>
              <a:rPr lang="en-US" dirty="0" smtClean="0"/>
              <a:t>Compatible with </a:t>
            </a:r>
            <a:r>
              <a:rPr lang="en-US" dirty="0" err="1" smtClean="0"/>
              <a:t>JUnit</a:t>
            </a:r>
            <a:endParaRPr lang="en-US" dirty="0" smtClean="0"/>
          </a:p>
          <a:p>
            <a:r>
              <a:rPr lang="en-US" dirty="0" smtClean="0"/>
              <a:t>Run specifications with your IDE, build tool, and continuous integration server. Leverage </a:t>
            </a:r>
            <a:r>
              <a:rPr lang="en-US" dirty="0" err="1" smtClean="0"/>
              <a:t>JUnit's</a:t>
            </a:r>
            <a:r>
              <a:rPr lang="en-US" dirty="0" smtClean="0"/>
              <a:t> reporting capabilities.</a:t>
            </a:r>
          </a:p>
          <a:p>
            <a:r>
              <a:rPr lang="en-US" dirty="0" smtClean="0"/>
              <a:t>Learns from the history</a:t>
            </a:r>
          </a:p>
          <a:p>
            <a:r>
              <a:rPr lang="en-US" dirty="0" smtClean="0"/>
              <a:t>Spock combines the best features of proven tools like </a:t>
            </a:r>
            <a:r>
              <a:rPr lang="en-US" dirty="0" err="1" smtClean="0"/>
              <a:t>JUnit</a:t>
            </a:r>
            <a:r>
              <a:rPr lang="en-US" dirty="0" smtClean="0"/>
              <a:t>, </a:t>
            </a:r>
            <a:r>
              <a:rPr lang="en-US" dirty="0" err="1" smtClean="0"/>
              <a:t>jMock</a:t>
            </a:r>
            <a:r>
              <a:rPr lang="en-US" dirty="0" smtClean="0"/>
              <a:t>, and </a:t>
            </a:r>
            <a:r>
              <a:rPr lang="en-US" dirty="0" err="1" smtClean="0"/>
              <a:t>RSpec</a:t>
            </a:r>
            <a:r>
              <a:rPr lang="en-US" dirty="0" smtClean="0"/>
              <a:t>, and innovates on top of them.</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34</a:t>
            </a:fld>
            <a:endParaRPr lang="en-US"/>
          </a:p>
        </p:txBody>
      </p:sp>
    </p:spTree>
    <p:extLst>
      <p:ext uri="{BB962C8B-B14F-4D97-AF65-F5344CB8AC3E}">
        <p14:creationId xmlns:p14="http://schemas.microsoft.com/office/powerpoint/2010/main" val="1865538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4</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http://</a:t>
            </a:r>
            <a:r>
              <a:rPr lang="nl-NL" dirty="0" err="1" smtClean="0"/>
              <a:t>code.google.com</a:t>
            </a:r>
            <a:r>
              <a:rPr lang="nl-NL" dirty="0" smtClean="0"/>
              <a:t>/p/</a:t>
            </a:r>
            <a:r>
              <a:rPr lang="nl-NL" dirty="0" err="1" smtClean="0"/>
              <a:t>spock</a:t>
            </a:r>
            <a:r>
              <a:rPr lang="nl-NL" dirty="0" smtClean="0"/>
              <a:t>/</a:t>
            </a:r>
            <a:r>
              <a:rPr lang="nl-NL" dirty="0" err="1" smtClean="0"/>
              <a:t>wiki</a:t>
            </a:r>
            <a:r>
              <a:rPr lang="nl-NL" dirty="0" smtClean="0"/>
              <a:t>/</a:t>
            </a:r>
            <a:r>
              <a:rPr lang="nl-NL" dirty="0" err="1" smtClean="0"/>
              <a:t>WhySpock</a:t>
            </a:r>
            <a:endParaRPr lang="nl-NL" dirty="0" smtClean="0"/>
          </a:p>
          <a:p>
            <a:endParaRPr lang="nl-NL" dirty="0" smtClean="0"/>
          </a:p>
          <a:p>
            <a:endParaRPr lang="nl-NL" dirty="0" smtClean="0"/>
          </a:p>
          <a:p>
            <a:r>
              <a:rPr lang="en-US" dirty="0" smtClean="0"/>
              <a:t>Easy to learn</a:t>
            </a:r>
          </a:p>
          <a:p>
            <a:r>
              <a:rPr lang="en-US" dirty="0" smtClean="0"/>
              <a:t>If you know Java and </a:t>
            </a:r>
            <a:r>
              <a:rPr lang="en-US" dirty="0" err="1" smtClean="0"/>
              <a:t>JUnit</a:t>
            </a:r>
            <a:r>
              <a:rPr lang="en-US" dirty="0" smtClean="0"/>
              <a:t>, you are almost ready to go.</a:t>
            </a:r>
          </a:p>
          <a:p>
            <a:r>
              <a:rPr lang="en-US" dirty="0" smtClean="0"/>
              <a:t>Powered by Groovy</a:t>
            </a:r>
          </a:p>
          <a:p>
            <a:r>
              <a:rPr lang="en-US" dirty="0" smtClean="0"/>
              <a:t>Java's dynamic companion lets you do more in less time. Plus, it's a lot of fun!</a:t>
            </a:r>
          </a:p>
          <a:p>
            <a:r>
              <a:rPr lang="en-US" dirty="0" smtClean="0"/>
              <a:t>Eliminates waste</a:t>
            </a:r>
          </a:p>
          <a:p>
            <a:r>
              <a:rPr lang="en-US" dirty="0" smtClean="0"/>
              <a:t>No assertion API. No record/replay mocking API. No superfluous annotations. Everything is questioned, and only the essential is kept.</a:t>
            </a:r>
          </a:p>
          <a:p>
            <a:r>
              <a:rPr lang="en-US" dirty="0" smtClean="0"/>
              <a:t>Detailed information</a:t>
            </a:r>
          </a:p>
          <a:p>
            <a:r>
              <a:rPr lang="en-US" dirty="0" smtClean="0"/>
              <a:t>Spock's runtime collects a wealth of information, and presents it to you when needed.</a:t>
            </a:r>
          </a:p>
          <a:p>
            <a:r>
              <a:rPr lang="en-US" dirty="0" smtClean="0"/>
              <a:t>    Condition not satisfied:</a:t>
            </a:r>
          </a:p>
          <a:p>
            <a:endParaRPr lang="en-US" dirty="0" smtClean="0"/>
          </a:p>
          <a:p>
            <a:r>
              <a:rPr lang="en-US" dirty="0" smtClean="0"/>
              <a:t>    max(a, b) == c</a:t>
            </a:r>
          </a:p>
          <a:p>
            <a:r>
              <a:rPr lang="en-US" dirty="0" smtClean="0"/>
              <a:t>    |   |  |  |  |</a:t>
            </a:r>
          </a:p>
          <a:p>
            <a:r>
              <a:rPr lang="en-US" dirty="0" smtClean="0"/>
              <a:t>    3   1  3  |  2</a:t>
            </a:r>
          </a:p>
          <a:p>
            <a:r>
              <a:rPr lang="en-US" dirty="0" smtClean="0"/>
              <a:t>              false</a:t>
            </a:r>
          </a:p>
          <a:p>
            <a:r>
              <a:rPr lang="en-US" dirty="0" smtClean="0"/>
              <a:t>Designed for use</a:t>
            </a:r>
          </a:p>
          <a:p>
            <a:r>
              <a:rPr lang="en-US" dirty="0" smtClean="0"/>
              <a:t>We always start from a user's perspective, without worrying about implementation details. Everything else follows from that.</a:t>
            </a:r>
          </a:p>
          <a:p>
            <a:r>
              <a:rPr lang="en-US" dirty="0" smtClean="0"/>
              <a:t>Open-minded</a:t>
            </a:r>
          </a:p>
          <a:p>
            <a:r>
              <a:rPr lang="en-US" dirty="0" smtClean="0"/>
              <a:t>Test-first? Test-last? Unit-level? Integration-level? Test-driven? Behavior-driven? We believe there are many ways to create good software, and try to give you the flexibility to do it your way.</a:t>
            </a:r>
          </a:p>
          <a:p>
            <a:r>
              <a:rPr lang="en-US" dirty="0" smtClean="0"/>
              <a:t>Beautiful language</a:t>
            </a:r>
          </a:p>
          <a:p>
            <a:r>
              <a:rPr lang="en-US" dirty="0" smtClean="0"/>
              <a:t>Express your thoughts in a beautiful and highly expressive specification language.</a:t>
            </a:r>
          </a:p>
          <a:p>
            <a:r>
              <a:rPr lang="en-US" dirty="0" smtClean="0"/>
              <a:t>    </a:t>
            </a:r>
            <a:r>
              <a:rPr lang="en-US" dirty="0" err="1" smtClean="0"/>
              <a:t>def</a:t>
            </a:r>
            <a:r>
              <a:rPr lang="en-US" dirty="0" smtClean="0"/>
              <a:t> "subscribers receive published events at least once"() {</a:t>
            </a:r>
          </a:p>
          <a:p>
            <a:r>
              <a:rPr lang="en-US" dirty="0" smtClean="0"/>
              <a:t>      when: </a:t>
            </a:r>
            <a:r>
              <a:rPr lang="en-US" dirty="0" err="1" smtClean="0"/>
              <a:t>publisher.send</a:t>
            </a:r>
            <a:r>
              <a:rPr lang="en-US" dirty="0" smtClean="0"/>
              <a:t>(event)</a:t>
            </a:r>
          </a:p>
          <a:p>
            <a:r>
              <a:rPr lang="en-US" dirty="0" smtClean="0"/>
              <a:t>      then: (1.._) * </a:t>
            </a:r>
            <a:r>
              <a:rPr lang="en-US" dirty="0" err="1" smtClean="0"/>
              <a:t>subscriber.receive</a:t>
            </a:r>
            <a:r>
              <a:rPr lang="en-US" dirty="0" smtClean="0"/>
              <a:t>(event)</a:t>
            </a:r>
          </a:p>
          <a:p>
            <a:r>
              <a:rPr lang="en-US" dirty="0" smtClean="0"/>
              <a:t>      where: event &lt;&lt; ["started", "paused", "stopped"]</a:t>
            </a:r>
          </a:p>
          <a:p>
            <a:r>
              <a:rPr lang="en-US" dirty="0" smtClean="0"/>
              <a:t>    }</a:t>
            </a:r>
          </a:p>
          <a:p>
            <a:r>
              <a:rPr lang="en-US" dirty="0" smtClean="0"/>
              <a:t>Extensible for everyone</a:t>
            </a:r>
          </a:p>
          <a:p>
            <a:r>
              <a:rPr lang="en-US" dirty="0" smtClean="0"/>
              <a:t>@Transaction? @</a:t>
            </a:r>
            <a:r>
              <a:rPr lang="en-US" dirty="0" err="1" smtClean="0"/>
              <a:t>SpringBean</a:t>
            </a:r>
            <a:r>
              <a:rPr lang="en-US" dirty="0" smtClean="0"/>
              <a:t>? @</a:t>
            </a:r>
            <a:r>
              <a:rPr lang="en-US" dirty="0" err="1" smtClean="0"/>
              <a:t>DeployApp</a:t>
            </a:r>
            <a:r>
              <a:rPr lang="en-US" dirty="0" smtClean="0"/>
              <a:t>? With Spock's interception-based extension mechanism, you can easily create your own extensions.</a:t>
            </a:r>
          </a:p>
          <a:p>
            <a:r>
              <a:rPr lang="en-US" dirty="0" smtClean="0"/>
              <a:t>Compatible with </a:t>
            </a:r>
            <a:r>
              <a:rPr lang="en-US" dirty="0" err="1" smtClean="0"/>
              <a:t>JUnit</a:t>
            </a:r>
            <a:endParaRPr lang="en-US" dirty="0" smtClean="0"/>
          </a:p>
          <a:p>
            <a:r>
              <a:rPr lang="en-US" dirty="0" smtClean="0"/>
              <a:t>Run specifications with your IDE, build tool, and continuous integration server. Leverage </a:t>
            </a:r>
            <a:r>
              <a:rPr lang="en-US" dirty="0" err="1" smtClean="0"/>
              <a:t>JUnit's</a:t>
            </a:r>
            <a:r>
              <a:rPr lang="en-US" dirty="0" smtClean="0"/>
              <a:t> reporting capabilities.</a:t>
            </a:r>
          </a:p>
          <a:p>
            <a:r>
              <a:rPr lang="en-US" dirty="0" smtClean="0"/>
              <a:t>Learns from the history</a:t>
            </a:r>
          </a:p>
          <a:p>
            <a:r>
              <a:rPr lang="en-US" dirty="0" smtClean="0"/>
              <a:t>Spock combines the best features of proven tools like </a:t>
            </a:r>
            <a:r>
              <a:rPr lang="en-US" dirty="0" err="1" smtClean="0"/>
              <a:t>JUnit</a:t>
            </a:r>
            <a:r>
              <a:rPr lang="en-US" dirty="0" smtClean="0"/>
              <a:t>, </a:t>
            </a:r>
            <a:r>
              <a:rPr lang="en-US" dirty="0" err="1" smtClean="0"/>
              <a:t>jMock</a:t>
            </a:r>
            <a:r>
              <a:rPr lang="en-US" dirty="0" smtClean="0"/>
              <a:t>, and </a:t>
            </a:r>
            <a:r>
              <a:rPr lang="en-US" dirty="0" err="1" smtClean="0"/>
              <a:t>RSpec</a:t>
            </a:r>
            <a:r>
              <a:rPr lang="en-US" dirty="0" smtClean="0"/>
              <a:t>, and innovates on top of them.</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35</a:t>
            </a:fld>
            <a:endParaRPr lang="en-US"/>
          </a:p>
        </p:txBody>
      </p:sp>
    </p:spTree>
    <p:extLst>
      <p:ext uri="{BB962C8B-B14F-4D97-AF65-F5344CB8AC3E}">
        <p14:creationId xmlns:p14="http://schemas.microsoft.com/office/powerpoint/2010/main" val="1865538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http://</a:t>
            </a:r>
            <a:r>
              <a:rPr lang="nl-NL" dirty="0" err="1" smtClean="0"/>
              <a:t>code.google.com</a:t>
            </a:r>
            <a:r>
              <a:rPr lang="nl-NL" dirty="0" smtClean="0"/>
              <a:t>/p/</a:t>
            </a:r>
            <a:r>
              <a:rPr lang="nl-NL" dirty="0" err="1" smtClean="0"/>
              <a:t>spock</a:t>
            </a:r>
            <a:r>
              <a:rPr lang="nl-NL" dirty="0" smtClean="0"/>
              <a:t>/</a:t>
            </a:r>
            <a:r>
              <a:rPr lang="nl-NL" dirty="0" err="1" smtClean="0"/>
              <a:t>wiki</a:t>
            </a:r>
            <a:r>
              <a:rPr lang="nl-NL" dirty="0" smtClean="0"/>
              <a:t>/</a:t>
            </a:r>
            <a:r>
              <a:rPr lang="nl-NL" dirty="0" err="1" smtClean="0"/>
              <a:t>WhySpock</a:t>
            </a:r>
            <a:endParaRPr lang="nl-NL" dirty="0" smtClean="0"/>
          </a:p>
          <a:p>
            <a:endParaRPr lang="nl-NL" dirty="0" smtClean="0"/>
          </a:p>
          <a:p>
            <a:endParaRPr lang="nl-NL" dirty="0" smtClean="0"/>
          </a:p>
          <a:p>
            <a:r>
              <a:rPr lang="en-US" dirty="0" smtClean="0"/>
              <a:t>Easy to learn</a:t>
            </a:r>
          </a:p>
          <a:p>
            <a:r>
              <a:rPr lang="en-US" dirty="0" smtClean="0"/>
              <a:t>If you know Java and </a:t>
            </a:r>
            <a:r>
              <a:rPr lang="en-US" dirty="0" err="1" smtClean="0"/>
              <a:t>JUnit</a:t>
            </a:r>
            <a:r>
              <a:rPr lang="en-US" dirty="0" smtClean="0"/>
              <a:t>, you are almost ready to go.</a:t>
            </a:r>
          </a:p>
          <a:p>
            <a:r>
              <a:rPr lang="en-US" dirty="0" smtClean="0"/>
              <a:t>Powered by Groovy</a:t>
            </a:r>
          </a:p>
          <a:p>
            <a:r>
              <a:rPr lang="en-US" dirty="0" smtClean="0"/>
              <a:t>Java's dynamic companion lets you do more in less time. Plus, it's a lot of fun!</a:t>
            </a:r>
          </a:p>
          <a:p>
            <a:r>
              <a:rPr lang="en-US" dirty="0" smtClean="0"/>
              <a:t>Eliminates waste</a:t>
            </a:r>
          </a:p>
          <a:p>
            <a:r>
              <a:rPr lang="en-US" dirty="0" smtClean="0"/>
              <a:t>No assertion API. No record/replay mocking API. No superfluous annotations. Everything is questioned, and only the essential is kept.</a:t>
            </a:r>
          </a:p>
          <a:p>
            <a:r>
              <a:rPr lang="en-US" dirty="0" smtClean="0"/>
              <a:t>Detailed information</a:t>
            </a:r>
          </a:p>
          <a:p>
            <a:r>
              <a:rPr lang="en-US" dirty="0" smtClean="0"/>
              <a:t>Spock's runtime collects a wealth of information, and presents it to you when needed.</a:t>
            </a:r>
          </a:p>
          <a:p>
            <a:r>
              <a:rPr lang="en-US" dirty="0" smtClean="0"/>
              <a:t>    Condition not satisfied:</a:t>
            </a:r>
          </a:p>
          <a:p>
            <a:endParaRPr lang="en-US" dirty="0" smtClean="0"/>
          </a:p>
          <a:p>
            <a:r>
              <a:rPr lang="en-US" dirty="0" smtClean="0"/>
              <a:t>    max(a, b) == c</a:t>
            </a:r>
          </a:p>
          <a:p>
            <a:r>
              <a:rPr lang="en-US" dirty="0" smtClean="0"/>
              <a:t>    |   |  |  |  |</a:t>
            </a:r>
          </a:p>
          <a:p>
            <a:r>
              <a:rPr lang="en-US" dirty="0" smtClean="0"/>
              <a:t>    3   1  3  |  2</a:t>
            </a:r>
          </a:p>
          <a:p>
            <a:r>
              <a:rPr lang="en-US" dirty="0" smtClean="0"/>
              <a:t>              false</a:t>
            </a:r>
          </a:p>
          <a:p>
            <a:r>
              <a:rPr lang="en-US" dirty="0" smtClean="0"/>
              <a:t>Designed for use</a:t>
            </a:r>
          </a:p>
          <a:p>
            <a:r>
              <a:rPr lang="en-US" dirty="0" smtClean="0"/>
              <a:t>We always start from a user's perspective, without worrying about implementation details. Everything else follows from that.</a:t>
            </a:r>
          </a:p>
          <a:p>
            <a:r>
              <a:rPr lang="en-US" dirty="0" smtClean="0"/>
              <a:t>Open-minded</a:t>
            </a:r>
          </a:p>
          <a:p>
            <a:r>
              <a:rPr lang="en-US" dirty="0" smtClean="0"/>
              <a:t>Test-first? Test-last? Unit-level? Integration-level? Test-driven? Behavior-driven? We believe there are many ways to create good software, and try to give you the flexibility to do it your way.</a:t>
            </a:r>
          </a:p>
          <a:p>
            <a:r>
              <a:rPr lang="en-US" dirty="0" smtClean="0"/>
              <a:t>Beautiful language</a:t>
            </a:r>
          </a:p>
          <a:p>
            <a:r>
              <a:rPr lang="en-US" dirty="0" smtClean="0"/>
              <a:t>Express your thoughts in a beautiful and highly expressive specification language.</a:t>
            </a:r>
          </a:p>
          <a:p>
            <a:r>
              <a:rPr lang="en-US" dirty="0" smtClean="0"/>
              <a:t>    </a:t>
            </a:r>
            <a:r>
              <a:rPr lang="en-US" dirty="0" err="1" smtClean="0"/>
              <a:t>def</a:t>
            </a:r>
            <a:r>
              <a:rPr lang="en-US" dirty="0" smtClean="0"/>
              <a:t> "subscribers receive published events at least once"() {</a:t>
            </a:r>
          </a:p>
          <a:p>
            <a:r>
              <a:rPr lang="en-US" dirty="0" smtClean="0"/>
              <a:t>      when: </a:t>
            </a:r>
            <a:r>
              <a:rPr lang="en-US" dirty="0" err="1" smtClean="0"/>
              <a:t>publisher.send</a:t>
            </a:r>
            <a:r>
              <a:rPr lang="en-US" dirty="0" smtClean="0"/>
              <a:t>(event)</a:t>
            </a:r>
          </a:p>
          <a:p>
            <a:r>
              <a:rPr lang="en-US" dirty="0" smtClean="0"/>
              <a:t>      then: (1.._) * </a:t>
            </a:r>
            <a:r>
              <a:rPr lang="en-US" dirty="0" err="1" smtClean="0"/>
              <a:t>subscriber.receive</a:t>
            </a:r>
            <a:r>
              <a:rPr lang="en-US" dirty="0" smtClean="0"/>
              <a:t>(event)</a:t>
            </a:r>
          </a:p>
          <a:p>
            <a:r>
              <a:rPr lang="en-US" dirty="0" smtClean="0"/>
              <a:t>      where: event &lt;&lt; ["started", "paused", "stopped"]</a:t>
            </a:r>
          </a:p>
          <a:p>
            <a:r>
              <a:rPr lang="en-US" dirty="0" smtClean="0"/>
              <a:t>    }</a:t>
            </a:r>
          </a:p>
          <a:p>
            <a:r>
              <a:rPr lang="en-US" dirty="0" smtClean="0"/>
              <a:t>Extensible for everyone</a:t>
            </a:r>
          </a:p>
          <a:p>
            <a:r>
              <a:rPr lang="en-US" dirty="0" smtClean="0"/>
              <a:t>@Transaction? @</a:t>
            </a:r>
            <a:r>
              <a:rPr lang="en-US" dirty="0" err="1" smtClean="0"/>
              <a:t>SpringBean</a:t>
            </a:r>
            <a:r>
              <a:rPr lang="en-US" dirty="0" smtClean="0"/>
              <a:t>? @</a:t>
            </a:r>
            <a:r>
              <a:rPr lang="en-US" dirty="0" err="1" smtClean="0"/>
              <a:t>DeployApp</a:t>
            </a:r>
            <a:r>
              <a:rPr lang="en-US" dirty="0" smtClean="0"/>
              <a:t>? With Spock's interception-based extension mechanism, you can easily create your own extensions.</a:t>
            </a:r>
          </a:p>
          <a:p>
            <a:r>
              <a:rPr lang="en-US" dirty="0" smtClean="0"/>
              <a:t>Compatible with </a:t>
            </a:r>
            <a:r>
              <a:rPr lang="en-US" dirty="0" err="1" smtClean="0"/>
              <a:t>JUnit</a:t>
            </a:r>
            <a:endParaRPr lang="en-US" dirty="0" smtClean="0"/>
          </a:p>
          <a:p>
            <a:r>
              <a:rPr lang="en-US" dirty="0" smtClean="0"/>
              <a:t>Run specifications with your IDE, build tool, and continuous integration server. Leverage </a:t>
            </a:r>
            <a:r>
              <a:rPr lang="en-US" dirty="0" err="1" smtClean="0"/>
              <a:t>JUnit's</a:t>
            </a:r>
            <a:r>
              <a:rPr lang="en-US" dirty="0" smtClean="0"/>
              <a:t> reporting capabilities.</a:t>
            </a:r>
          </a:p>
          <a:p>
            <a:r>
              <a:rPr lang="en-US" dirty="0" smtClean="0"/>
              <a:t>Learns from the history</a:t>
            </a:r>
          </a:p>
          <a:p>
            <a:r>
              <a:rPr lang="en-US" dirty="0" smtClean="0"/>
              <a:t>Spock combines the best features of proven tools like </a:t>
            </a:r>
            <a:r>
              <a:rPr lang="en-US" dirty="0" err="1" smtClean="0"/>
              <a:t>JUnit</a:t>
            </a:r>
            <a:r>
              <a:rPr lang="en-US" dirty="0" smtClean="0"/>
              <a:t>, </a:t>
            </a:r>
            <a:r>
              <a:rPr lang="en-US" dirty="0" err="1" smtClean="0"/>
              <a:t>jMock</a:t>
            </a:r>
            <a:r>
              <a:rPr lang="en-US" dirty="0" smtClean="0"/>
              <a:t>, and </a:t>
            </a:r>
            <a:r>
              <a:rPr lang="en-US" dirty="0" err="1" smtClean="0"/>
              <a:t>RSpec</a:t>
            </a:r>
            <a:r>
              <a:rPr lang="en-US" dirty="0" smtClean="0"/>
              <a:t>, and innovates on top of them.</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36</a:t>
            </a:fld>
            <a:endParaRPr lang="en-US"/>
          </a:p>
        </p:txBody>
      </p:sp>
    </p:spTree>
    <p:extLst>
      <p:ext uri="{BB962C8B-B14F-4D97-AF65-F5344CB8AC3E}">
        <p14:creationId xmlns:p14="http://schemas.microsoft.com/office/powerpoint/2010/main" val="1865538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http://</a:t>
            </a:r>
            <a:r>
              <a:rPr lang="nl-NL" dirty="0" err="1" smtClean="0"/>
              <a:t>code.google.com</a:t>
            </a:r>
            <a:r>
              <a:rPr lang="nl-NL" dirty="0" smtClean="0"/>
              <a:t>/p/</a:t>
            </a:r>
            <a:r>
              <a:rPr lang="nl-NL" dirty="0" err="1" smtClean="0"/>
              <a:t>spock</a:t>
            </a:r>
            <a:r>
              <a:rPr lang="nl-NL" dirty="0" smtClean="0"/>
              <a:t>/</a:t>
            </a:r>
            <a:r>
              <a:rPr lang="nl-NL" dirty="0" err="1" smtClean="0"/>
              <a:t>wiki</a:t>
            </a:r>
            <a:r>
              <a:rPr lang="nl-NL" dirty="0" smtClean="0"/>
              <a:t>/</a:t>
            </a:r>
            <a:r>
              <a:rPr lang="nl-NL" dirty="0" err="1" smtClean="0"/>
              <a:t>WhySpock</a:t>
            </a:r>
            <a:endParaRPr lang="nl-NL" dirty="0" smtClean="0"/>
          </a:p>
          <a:p>
            <a:endParaRPr lang="nl-NL" dirty="0" smtClean="0"/>
          </a:p>
          <a:p>
            <a:endParaRPr lang="nl-NL" dirty="0" smtClean="0"/>
          </a:p>
          <a:p>
            <a:r>
              <a:rPr lang="en-US" dirty="0" smtClean="0"/>
              <a:t>Easy to learn</a:t>
            </a:r>
          </a:p>
          <a:p>
            <a:r>
              <a:rPr lang="en-US" dirty="0" smtClean="0"/>
              <a:t>If you know Java and </a:t>
            </a:r>
            <a:r>
              <a:rPr lang="en-US" dirty="0" err="1" smtClean="0"/>
              <a:t>JUnit</a:t>
            </a:r>
            <a:r>
              <a:rPr lang="en-US" dirty="0" smtClean="0"/>
              <a:t>, you are almost ready to go.</a:t>
            </a:r>
          </a:p>
          <a:p>
            <a:r>
              <a:rPr lang="en-US" dirty="0" smtClean="0"/>
              <a:t>Powered by Groovy</a:t>
            </a:r>
          </a:p>
          <a:p>
            <a:r>
              <a:rPr lang="en-US" dirty="0" smtClean="0"/>
              <a:t>Java's dynamic companion lets you do more in less time. Plus, it's a lot of fun!</a:t>
            </a:r>
          </a:p>
          <a:p>
            <a:r>
              <a:rPr lang="en-US" dirty="0" smtClean="0"/>
              <a:t>Eliminates waste</a:t>
            </a:r>
          </a:p>
          <a:p>
            <a:r>
              <a:rPr lang="en-US" dirty="0" smtClean="0"/>
              <a:t>No assertion API. No record/replay mocking API. No superfluous annotations. Everything is questioned, and only the essential is kept.</a:t>
            </a:r>
          </a:p>
          <a:p>
            <a:r>
              <a:rPr lang="en-US" dirty="0" smtClean="0"/>
              <a:t>Detailed information</a:t>
            </a:r>
          </a:p>
          <a:p>
            <a:r>
              <a:rPr lang="en-US" dirty="0" smtClean="0"/>
              <a:t>Spock's runtime collects a wealth of information, and presents it to you when needed.</a:t>
            </a:r>
          </a:p>
          <a:p>
            <a:r>
              <a:rPr lang="en-US" dirty="0" smtClean="0"/>
              <a:t>    Condition not satisfied:</a:t>
            </a:r>
          </a:p>
          <a:p>
            <a:endParaRPr lang="en-US" dirty="0" smtClean="0"/>
          </a:p>
          <a:p>
            <a:r>
              <a:rPr lang="en-US" dirty="0" smtClean="0"/>
              <a:t>    max(a, b) == c</a:t>
            </a:r>
          </a:p>
          <a:p>
            <a:r>
              <a:rPr lang="en-US" dirty="0" smtClean="0"/>
              <a:t>    |   |  |  |  |</a:t>
            </a:r>
          </a:p>
          <a:p>
            <a:r>
              <a:rPr lang="en-US" dirty="0" smtClean="0"/>
              <a:t>    3   1  3  |  2</a:t>
            </a:r>
          </a:p>
          <a:p>
            <a:r>
              <a:rPr lang="en-US" dirty="0" smtClean="0"/>
              <a:t>              false</a:t>
            </a:r>
          </a:p>
          <a:p>
            <a:r>
              <a:rPr lang="en-US" dirty="0" smtClean="0"/>
              <a:t>Designed for use</a:t>
            </a:r>
          </a:p>
          <a:p>
            <a:r>
              <a:rPr lang="en-US" dirty="0" smtClean="0"/>
              <a:t>We always start from a user's perspective, without worrying about implementation details. Everything else follows from that.</a:t>
            </a:r>
          </a:p>
          <a:p>
            <a:r>
              <a:rPr lang="en-US" dirty="0" smtClean="0"/>
              <a:t>Open-minded</a:t>
            </a:r>
          </a:p>
          <a:p>
            <a:r>
              <a:rPr lang="en-US" dirty="0" smtClean="0"/>
              <a:t>Test-first? Test-last? Unit-level? Integration-level? Test-driven? Behavior-driven? We believe there are many ways to create good software, and try to give you the flexibility to do it your way.</a:t>
            </a:r>
          </a:p>
          <a:p>
            <a:r>
              <a:rPr lang="en-US" dirty="0" smtClean="0"/>
              <a:t>Beautiful language</a:t>
            </a:r>
          </a:p>
          <a:p>
            <a:r>
              <a:rPr lang="en-US" dirty="0" smtClean="0"/>
              <a:t>Express your thoughts in a beautiful and highly expressive specification language.</a:t>
            </a:r>
          </a:p>
          <a:p>
            <a:r>
              <a:rPr lang="en-US" dirty="0" smtClean="0"/>
              <a:t>    </a:t>
            </a:r>
            <a:r>
              <a:rPr lang="en-US" dirty="0" err="1" smtClean="0"/>
              <a:t>def</a:t>
            </a:r>
            <a:r>
              <a:rPr lang="en-US" dirty="0" smtClean="0"/>
              <a:t> "subscribers receive published events at least once"() {</a:t>
            </a:r>
          </a:p>
          <a:p>
            <a:r>
              <a:rPr lang="en-US" dirty="0" smtClean="0"/>
              <a:t>      when: </a:t>
            </a:r>
            <a:r>
              <a:rPr lang="en-US" dirty="0" err="1" smtClean="0"/>
              <a:t>publisher.send</a:t>
            </a:r>
            <a:r>
              <a:rPr lang="en-US" dirty="0" smtClean="0"/>
              <a:t>(event)</a:t>
            </a:r>
          </a:p>
          <a:p>
            <a:r>
              <a:rPr lang="en-US" dirty="0" smtClean="0"/>
              <a:t>      then: (1.._) * </a:t>
            </a:r>
            <a:r>
              <a:rPr lang="en-US" dirty="0" err="1" smtClean="0"/>
              <a:t>subscriber.receive</a:t>
            </a:r>
            <a:r>
              <a:rPr lang="en-US" dirty="0" smtClean="0"/>
              <a:t>(event)</a:t>
            </a:r>
          </a:p>
          <a:p>
            <a:r>
              <a:rPr lang="en-US" dirty="0" smtClean="0"/>
              <a:t>      where: event &lt;&lt; ["started", "paused", "stopped"]</a:t>
            </a:r>
          </a:p>
          <a:p>
            <a:r>
              <a:rPr lang="en-US" dirty="0" smtClean="0"/>
              <a:t>    }</a:t>
            </a:r>
          </a:p>
          <a:p>
            <a:r>
              <a:rPr lang="en-US" dirty="0" smtClean="0"/>
              <a:t>Extensible for everyone</a:t>
            </a:r>
          </a:p>
          <a:p>
            <a:r>
              <a:rPr lang="en-US" dirty="0" smtClean="0"/>
              <a:t>@Transaction? @</a:t>
            </a:r>
            <a:r>
              <a:rPr lang="en-US" dirty="0" err="1" smtClean="0"/>
              <a:t>SpringBean</a:t>
            </a:r>
            <a:r>
              <a:rPr lang="en-US" dirty="0" smtClean="0"/>
              <a:t>? @</a:t>
            </a:r>
            <a:r>
              <a:rPr lang="en-US" dirty="0" err="1" smtClean="0"/>
              <a:t>DeployApp</a:t>
            </a:r>
            <a:r>
              <a:rPr lang="en-US" dirty="0" smtClean="0"/>
              <a:t>? With Spock's interception-based extension mechanism, you can easily create your own extensions.</a:t>
            </a:r>
          </a:p>
          <a:p>
            <a:r>
              <a:rPr lang="en-US" dirty="0" smtClean="0"/>
              <a:t>Compatible with </a:t>
            </a:r>
            <a:r>
              <a:rPr lang="en-US" dirty="0" err="1" smtClean="0"/>
              <a:t>JUnit</a:t>
            </a:r>
            <a:endParaRPr lang="en-US" dirty="0" smtClean="0"/>
          </a:p>
          <a:p>
            <a:r>
              <a:rPr lang="en-US" dirty="0" smtClean="0"/>
              <a:t>Run specifications with your IDE, build tool, and continuous integration server. Leverage </a:t>
            </a:r>
            <a:r>
              <a:rPr lang="en-US" dirty="0" err="1" smtClean="0"/>
              <a:t>JUnit's</a:t>
            </a:r>
            <a:r>
              <a:rPr lang="en-US" dirty="0" smtClean="0"/>
              <a:t> reporting capabilities.</a:t>
            </a:r>
          </a:p>
          <a:p>
            <a:r>
              <a:rPr lang="en-US" dirty="0" smtClean="0"/>
              <a:t>Learns from the history</a:t>
            </a:r>
          </a:p>
          <a:p>
            <a:r>
              <a:rPr lang="en-US" dirty="0" smtClean="0"/>
              <a:t>Spock combines the best features of proven tools like </a:t>
            </a:r>
            <a:r>
              <a:rPr lang="en-US" dirty="0" err="1" smtClean="0"/>
              <a:t>JUnit</a:t>
            </a:r>
            <a:r>
              <a:rPr lang="en-US" dirty="0" smtClean="0"/>
              <a:t>, </a:t>
            </a:r>
            <a:r>
              <a:rPr lang="en-US" dirty="0" err="1" smtClean="0"/>
              <a:t>jMock</a:t>
            </a:r>
            <a:r>
              <a:rPr lang="en-US" dirty="0" smtClean="0"/>
              <a:t>, and </a:t>
            </a:r>
            <a:r>
              <a:rPr lang="en-US" dirty="0" err="1" smtClean="0"/>
              <a:t>RSpec</a:t>
            </a:r>
            <a:r>
              <a:rPr lang="en-US" dirty="0" smtClean="0"/>
              <a:t>, and innovates on top of them.</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37</a:t>
            </a:fld>
            <a:endParaRPr lang="en-US"/>
          </a:p>
        </p:txBody>
      </p:sp>
    </p:spTree>
    <p:extLst>
      <p:ext uri="{BB962C8B-B14F-4D97-AF65-F5344CB8AC3E}">
        <p14:creationId xmlns:p14="http://schemas.microsoft.com/office/powerpoint/2010/main" val="1865538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http://</a:t>
            </a:r>
            <a:r>
              <a:rPr lang="nl-NL" dirty="0" err="1" smtClean="0"/>
              <a:t>code.google.com</a:t>
            </a:r>
            <a:r>
              <a:rPr lang="nl-NL" dirty="0" smtClean="0"/>
              <a:t>/p/</a:t>
            </a:r>
            <a:r>
              <a:rPr lang="nl-NL" dirty="0" err="1" smtClean="0"/>
              <a:t>spock</a:t>
            </a:r>
            <a:r>
              <a:rPr lang="nl-NL" dirty="0" smtClean="0"/>
              <a:t>/</a:t>
            </a:r>
            <a:r>
              <a:rPr lang="nl-NL" dirty="0" err="1" smtClean="0"/>
              <a:t>wiki</a:t>
            </a:r>
            <a:r>
              <a:rPr lang="nl-NL" dirty="0" smtClean="0"/>
              <a:t>/</a:t>
            </a:r>
            <a:r>
              <a:rPr lang="nl-NL" dirty="0" err="1" smtClean="0"/>
              <a:t>WhySpock</a:t>
            </a:r>
            <a:endParaRPr lang="nl-NL" dirty="0" smtClean="0"/>
          </a:p>
          <a:p>
            <a:endParaRPr lang="nl-NL" dirty="0" smtClean="0"/>
          </a:p>
          <a:p>
            <a:endParaRPr lang="nl-NL" dirty="0" smtClean="0"/>
          </a:p>
          <a:p>
            <a:r>
              <a:rPr lang="en-US" dirty="0" smtClean="0"/>
              <a:t>Easy to learn</a:t>
            </a:r>
          </a:p>
          <a:p>
            <a:r>
              <a:rPr lang="en-US" dirty="0" smtClean="0"/>
              <a:t>If you know Java and </a:t>
            </a:r>
            <a:r>
              <a:rPr lang="en-US" dirty="0" err="1" smtClean="0"/>
              <a:t>JUnit</a:t>
            </a:r>
            <a:r>
              <a:rPr lang="en-US" dirty="0" smtClean="0"/>
              <a:t>, you are almost ready to go.</a:t>
            </a:r>
          </a:p>
          <a:p>
            <a:r>
              <a:rPr lang="en-US" dirty="0" smtClean="0"/>
              <a:t>Powered by Groovy</a:t>
            </a:r>
          </a:p>
          <a:p>
            <a:r>
              <a:rPr lang="en-US" dirty="0" smtClean="0"/>
              <a:t>Java's dynamic companion lets you do more in less time. Plus, it's a lot of fun!</a:t>
            </a:r>
          </a:p>
          <a:p>
            <a:r>
              <a:rPr lang="en-US" dirty="0" smtClean="0"/>
              <a:t>Eliminates waste</a:t>
            </a:r>
          </a:p>
          <a:p>
            <a:r>
              <a:rPr lang="en-US" dirty="0" smtClean="0"/>
              <a:t>No assertion API. No record/replay mocking API. No superfluous annotations. Everything is questioned, and only the essential is kept.</a:t>
            </a:r>
          </a:p>
          <a:p>
            <a:r>
              <a:rPr lang="en-US" dirty="0" smtClean="0"/>
              <a:t>Detailed information</a:t>
            </a:r>
          </a:p>
          <a:p>
            <a:r>
              <a:rPr lang="en-US" dirty="0" smtClean="0"/>
              <a:t>Spock's runtime collects a wealth of information, and presents it to you when needed.</a:t>
            </a:r>
          </a:p>
          <a:p>
            <a:r>
              <a:rPr lang="en-US" dirty="0" smtClean="0"/>
              <a:t>    Condition not satisfied:</a:t>
            </a:r>
          </a:p>
          <a:p>
            <a:endParaRPr lang="en-US" dirty="0" smtClean="0"/>
          </a:p>
          <a:p>
            <a:r>
              <a:rPr lang="en-US" dirty="0" smtClean="0"/>
              <a:t>    max(a, b) == c</a:t>
            </a:r>
          </a:p>
          <a:p>
            <a:r>
              <a:rPr lang="en-US" dirty="0" smtClean="0"/>
              <a:t>    |   |  |  |  |</a:t>
            </a:r>
          </a:p>
          <a:p>
            <a:r>
              <a:rPr lang="en-US" dirty="0" smtClean="0"/>
              <a:t>    3   1  3  |  2</a:t>
            </a:r>
          </a:p>
          <a:p>
            <a:r>
              <a:rPr lang="en-US" dirty="0" smtClean="0"/>
              <a:t>              false</a:t>
            </a:r>
          </a:p>
          <a:p>
            <a:r>
              <a:rPr lang="en-US" dirty="0" smtClean="0"/>
              <a:t>Designed for use</a:t>
            </a:r>
          </a:p>
          <a:p>
            <a:r>
              <a:rPr lang="en-US" dirty="0" smtClean="0"/>
              <a:t>We always start from a user's perspective, without worrying about implementation details. Everything else follows from that.</a:t>
            </a:r>
          </a:p>
          <a:p>
            <a:r>
              <a:rPr lang="en-US" dirty="0" smtClean="0"/>
              <a:t>Open-minded</a:t>
            </a:r>
          </a:p>
          <a:p>
            <a:r>
              <a:rPr lang="en-US" dirty="0" smtClean="0"/>
              <a:t>Test-first? Test-last? Unit-level? Integration-level? Test-driven? Behavior-driven? We believe there are many ways to create good software, and try to give you the flexibility to do it your way.</a:t>
            </a:r>
          </a:p>
          <a:p>
            <a:r>
              <a:rPr lang="en-US" dirty="0" smtClean="0"/>
              <a:t>Beautiful language</a:t>
            </a:r>
          </a:p>
          <a:p>
            <a:r>
              <a:rPr lang="en-US" dirty="0" smtClean="0"/>
              <a:t>Express your thoughts in a beautiful and highly expressive specification language.</a:t>
            </a:r>
          </a:p>
          <a:p>
            <a:r>
              <a:rPr lang="en-US" dirty="0" smtClean="0"/>
              <a:t>    </a:t>
            </a:r>
            <a:r>
              <a:rPr lang="en-US" dirty="0" err="1" smtClean="0"/>
              <a:t>def</a:t>
            </a:r>
            <a:r>
              <a:rPr lang="en-US" dirty="0" smtClean="0"/>
              <a:t> "subscribers receive published events at least once"() {</a:t>
            </a:r>
          </a:p>
          <a:p>
            <a:r>
              <a:rPr lang="en-US" dirty="0" smtClean="0"/>
              <a:t>      when: </a:t>
            </a:r>
            <a:r>
              <a:rPr lang="en-US" dirty="0" err="1" smtClean="0"/>
              <a:t>publisher.send</a:t>
            </a:r>
            <a:r>
              <a:rPr lang="en-US" dirty="0" smtClean="0"/>
              <a:t>(event)</a:t>
            </a:r>
          </a:p>
          <a:p>
            <a:r>
              <a:rPr lang="en-US" dirty="0" smtClean="0"/>
              <a:t>      then: (1.._) * </a:t>
            </a:r>
            <a:r>
              <a:rPr lang="en-US" dirty="0" err="1" smtClean="0"/>
              <a:t>subscriber.receive</a:t>
            </a:r>
            <a:r>
              <a:rPr lang="en-US" dirty="0" smtClean="0"/>
              <a:t>(event)</a:t>
            </a:r>
          </a:p>
          <a:p>
            <a:r>
              <a:rPr lang="en-US" dirty="0" smtClean="0"/>
              <a:t>      where: event &lt;&lt; ["started", "paused", "stopped"]</a:t>
            </a:r>
          </a:p>
          <a:p>
            <a:r>
              <a:rPr lang="en-US" dirty="0" smtClean="0"/>
              <a:t>    }</a:t>
            </a:r>
          </a:p>
          <a:p>
            <a:r>
              <a:rPr lang="en-US" dirty="0" smtClean="0"/>
              <a:t>Extensible for everyone</a:t>
            </a:r>
          </a:p>
          <a:p>
            <a:r>
              <a:rPr lang="en-US" dirty="0" smtClean="0"/>
              <a:t>@Transaction? @</a:t>
            </a:r>
            <a:r>
              <a:rPr lang="en-US" dirty="0" err="1" smtClean="0"/>
              <a:t>SpringBean</a:t>
            </a:r>
            <a:r>
              <a:rPr lang="en-US" dirty="0" smtClean="0"/>
              <a:t>? @</a:t>
            </a:r>
            <a:r>
              <a:rPr lang="en-US" dirty="0" err="1" smtClean="0"/>
              <a:t>DeployApp</a:t>
            </a:r>
            <a:r>
              <a:rPr lang="en-US" dirty="0" smtClean="0"/>
              <a:t>? With Spock's interception-based extension mechanism, you can easily create your own extensions.</a:t>
            </a:r>
          </a:p>
          <a:p>
            <a:r>
              <a:rPr lang="en-US" dirty="0" smtClean="0"/>
              <a:t>Compatible with </a:t>
            </a:r>
            <a:r>
              <a:rPr lang="en-US" dirty="0" err="1" smtClean="0"/>
              <a:t>JUnit</a:t>
            </a:r>
            <a:endParaRPr lang="en-US" dirty="0" smtClean="0"/>
          </a:p>
          <a:p>
            <a:r>
              <a:rPr lang="en-US" dirty="0" smtClean="0"/>
              <a:t>Run specifications with your IDE, build tool, and continuous integration server. Leverage </a:t>
            </a:r>
            <a:r>
              <a:rPr lang="en-US" dirty="0" err="1" smtClean="0"/>
              <a:t>JUnit's</a:t>
            </a:r>
            <a:r>
              <a:rPr lang="en-US" dirty="0" smtClean="0"/>
              <a:t> reporting capabilities.</a:t>
            </a:r>
          </a:p>
          <a:p>
            <a:r>
              <a:rPr lang="en-US" dirty="0" smtClean="0"/>
              <a:t>Learns from the history</a:t>
            </a:r>
          </a:p>
          <a:p>
            <a:r>
              <a:rPr lang="en-US" dirty="0" smtClean="0"/>
              <a:t>Spock combines the best features of proven tools like </a:t>
            </a:r>
            <a:r>
              <a:rPr lang="en-US" dirty="0" err="1" smtClean="0"/>
              <a:t>JUnit</a:t>
            </a:r>
            <a:r>
              <a:rPr lang="en-US" dirty="0" smtClean="0"/>
              <a:t>, </a:t>
            </a:r>
            <a:r>
              <a:rPr lang="en-US" dirty="0" err="1" smtClean="0"/>
              <a:t>jMock</a:t>
            </a:r>
            <a:r>
              <a:rPr lang="en-US" dirty="0" smtClean="0"/>
              <a:t>, and </a:t>
            </a:r>
            <a:r>
              <a:rPr lang="en-US" dirty="0" err="1" smtClean="0"/>
              <a:t>RSpec</a:t>
            </a:r>
            <a:r>
              <a:rPr lang="en-US" dirty="0" smtClean="0"/>
              <a:t>, and innovates on top of them.</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38</a:t>
            </a:fld>
            <a:endParaRPr lang="en-US"/>
          </a:p>
        </p:txBody>
      </p:sp>
    </p:spTree>
    <p:extLst>
      <p:ext uri="{BB962C8B-B14F-4D97-AF65-F5344CB8AC3E}">
        <p14:creationId xmlns:p14="http://schemas.microsoft.com/office/powerpoint/2010/main" val="1865538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http://</a:t>
            </a:r>
            <a:r>
              <a:rPr lang="nl-NL" dirty="0" err="1" smtClean="0"/>
              <a:t>code.google.com</a:t>
            </a:r>
            <a:r>
              <a:rPr lang="nl-NL" dirty="0" smtClean="0"/>
              <a:t>/p/</a:t>
            </a:r>
            <a:r>
              <a:rPr lang="nl-NL" dirty="0" err="1" smtClean="0"/>
              <a:t>spock</a:t>
            </a:r>
            <a:r>
              <a:rPr lang="nl-NL" dirty="0" smtClean="0"/>
              <a:t>/</a:t>
            </a:r>
            <a:r>
              <a:rPr lang="nl-NL" dirty="0" err="1" smtClean="0"/>
              <a:t>wiki</a:t>
            </a:r>
            <a:r>
              <a:rPr lang="nl-NL" dirty="0" smtClean="0"/>
              <a:t>/</a:t>
            </a:r>
            <a:r>
              <a:rPr lang="nl-NL" dirty="0" err="1" smtClean="0"/>
              <a:t>WhySpock</a:t>
            </a:r>
            <a:endParaRPr lang="nl-NL" dirty="0" smtClean="0"/>
          </a:p>
          <a:p>
            <a:endParaRPr lang="nl-NL" dirty="0" smtClean="0"/>
          </a:p>
          <a:p>
            <a:endParaRPr lang="nl-NL" dirty="0" smtClean="0"/>
          </a:p>
          <a:p>
            <a:r>
              <a:rPr lang="en-US" dirty="0" smtClean="0"/>
              <a:t>Easy to learn</a:t>
            </a:r>
          </a:p>
          <a:p>
            <a:r>
              <a:rPr lang="en-US" dirty="0" smtClean="0"/>
              <a:t>If you know Java and </a:t>
            </a:r>
            <a:r>
              <a:rPr lang="en-US" dirty="0" err="1" smtClean="0"/>
              <a:t>JUnit</a:t>
            </a:r>
            <a:r>
              <a:rPr lang="en-US" dirty="0" smtClean="0"/>
              <a:t>, you are almost ready to go.</a:t>
            </a:r>
          </a:p>
          <a:p>
            <a:r>
              <a:rPr lang="en-US" dirty="0" smtClean="0"/>
              <a:t>Powered by Groovy</a:t>
            </a:r>
          </a:p>
          <a:p>
            <a:r>
              <a:rPr lang="en-US" dirty="0" smtClean="0"/>
              <a:t>Java's dynamic companion lets you do more in less time. Plus, it's a lot of fun!</a:t>
            </a:r>
          </a:p>
          <a:p>
            <a:r>
              <a:rPr lang="en-US" dirty="0" smtClean="0"/>
              <a:t>Eliminates waste</a:t>
            </a:r>
          </a:p>
          <a:p>
            <a:r>
              <a:rPr lang="en-US" dirty="0" smtClean="0"/>
              <a:t>No assertion API. No record/replay mocking API. No superfluous annotations. Everything is questioned, and only the essential is kept.</a:t>
            </a:r>
          </a:p>
          <a:p>
            <a:r>
              <a:rPr lang="en-US" dirty="0" smtClean="0"/>
              <a:t>Detailed information</a:t>
            </a:r>
          </a:p>
          <a:p>
            <a:r>
              <a:rPr lang="en-US" dirty="0" smtClean="0"/>
              <a:t>Spock's runtime collects a wealth of information, and presents it to you when needed.</a:t>
            </a:r>
          </a:p>
          <a:p>
            <a:r>
              <a:rPr lang="en-US" dirty="0" smtClean="0"/>
              <a:t>    Condition not satisfied:</a:t>
            </a:r>
          </a:p>
          <a:p>
            <a:endParaRPr lang="en-US" dirty="0" smtClean="0"/>
          </a:p>
          <a:p>
            <a:r>
              <a:rPr lang="en-US" dirty="0" smtClean="0"/>
              <a:t>    max(a, b) == c</a:t>
            </a:r>
          </a:p>
          <a:p>
            <a:r>
              <a:rPr lang="en-US" dirty="0" smtClean="0"/>
              <a:t>    |   |  |  |  |</a:t>
            </a:r>
          </a:p>
          <a:p>
            <a:r>
              <a:rPr lang="en-US" dirty="0" smtClean="0"/>
              <a:t>    3   1  3  |  2</a:t>
            </a:r>
          </a:p>
          <a:p>
            <a:r>
              <a:rPr lang="en-US" dirty="0" smtClean="0"/>
              <a:t>              false</a:t>
            </a:r>
          </a:p>
          <a:p>
            <a:r>
              <a:rPr lang="en-US" dirty="0" smtClean="0"/>
              <a:t>Designed for use</a:t>
            </a:r>
          </a:p>
          <a:p>
            <a:r>
              <a:rPr lang="en-US" dirty="0" smtClean="0"/>
              <a:t>We always start from a user's perspective, without worrying about implementation details. Everything else follows from that.</a:t>
            </a:r>
          </a:p>
          <a:p>
            <a:r>
              <a:rPr lang="en-US" dirty="0" smtClean="0"/>
              <a:t>Open-minded</a:t>
            </a:r>
          </a:p>
          <a:p>
            <a:r>
              <a:rPr lang="en-US" dirty="0" smtClean="0"/>
              <a:t>Test-first? Test-last? Unit-level? Integration-level? Test-driven? Behavior-driven? We believe there are many ways to create good software, and try to give you the flexibility to do it your way.</a:t>
            </a:r>
          </a:p>
          <a:p>
            <a:r>
              <a:rPr lang="en-US" dirty="0" smtClean="0"/>
              <a:t>Beautiful language</a:t>
            </a:r>
          </a:p>
          <a:p>
            <a:r>
              <a:rPr lang="en-US" dirty="0" smtClean="0"/>
              <a:t>Express your thoughts in a beautiful and highly expressive specification language.</a:t>
            </a:r>
          </a:p>
          <a:p>
            <a:r>
              <a:rPr lang="en-US" dirty="0" smtClean="0"/>
              <a:t>    </a:t>
            </a:r>
            <a:r>
              <a:rPr lang="en-US" dirty="0" err="1" smtClean="0"/>
              <a:t>def</a:t>
            </a:r>
            <a:r>
              <a:rPr lang="en-US" dirty="0" smtClean="0"/>
              <a:t> "subscribers receive published events at least once"() {</a:t>
            </a:r>
          </a:p>
          <a:p>
            <a:r>
              <a:rPr lang="en-US" dirty="0" smtClean="0"/>
              <a:t>      when: </a:t>
            </a:r>
            <a:r>
              <a:rPr lang="en-US" dirty="0" err="1" smtClean="0"/>
              <a:t>publisher.send</a:t>
            </a:r>
            <a:r>
              <a:rPr lang="en-US" dirty="0" smtClean="0"/>
              <a:t>(event)</a:t>
            </a:r>
          </a:p>
          <a:p>
            <a:r>
              <a:rPr lang="en-US" dirty="0" smtClean="0"/>
              <a:t>      then: (1.._) * </a:t>
            </a:r>
            <a:r>
              <a:rPr lang="en-US" dirty="0" err="1" smtClean="0"/>
              <a:t>subscriber.receive</a:t>
            </a:r>
            <a:r>
              <a:rPr lang="en-US" dirty="0" smtClean="0"/>
              <a:t>(event)</a:t>
            </a:r>
          </a:p>
          <a:p>
            <a:r>
              <a:rPr lang="en-US" dirty="0" smtClean="0"/>
              <a:t>      where: event &lt;&lt; ["started", "paused", "stopped"]</a:t>
            </a:r>
          </a:p>
          <a:p>
            <a:r>
              <a:rPr lang="en-US" dirty="0" smtClean="0"/>
              <a:t>    }</a:t>
            </a:r>
          </a:p>
          <a:p>
            <a:r>
              <a:rPr lang="en-US" dirty="0" smtClean="0"/>
              <a:t>Extensible for everyone</a:t>
            </a:r>
          </a:p>
          <a:p>
            <a:r>
              <a:rPr lang="en-US" dirty="0" smtClean="0"/>
              <a:t>@Transaction? @</a:t>
            </a:r>
            <a:r>
              <a:rPr lang="en-US" dirty="0" err="1" smtClean="0"/>
              <a:t>SpringBean</a:t>
            </a:r>
            <a:r>
              <a:rPr lang="en-US" dirty="0" smtClean="0"/>
              <a:t>? @</a:t>
            </a:r>
            <a:r>
              <a:rPr lang="en-US" dirty="0" err="1" smtClean="0"/>
              <a:t>DeployApp</a:t>
            </a:r>
            <a:r>
              <a:rPr lang="en-US" dirty="0" smtClean="0"/>
              <a:t>? With Spock's interception-based extension mechanism, you can easily create your own extensions.</a:t>
            </a:r>
          </a:p>
          <a:p>
            <a:r>
              <a:rPr lang="en-US" dirty="0" smtClean="0"/>
              <a:t>Compatible with </a:t>
            </a:r>
            <a:r>
              <a:rPr lang="en-US" dirty="0" err="1" smtClean="0"/>
              <a:t>JUnit</a:t>
            </a:r>
            <a:endParaRPr lang="en-US" dirty="0" smtClean="0"/>
          </a:p>
          <a:p>
            <a:r>
              <a:rPr lang="en-US" dirty="0" smtClean="0"/>
              <a:t>Run specifications with your IDE, build tool, and continuous integration server. Leverage </a:t>
            </a:r>
            <a:r>
              <a:rPr lang="en-US" dirty="0" err="1" smtClean="0"/>
              <a:t>JUnit's</a:t>
            </a:r>
            <a:r>
              <a:rPr lang="en-US" dirty="0" smtClean="0"/>
              <a:t> reporting capabilities.</a:t>
            </a:r>
          </a:p>
          <a:p>
            <a:r>
              <a:rPr lang="en-US" dirty="0" smtClean="0"/>
              <a:t>Learns from the history</a:t>
            </a:r>
          </a:p>
          <a:p>
            <a:r>
              <a:rPr lang="en-US" dirty="0" smtClean="0"/>
              <a:t>Spock combines the best features of proven tools like </a:t>
            </a:r>
            <a:r>
              <a:rPr lang="en-US" dirty="0" err="1" smtClean="0"/>
              <a:t>JUnit</a:t>
            </a:r>
            <a:r>
              <a:rPr lang="en-US" dirty="0" smtClean="0"/>
              <a:t>, </a:t>
            </a:r>
            <a:r>
              <a:rPr lang="en-US" dirty="0" err="1" smtClean="0"/>
              <a:t>jMock</a:t>
            </a:r>
            <a:r>
              <a:rPr lang="en-US" dirty="0" smtClean="0"/>
              <a:t>, and </a:t>
            </a:r>
            <a:r>
              <a:rPr lang="en-US" dirty="0" err="1" smtClean="0"/>
              <a:t>RSpec</a:t>
            </a:r>
            <a:r>
              <a:rPr lang="en-US" dirty="0" smtClean="0"/>
              <a:t>, and innovates on top of them.</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39</a:t>
            </a:fld>
            <a:endParaRPr lang="en-US"/>
          </a:p>
        </p:txBody>
      </p:sp>
    </p:spTree>
    <p:extLst>
      <p:ext uri="{BB962C8B-B14F-4D97-AF65-F5344CB8AC3E}">
        <p14:creationId xmlns:p14="http://schemas.microsoft.com/office/powerpoint/2010/main" val="1865538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Ну и самое главное, если возникла надобность в собственном функционале, можно добавить свои расширения. Ключевые классы для расширения функционала:</a:t>
            </a:r>
          </a:p>
          <a:p>
            <a:r>
              <a:rPr lang="ru-RU" dirty="0" err="1" smtClean="0"/>
              <a:t>IMethodInterceptor</a:t>
            </a:r>
            <a:r>
              <a:rPr lang="ru-RU" dirty="0" smtClean="0"/>
              <a:t>, </a:t>
            </a:r>
            <a:r>
              <a:rPr lang="ru-RU" dirty="0" err="1" smtClean="0"/>
              <a:t>IMethodInvocation</a:t>
            </a:r>
            <a:r>
              <a:rPr lang="ru-RU" dirty="0" smtClean="0"/>
              <a:t> — первый для </a:t>
            </a:r>
            <a:r>
              <a:rPr lang="ru-RU" dirty="0" err="1" smtClean="0"/>
              <a:t>проксирования</a:t>
            </a:r>
            <a:r>
              <a:rPr lang="ru-RU" dirty="0" smtClean="0"/>
              <a:t> методов спецификации, позволяет добавлять свой код до и после вызова метода, для упрощения работы можно воспользоваться классом </a:t>
            </a:r>
            <a:r>
              <a:rPr lang="ru-RU" dirty="0" err="1" smtClean="0"/>
              <a:t>AbstractMethodInterceptor</a:t>
            </a:r>
            <a:r>
              <a:rPr lang="ru-RU" dirty="0" smtClean="0"/>
              <a:t>. Второй доступен из первого, служит для работы с оригинальным(</a:t>
            </a:r>
            <a:r>
              <a:rPr lang="ru-RU" dirty="0" err="1" smtClean="0"/>
              <a:t>проксируемым</a:t>
            </a:r>
            <a:r>
              <a:rPr lang="ru-RU" dirty="0" smtClean="0"/>
              <a:t>) методом</a:t>
            </a:r>
          </a:p>
          <a:p>
            <a:r>
              <a:rPr lang="ru-RU" dirty="0" err="1" smtClean="0"/>
              <a:t>IGlobalExtension</a:t>
            </a:r>
            <a:r>
              <a:rPr lang="ru-RU" dirty="0" smtClean="0"/>
              <a:t> — позволяет работать с метаданными спецификации(</a:t>
            </a:r>
            <a:r>
              <a:rPr lang="ru-RU" dirty="0" err="1" smtClean="0"/>
              <a:t>SpecInfo</a:t>
            </a:r>
            <a:r>
              <a:rPr lang="ru-RU" dirty="0" smtClean="0"/>
              <a:t>), здесь можно посмотреть метаданные по любым компонентам спецификации(поля, установочные методы, сценарии требований) и добавить им свои </a:t>
            </a:r>
            <a:r>
              <a:rPr lang="ru-RU" dirty="0" err="1" smtClean="0"/>
              <a:t>интерсепторы</a:t>
            </a:r>
            <a:endParaRPr lang="ru-RU" dirty="0" smtClean="0"/>
          </a:p>
          <a:p>
            <a:r>
              <a:rPr lang="ru-RU" dirty="0" err="1" smtClean="0"/>
              <a:t>IAnnotationDrivenExtension</a:t>
            </a:r>
            <a:r>
              <a:rPr lang="ru-RU" dirty="0" smtClean="0"/>
              <a:t> — тоже что и предыдущий, только упрощает задачу, если наше расширение привязано к какой-то конкретной аннотации, для упрощения работы можно воспользоваться классом </a:t>
            </a:r>
            <a:r>
              <a:rPr lang="ru-RU" dirty="0" err="1" smtClean="0"/>
              <a:t>AbstractAnnotationDrivenExtension</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40</a:t>
            </a:fld>
            <a:endParaRPr lang="en-US"/>
          </a:p>
        </p:txBody>
      </p:sp>
    </p:spTree>
    <p:extLst>
      <p:ext uri="{BB962C8B-B14F-4D97-AF65-F5344CB8AC3E}">
        <p14:creationId xmlns:p14="http://schemas.microsoft.com/office/powerpoint/2010/main" val="1865538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Ну и самое главное, если возникла надобность в собственном функционале, можно добавить свои расширения. Ключевые классы для расширения функционала:</a:t>
            </a:r>
          </a:p>
          <a:p>
            <a:r>
              <a:rPr lang="ru-RU" dirty="0" err="1" smtClean="0"/>
              <a:t>IMethodInterceptor</a:t>
            </a:r>
            <a:r>
              <a:rPr lang="ru-RU" dirty="0" smtClean="0"/>
              <a:t>, </a:t>
            </a:r>
            <a:r>
              <a:rPr lang="ru-RU" dirty="0" err="1" smtClean="0"/>
              <a:t>IMethodInvocation</a:t>
            </a:r>
            <a:r>
              <a:rPr lang="ru-RU" dirty="0" smtClean="0"/>
              <a:t> — первый для </a:t>
            </a:r>
            <a:r>
              <a:rPr lang="ru-RU" dirty="0" err="1" smtClean="0"/>
              <a:t>проксирования</a:t>
            </a:r>
            <a:r>
              <a:rPr lang="ru-RU" dirty="0" smtClean="0"/>
              <a:t> методов спецификации, позволяет добавлять свой код до и после вызова метода, для упрощения работы можно воспользоваться классом </a:t>
            </a:r>
            <a:r>
              <a:rPr lang="ru-RU" dirty="0" err="1" smtClean="0"/>
              <a:t>AbstractMethodInterceptor</a:t>
            </a:r>
            <a:r>
              <a:rPr lang="ru-RU" dirty="0" smtClean="0"/>
              <a:t>. Второй доступен из первого, служит для работы с оригинальным(</a:t>
            </a:r>
            <a:r>
              <a:rPr lang="ru-RU" dirty="0" err="1" smtClean="0"/>
              <a:t>проксируемым</a:t>
            </a:r>
            <a:r>
              <a:rPr lang="ru-RU" dirty="0" smtClean="0"/>
              <a:t>) методом</a:t>
            </a:r>
          </a:p>
          <a:p>
            <a:r>
              <a:rPr lang="ru-RU" dirty="0" err="1" smtClean="0"/>
              <a:t>IGlobalExtension</a:t>
            </a:r>
            <a:r>
              <a:rPr lang="ru-RU" dirty="0" smtClean="0"/>
              <a:t> — позволяет работать с метаданными спецификации(</a:t>
            </a:r>
            <a:r>
              <a:rPr lang="ru-RU" dirty="0" err="1" smtClean="0"/>
              <a:t>SpecInfo</a:t>
            </a:r>
            <a:r>
              <a:rPr lang="ru-RU" dirty="0" smtClean="0"/>
              <a:t>), здесь можно посмотреть метаданные по любым компонентам спецификации(поля, установочные методы, сценарии требований) и добавить им свои </a:t>
            </a:r>
            <a:r>
              <a:rPr lang="ru-RU" dirty="0" err="1" smtClean="0"/>
              <a:t>интерсепторы</a:t>
            </a:r>
            <a:endParaRPr lang="ru-RU" dirty="0" smtClean="0"/>
          </a:p>
          <a:p>
            <a:r>
              <a:rPr lang="ru-RU" dirty="0" err="1" smtClean="0"/>
              <a:t>IAnnotationDrivenExtension</a:t>
            </a:r>
            <a:r>
              <a:rPr lang="ru-RU" dirty="0" smtClean="0"/>
              <a:t> — тоже что и предыдущий, только упрощает задачу, если наше расширение привязано к какой-то конкретной аннотации, для упрощения работы можно воспользоваться классом </a:t>
            </a:r>
            <a:r>
              <a:rPr lang="ru-RU" dirty="0" err="1" smtClean="0"/>
              <a:t>AbstractAnnotationDrivenExtension</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41</a:t>
            </a:fld>
            <a:endParaRPr lang="en-US"/>
          </a:p>
        </p:txBody>
      </p:sp>
    </p:spTree>
    <p:extLst>
      <p:ext uri="{BB962C8B-B14F-4D97-AF65-F5344CB8AC3E}">
        <p14:creationId xmlns:p14="http://schemas.microsoft.com/office/powerpoint/2010/main" val="1865538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Ну и самое главное, если возникла надобность в собственном функционале, можно добавить свои расширения. Ключевые классы для расширения функционала:</a:t>
            </a:r>
          </a:p>
          <a:p>
            <a:r>
              <a:rPr lang="ru-RU" dirty="0" err="1" smtClean="0"/>
              <a:t>IMethodInterceptor</a:t>
            </a:r>
            <a:r>
              <a:rPr lang="ru-RU" dirty="0" smtClean="0"/>
              <a:t>, </a:t>
            </a:r>
            <a:r>
              <a:rPr lang="ru-RU" dirty="0" err="1" smtClean="0"/>
              <a:t>IMethodInvocation</a:t>
            </a:r>
            <a:r>
              <a:rPr lang="ru-RU" dirty="0" smtClean="0"/>
              <a:t> — первый для </a:t>
            </a:r>
            <a:r>
              <a:rPr lang="ru-RU" dirty="0" err="1" smtClean="0"/>
              <a:t>проксирования</a:t>
            </a:r>
            <a:r>
              <a:rPr lang="ru-RU" dirty="0" smtClean="0"/>
              <a:t> методов спецификации, позволяет добавлять свой код до и после вызова метода, для упрощения работы можно воспользоваться классом </a:t>
            </a:r>
            <a:r>
              <a:rPr lang="ru-RU" dirty="0" err="1" smtClean="0"/>
              <a:t>AbstractMethodInterceptor</a:t>
            </a:r>
            <a:r>
              <a:rPr lang="ru-RU" dirty="0" smtClean="0"/>
              <a:t>. Второй доступен из первого, служит для работы с оригинальным(</a:t>
            </a:r>
            <a:r>
              <a:rPr lang="ru-RU" dirty="0" err="1" smtClean="0"/>
              <a:t>проксируемым</a:t>
            </a:r>
            <a:r>
              <a:rPr lang="ru-RU" dirty="0" smtClean="0"/>
              <a:t>) методом</a:t>
            </a:r>
          </a:p>
          <a:p>
            <a:r>
              <a:rPr lang="ru-RU" dirty="0" err="1" smtClean="0"/>
              <a:t>IGlobalExtension</a:t>
            </a:r>
            <a:r>
              <a:rPr lang="ru-RU" dirty="0" smtClean="0"/>
              <a:t> — позволяет работать с метаданными спецификации(</a:t>
            </a:r>
            <a:r>
              <a:rPr lang="ru-RU" dirty="0" err="1" smtClean="0"/>
              <a:t>SpecInfo</a:t>
            </a:r>
            <a:r>
              <a:rPr lang="ru-RU" dirty="0" smtClean="0"/>
              <a:t>), здесь можно посмотреть метаданные по любым компонентам спецификации(поля, установочные методы, сценарии требований) и добавить им свои </a:t>
            </a:r>
            <a:r>
              <a:rPr lang="ru-RU" dirty="0" err="1" smtClean="0"/>
              <a:t>интерсепторы</a:t>
            </a:r>
            <a:endParaRPr lang="ru-RU" dirty="0" smtClean="0"/>
          </a:p>
          <a:p>
            <a:r>
              <a:rPr lang="ru-RU" dirty="0" err="1" smtClean="0"/>
              <a:t>IAnnotationDrivenExtension</a:t>
            </a:r>
            <a:r>
              <a:rPr lang="ru-RU" dirty="0" smtClean="0"/>
              <a:t> — тоже что и предыдущий, только упрощает задачу, если наше расширение привязано к какой-то конкретной аннотации, для упрощения работы можно воспользоваться классом </a:t>
            </a:r>
            <a:r>
              <a:rPr lang="ru-RU" dirty="0" err="1" smtClean="0"/>
              <a:t>AbstractAnnotationDrivenExtension</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42</a:t>
            </a:fld>
            <a:endParaRPr lang="en-US"/>
          </a:p>
        </p:txBody>
      </p:sp>
    </p:spTree>
    <p:extLst>
      <p:ext uri="{BB962C8B-B14F-4D97-AF65-F5344CB8AC3E}">
        <p14:creationId xmlns:p14="http://schemas.microsoft.com/office/powerpoint/2010/main" val="18655385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43</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44</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5</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6</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7</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8</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 had a problem. While using and teaching agile practices like test-driven development (TDD) on projects in different environments, I kept coming across the same confusion and misunderstandings.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Programmers wanted to know where to start, what to test and what not to test, how much to test in one go, what to call their tests, and how to understand why a test fails.</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9</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 had a problem. While using and teaching agile practices like test-driven development (TDD) on projects in different environments, I kept coming across the same confusion and misunderstandings.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Programmers wanted to know where to start, what to test and what not to test, how much to test in one go, what to call their tests, and how to understand why a test fails.</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10</a:t>
            </a:fld>
            <a:endParaRPr lang="en-US"/>
          </a:p>
        </p:txBody>
      </p:sp>
    </p:spTree>
    <p:extLst>
      <p:ext uri="{BB962C8B-B14F-4D97-AF65-F5344CB8AC3E}">
        <p14:creationId xmlns:p14="http://schemas.microsoft.com/office/powerpoint/2010/main" val="220239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7.png"/><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11318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60660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245783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4" name="Picture 9" descr="Untitled-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1038225"/>
            <a:ext cx="21971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685800" y="2532063"/>
            <a:ext cx="7772400" cy="1190625"/>
          </a:xfrm>
        </p:spPr>
        <p:txBody>
          <a:bodyPr/>
          <a:lstStyle>
            <a:lvl1pPr>
              <a:defRPr sz="3600">
                <a:solidFill>
                  <a:schemeClr val="bg1"/>
                </a:solidFill>
              </a:defRPr>
            </a:lvl1pPr>
          </a:lstStyle>
          <a:p>
            <a:r>
              <a:rPr lang="ru-RU" dirty="0"/>
              <a:t>Click to edit Master title style</a:t>
            </a:r>
          </a:p>
        </p:txBody>
      </p:sp>
      <p:sp>
        <p:nvSpPr>
          <p:cNvPr id="4101" name="Rectangle 5"/>
          <p:cNvSpPr>
            <a:spLocks noGrp="1" noChangeArrowheads="1"/>
          </p:cNvSpPr>
          <p:nvPr>
            <p:ph type="subTitle" idx="1"/>
          </p:nvPr>
        </p:nvSpPr>
        <p:spPr>
          <a:xfrm>
            <a:off x="703263" y="4554538"/>
            <a:ext cx="7764462" cy="1752600"/>
          </a:xfrm>
        </p:spPr>
        <p:txBody>
          <a:bodyPr/>
          <a:lstStyle>
            <a:lvl1pPr marL="0" indent="0" algn="r">
              <a:buFont typeface="Wingdings" pitchFamily="2" charset="2"/>
              <a:buNone/>
              <a:defRPr>
                <a:solidFill>
                  <a:schemeClr val="accent4"/>
                </a:solidFill>
              </a:defRPr>
            </a:lvl1pPr>
          </a:lstStyle>
          <a:p>
            <a:r>
              <a:rPr lang="ru-RU" dirty="0"/>
              <a:t>Click to edit Master subtitle style</a:t>
            </a:r>
          </a:p>
        </p:txBody>
      </p:sp>
    </p:spTree>
    <p:extLst>
      <p:ext uri="{BB962C8B-B14F-4D97-AF65-F5344CB8AC3E}">
        <p14:creationId xmlns:p14="http://schemas.microsoft.com/office/powerpoint/2010/main" val="2451594014"/>
      </p:ext>
    </p:extLst>
  </p:cSld>
  <p:clrMapOvr>
    <a:masterClrMapping/>
  </p:clrMapOvr>
  <p:transition xmlns:p14="http://schemas.microsoft.com/office/powerpoint/2010/mai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4916488"/>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49164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4252441838"/>
      </p:ext>
    </p:extLst>
  </p:cSld>
  <p:clrMapOvr>
    <a:masterClrMapping/>
  </p:clrMapOvr>
  <p:transition xmlns:p14="http://schemas.microsoft.com/office/powerpoint/2010/mai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4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2"/>
          <p:cNvSpPr>
            <a:spLocks noGrp="1"/>
          </p:cNvSpPr>
          <p:nvPr>
            <p:ph sz="half" idx="10"/>
          </p:nvPr>
        </p:nvSpPr>
        <p:spPr>
          <a:xfrm>
            <a:off x="361950" y="3952875"/>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1"/>
          </p:nvPr>
        </p:nvSpPr>
        <p:spPr>
          <a:xfrm>
            <a:off x="4592638" y="3952875"/>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425966"/>
      </p:ext>
    </p:extLst>
  </p:cSld>
  <p:clrMapOvr>
    <a:masterClrMapping/>
  </p:clrMapOvr>
  <p:transition xmlns:p14="http://schemas.microsoft.com/office/powerpoint/2010/mai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and Text (2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16063"/>
            <a:ext cx="4040188"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1550"/>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16063"/>
            <a:ext cx="4041775"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1550"/>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3930404826"/>
      </p:ext>
    </p:extLst>
  </p:cSld>
  <p:clrMapOvr>
    <a:masterClrMapping/>
  </p:clrMapOvr>
  <p:transition xmlns:p14="http://schemas.microsoft.com/office/powerpoint/2010/mai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4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68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10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68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10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2" name="Text Placeholder 2"/>
          <p:cNvSpPr>
            <a:spLocks noGrp="1"/>
          </p:cNvSpPr>
          <p:nvPr>
            <p:ph type="body" idx="10"/>
          </p:nvPr>
        </p:nvSpPr>
        <p:spPr>
          <a:xfrm>
            <a:off x="457200" y="38957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Content Placeholder 3"/>
          <p:cNvSpPr>
            <a:spLocks noGrp="1"/>
          </p:cNvSpPr>
          <p:nvPr>
            <p:ph sz="half" idx="11"/>
          </p:nvPr>
        </p:nvSpPr>
        <p:spPr>
          <a:xfrm>
            <a:off x="457200" y="44799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2"/>
          </p:nvPr>
        </p:nvSpPr>
        <p:spPr>
          <a:xfrm>
            <a:off x="4645025" y="38957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3"/>
          </p:nvPr>
        </p:nvSpPr>
        <p:spPr>
          <a:xfrm>
            <a:off x="4645025" y="44799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8047372"/>
      </p:ext>
    </p:extLst>
  </p:cSld>
  <p:clrMapOvr>
    <a:masterClrMapping/>
  </p:clrMapOvr>
  <p:transition xmlns:p14="http://schemas.microsoft.com/office/powerpoint/2010/mai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2+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10"/>
          </p:nvPr>
        </p:nvSpPr>
        <p:spPr>
          <a:xfrm>
            <a:off x="457200"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414055"/>
      </p:ext>
    </p:extLst>
  </p:cSld>
  <p:clrMapOvr>
    <a:masterClrMapping/>
  </p:clrMapOvr>
  <p:transition xmlns:p14="http://schemas.microsoft.com/office/powerpoint/2010/mai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3+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0"/>
          </p:nvPr>
        </p:nvSpPr>
        <p:spPr>
          <a:xfrm>
            <a:off x="457200" y="3008314"/>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1"/>
          </p:nvPr>
        </p:nvSpPr>
        <p:spPr>
          <a:xfrm>
            <a:off x="457200" y="4765676"/>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658417"/>
      </p:ext>
    </p:extLst>
  </p:cSld>
  <p:clrMapOvr>
    <a:masterClrMapping/>
  </p:clrMapOvr>
  <p:transition xmlns:p14="http://schemas.microsoft.com/office/powerpoint/2010/mai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568646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2 boxes)">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4025"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19625"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872241"/>
      </p:ext>
    </p:extLst>
  </p:cSld>
  <p:clrMapOvr>
    <a:masterClrMapping/>
  </p:clrMapOvr>
  <p:transition xmlns:p14="http://schemas.microsoft.com/office/powerpoint/2010/mai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3 boxes)">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2"/>
          </p:nvPr>
        </p:nvSpPr>
        <p:spPr>
          <a:xfrm>
            <a:off x="4619625"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5"/>
          <p:cNvSpPr>
            <a:spLocks noGrp="1"/>
          </p:cNvSpPr>
          <p:nvPr>
            <p:ph sz="quarter" idx="4"/>
          </p:nvPr>
        </p:nvSpPr>
        <p:spPr>
          <a:xfrm>
            <a:off x="434975"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10"/>
          </p:nvPr>
        </p:nvSpPr>
        <p:spPr>
          <a:xfrm>
            <a:off x="4619625" y="30035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1"/>
          </p:nvPr>
        </p:nvSpPr>
        <p:spPr>
          <a:xfrm>
            <a:off x="4619625" y="4756150"/>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093919"/>
      </p:ext>
    </p:extLst>
  </p:cSld>
  <p:clrMapOvr>
    <a:masterClrMapping/>
  </p:clrMapOvr>
  <p:transition xmlns:p14="http://schemas.microsoft.com/office/powerpoint/2010/mai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67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254317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03088"/>
      </p:ext>
    </p:extLst>
  </p:cSld>
  <p:clrMapOvr>
    <a:masterClrMapping/>
  </p:clrMapOvr>
  <p:transition xmlns:p14="http://schemas.microsoft.com/office/powerpoint/2010/mai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1+2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254317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531202"/>
      </p:ext>
    </p:extLst>
  </p:cSld>
  <p:clrMapOvr>
    <a:masterClrMapping/>
  </p:clrMapOvr>
  <p:transition xmlns:p14="http://schemas.microsoft.com/office/powerpoint/2010/mai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1+3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13366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7030525"/>
      </p:ext>
    </p:extLst>
  </p:cSld>
  <p:clrMapOvr>
    <a:masterClrMapping/>
  </p:clrMapOvr>
  <p:transition xmlns:p14="http://schemas.microsoft.com/office/powerpoint/2010/mai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3+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39655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0538778"/>
      </p:ext>
    </p:extLst>
  </p:cSld>
  <p:clrMapOvr>
    <a:masterClrMapping/>
  </p:clrMapOvr>
  <p:transition xmlns:p14="http://schemas.microsoft.com/office/powerpoint/2010/mai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xmlns:p14="http://schemas.microsoft.com/office/powerpoint/2010/mai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chart"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361950" y="385763"/>
            <a:ext cx="6297613" cy="58578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1950" y="1600200"/>
            <a:ext cx="8308975" cy="4916488"/>
          </a:xfrm>
        </p:spPr>
        <p:txBody>
          <a:bodyPr/>
          <a:lstStyle/>
          <a:p>
            <a:pPr lvl="0"/>
            <a:endParaRPr lang="en-US" noProof="0" smtClean="0"/>
          </a:p>
        </p:txBody>
      </p:sp>
    </p:spTree>
    <p:extLst>
      <p:ext uri="{BB962C8B-B14F-4D97-AF65-F5344CB8AC3E}">
        <p14:creationId xmlns:p14="http://schemas.microsoft.com/office/powerpoint/2010/main" val="3274171447"/>
      </p:ext>
    </p:extLst>
  </p:cSld>
  <p:clrMapOvr>
    <a:masterClrMapping/>
  </p:clrMapOvr>
  <p:transition xmlns:p14="http://schemas.microsoft.com/office/powerpoint/2010/mai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7D37F41-EDC7-484B-BB3F-2BF3F48B2064}" type="datetimeFigureOut">
              <a:rPr lang="ru-RU">
                <a:solidFill>
                  <a:srgbClr val="161645"/>
                </a:solidFill>
                <a:latin typeface="Arial" charset="0"/>
                <a:ea typeface="ＭＳ Ｐゴシック" charset="0"/>
                <a:cs typeface="Arial" charset="0"/>
              </a:rPr>
              <a:pPr defTabSz="914400" fontAlgn="base">
                <a:spcBef>
                  <a:spcPct val="0"/>
                </a:spcBef>
                <a:spcAft>
                  <a:spcPct val="0"/>
                </a:spcAft>
              </a:pPr>
              <a:t>12/21/12</a:t>
            </a:fld>
            <a:endParaRPr lang="ru-RU">
              <a:solidFill>
                <a:srgbClr val="161645"/>
              </a:solidFill>
              <a:latin typeface="Arial" charset="0"/>
              <a:ea typeface="ＭＳ Ｐゴシック" charset="0"/>
              <a:cs typeface="Arial" charset="0"/>
            </a:endParaRPr>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mn-ea"/>
                <a:cs typeface="Arial" pitchFamily="34" charset="0"/>
              </a:defRPr>
            </a:lvl1pPr>
          </a:lstStyle>
          <a:p>
            <a:pPr defTabSz="914400" fontAlgn="base">
              <a:spcBef>
                <a:spcPct val="0"/>
              </a:spcBef>
              <a:spcAft>
                <a:spcPct val="0"/>
              </a:spcAft>
              <a:defRPr/>
            </a:pPr>
            <a:endParaRPr lang="ru-RU">
              <a:solidFill>
                <a:srgbClr val="161645"/>
              </a:solidFill>
            </a:endParaRPr>
          </a:p>
        </p:txBody>
      </p:sp>
      <p:sp>
        <p:nvSpPr>
          <p:cNvPr id="6" name="Номер слайда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3E402D1-871A-4F49-988F-991EA69C6ED8}" type="slidenum">
              <a:rPr lang="ru-RU">
                <a:solidFill>
                  <a:srgbClr val="161645"/>
                </a:solidFill>
                <a:latin typeface="Arial" charset="0"/>
                <a:ea typeface="ＭＳ Ｐゴシック" charset="0"/>
                <a:cs typeface="Arial" charset="0"/>
              </a:rPr>
              <a:pPr defTabSz="914400" fontAlgn="base">
                <a:spcBef>
                  <a:spcPct val="0"/>
                </a:spcBef>
                <a:spcAft>
                  <a:spcPct val="0"/>
                </a:spcAft>
              </a:pPr>
              <a:t>‹#›</a:t>
            </a:fld>
            <a:endParaRPr lang="ru-RU">
              <a:solidFill>
                <a:srgbClr val="161645"/>
              </a:solidFill>
              <a:latin typeface="Arial" charset="0"/>
              <a:ea typeface="ＭＳ Ｐゴシック" charset="0"/>
              <a:cs typeface="Arial" charset="0"/>
            </a:endParaRPr>
          </a:p>
        </p:txBody>
      </p:sp>
    </p:spTree>
    <p:extLst>
      <p:ext uri="{BB962C8B-B14F-4D97-AF65-F5344CB8AC3E}">
        <p14:creationId xmlns:p14="http://schemas.microsoft.com/office/powerpoint/2010/main" val="32100952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xmlns:p14="http://schemas.microsoft.com/office/powerpoint/2010/mai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93EDCB-5B64-3143-AFED-AA1357A092FA}" type="datetimeFigureOut">
              <a:rPr lang="en-US" smtClean="0"/>
              <a:t>12/21/12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220908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81869399"/>
      </p:ext>
    </p:extLst>
  </p:cSld>
  <p:clrMapOvr>
    <a:masterClrMapping/>
  </p:clrMapOvr>
  <p:transition xmlns:p14="http://schemas.microsoft.com/office/powerpoint/2010/mai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812002"/>
      </p:ext>
    </p:extLst>
  </p:cSld>
  <p:clrMapOvr>
    <a:masterClrMapping/>
  </p:clrMapOvr>
  <p:transition xmlns:p14="http://schemas.microsoft.com/office/powerpoint/2010/mai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3163749"/>
      </p:ext>
    </p:extLst>
  </p:cSld>
  <p:clrMapOvr>
    <a:masterClrMapping/>
  </p:clrMapOvr>
  <p:transition xmlns:p14="http://schemas.microsoft.com/office/powerpoint/2010/main">
    <p:zoom/>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Prostokąt 10"/>
          <p:cNvSpPr/>
          <p:nvPr/>
        </p:nvSpPr>
        <p:spPr>
          <a:xfrm>
            <a:off x="0" y="0"/>
            <a:ext cx="21431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4" name="Picture 2" descr="F:\prezentacjav3\szblonu\kwadra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285750"/>
            <a:ext cx="1000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az 16" descr="prezentacja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929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24"/>
          <p:cNvSpPr/>
          <p:nvPr/>
        </p:nvSpPr>
        <p:spPr>
          <a:xfrm flipH="1">
            <a:off x="8724900" y="2427288"/>
            <a:ext cx="246063" cy="1920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Arial" pitchFamily="34" charset="0"/>
              <a:cs typeface="Arial" pitchFamily="34" charset="0"/>
            </a:endParaRPr>
          </a:p>
        </p:txBody>
      </p:sp>
      <p:pic>
        <p:nvPicPr>
          <p:cNvPr id="7" name="Picture 23"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20"/>
          </p:nvPr>
        </p:nvSpPr>
        <p:spPr>
          <a:xfrm>
            <a:off x="2127250" y="2432649"/>
            <a:ext cx="6467476" cy="1917101"/>
          </a:xfrm>
        </p:spPr>
        <p:txBody>
          <a:bodyPr/>
          <a:lstStyle>
            <a:lvl1pPr marL="0" indent="0" algn="r">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70598011"/>
      </p:ext>
    </p:extLst>
  </p:cSld>
  <p:clrMapOvr>
    <a:masterClrMapping/>
  </p:clrMapOvr>
  <p:transition xmlns:p14="http://schemas.microsoft.com/office/powerpoint/2010/main">
    <p:zoom/>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tandar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1625" y="1158876"/>
            <a:ext cx="8651875" cy="25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8091979"/>
      </p:ext>
    </p:extLst>
  </p:cSld>
  <p:clrMapOvr>
    <a:masterClrMapping/>
  </p:clrMapOvr>
  <p:transition xmlns:p14="http://schemas.microsoft.com/office/powerpoint/2010/main">
    <p:zoom/>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Table">
    <p:spTree>
      <p:nvGrpSpPr>
        <p:cNvPr id="1" name=""/>
        <p:cNvGrpSpPr/>
        <p:nvPr/>
      </p:nvGrpSpPr>
      <p:grpSpPr>
        <a:xfrm>
          <a:off x="0" y="0"/>
          <a:ext cx="0" cy="0"/>
          <a:chOff x="0" y="0"/>
          <a:chExt cx="0" cy="0"/>
        </a:xfrm>
      </p:grpSpPr>
      <p:sp>
        <p:nvSpPr>
          <p:cNvPr id="13" name="Prostokąt 1"/>
          <p:cNvSpPr/>
          <p:nvPr/>
        </p:nvSpPr>
        <p:spPr>
          <a:xfrm>
            <a:off x="257175" y="374650"/>
            <a:ext cx="88582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solidFill>
                <a:schemeClr val="tx1">
                  <a:lumMod val="65000"/>
                  <a:lumOff val="35000"/>
                </a:schemeClr>
              </a:solidFill>
              <a:latin typeface="+mj-lt"/>
            </a:endParaRPr>
          </a:p>
        </p:txBody>
      </p:sp>
      <p:sp>
        <p:nvSpPr>
          <p:cNvPr id="14" name="Prostokąt 32"/>
          <p:cNvSpPr/>
          <p:nvPr/>
        </p:nvSpPr>
        <p:spPr>
          <a:xfrm flipH="1">
            <a:off x="508000" y="1392238"/>
            <a:ext cx="177800" cy="792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5" name="Prostokąt 33"/>
          <p:cNvSpPr/>
          <p:nvPr/>
        </p:nvSpPr>
        <p:spPr>
          <a:xfrm flipH="1">
            <a:off x="504825" y="2257425"/>
            <a:ext cx="184150" cy="798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6" name="Prostokąt 34"/>
          <p:cNvSpPr/>
          <p:nvPr/>
        </p:nvSpPr>
        <p:spPr>
          <a:xfrm flipH="1">
            <a:off x="501650" y="3121025"/>
            <a:ext cx="184150" cy="790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7" name="Prostokąt 46"/>
          <p:cNvSpPr/>
          <p:nvPr/>
        </p:nvSpPr>
        <p:spPr>
          <a:xfrm flipH="1">
            <a:off x="501650" y="3986213"/>
            <a:ext cx="184150" cy="785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8" name="Prostokąt 47"/>
          <p:cNvSpPr/>
          <p:nvPr/>
        </p:nvSpPr>
        <p:spPr>
          <a:xfrm flipH="1">
            <a:off x="508000" y="4841875"/>
            <a:ext cx="177800" cy="800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0" name="Symbol zastępczy tekstu 43"/>
          <p:cNvSpPr>
            <a:spLocks noGrp="1"/>
          </p:cNvSpPr>
          <p:nvPr>
            <p:ph type="body" sz="quarter" idx="28"/>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41" name="Symbol zastępczy tekstu 41"/>
          <p:cNvSpPr>
            <a:spLocks noGrp="1"/>
          </p:cNvSpPr>
          <p:nvPr>
            <p:ph type="body" sz="quarter" idx="29"/>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2" name="Symbol zastępczy tekstu 41"/>
          <p:cNvSpPr>
            <a:spLocks noGrp="1"/>
          </p:cNvSpPr>
          <p:nvPr>
            <p:ph type="body" sz="quarter" idx="30"/>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3" name="Symbol zastępczy tekstu 41"/>
          <p:cNvSpPr>
            <a:spLocks noGrp="1"/>
          </p:cNvSpPr>
          <p:nvPr>
            <p:ph type="body" sz="quarter" idx="3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30" name="Symbol zastępczy tekstu 41"/>
          <p:cNvSpPr>
            <a:spLocks noGrp="1"/>
          </p:cNvSpPr>
          <p:nvPr>
            <p:ph type="body" sz="quarter" idx="35"/>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23" name="Symbol zastępczy tekstu 43"/>
          <p:cNvSpPr>
            <a:spLocks noGrp="1"/>
          </p:cNvSpPr>
          <p:nvPr>
            <p:ph type="body" sz="quarter" idx="4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8" name="Symbol zastępczy tekstu 43"/>
          <p:cNvSpPr>
            <a:spLocks noGrp="1"/>
          </p:cNvSpPr>
          <p:nvPr>
            <p:ph type="body" sz="quarter" idx="43"/>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9" name="Symbol zastępczy tekstu 43"/>
          <p:cNvSpPr>
            <a:spLocks noGrp="1"/>
          </p:cNvSpPr>
          <p:nvPr>
            <p:ph type="body" sz="quarter" idx="44"/>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261689"/>
      </p:ext>
    </p:extLst>
  </p:cSld>
  <p:clrMapOvr>
    <a:masterClrMapping/>
  </p:clrMapOvr>
  <p:transition xmlns:p14="http://schemas.microsoft.com/office/powerpoint/2010/main">
    <p:zoom/>
  </p:transition>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in columns">
    <p:spTree>
      <p:nvGrpSpPr>
        <p:cNvPr id="1" name=""/>
        <p:cNvGrpSpPr/>
        <p:nvPr/>
      </p:nvGrpSpPr>
      <p:grpSpPr>
        <a:xfrm>
          <a:off x="0" y="0"/>
          <a:ext cx="0" cy="0"/>
          <a:chOff x="0" y="0"/>
          <a:chExt cx="0" cy="0"/>
        </a:xfrm>
      </p:grpSpPr>
      <p:sp>
        <p:nvSpPr>
          <p:cNvPr id="9" name="Prostokąt 10"/>
          <p:cNvSpPr/>
          <p:nvPr/>
        </p:nvSpPr>
        <p:spPr>
          <a:xfrm>
            <a:off x="0" y="142875"/>
            <a:ext cx="214313" cy="6000750"/>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 name="Prostokąt 13"/>
          <p:cNvSpPr/>
          <p:nvPr/>
        </p:nvSpPr>
        <p:spPr>
          <a:xfrm>
            <a:off x="501650" y="1268413"/>
            <a:ext cx="2728913"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1" name="Prostokąt 14"/>
          <p:cNvSpPr/>
          <p:nvPr/>
        </p:nvSpPr>
        <p:spPr>
          <a:xfrm>
            <a:off x="6191250" y="1268413"/>
            <a:ext cx="2662238"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2" name="Prostokąt 15"/>
          <p:cNvSpPr/>
          <p:nvPr/>
        </p:nvSpPr>
        <p:spPr>
          <a:xfrm>
            <a:off x="3354388" y="1268413"/>
            <a:ext cx="2728912"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7" name="Symbol zastępczy tekstu 29"/>
          <p:cNvSpPr>
            <a:spLocks noGrp="1"/>
          </p:cNvSpPr>
          <p:nvPr>
            <p:ph type="body" sz="quarter" idx="23"/>
          </p:nvPr>
        </p:nvSpPr>
        <p:spPr>
          <a:xfrm>
            <a:off x="501650"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3" name="Symbol zastępczy tekstu 29"/>
          <p:cNvSpPr>
            <a:spLocks noGrp="1"/>
          </p:cNvSpPr>
          <p:nvPr>
            <p:ph type="body" sz="quarter" idx="24"/>
          </p:nvPr>
        </p:nvSpPr>
        <p:spPr>
          <a:xfrm>
            <a:off x="6191816" y="1296312"/>
            <a:ext cx="2662315"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4" name="Symbol zastępczy tekstu 29"/>
          <p:cNvSpPr>
            <a:spLocks noGrp="1"/>
          </p:cNvSpPr>
          <p:nvPr>
            <p:ph type="body" sz="quarter" idx="25"/>
          </p:nvPr>
        </p:nvSpPr>
        <p:spPr>
          <a:xfrm>
            <a:off x="3355075"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6" name="Symbol zastępczy tekstu 43"/>
          <p:cNvSpPr>
            <a:spLocks noGrp="1"/>
          </p:cNvSpPr>
          <p:nvPr>
            <p:ph type="body" sz="quarter" idx="41"/>
          </p:nvPr>
        </p:nvSpPr>
        <p:spPr>
          <a:xfrm>
            <a:off x="501650"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3355075"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31" name="Symbol zastępczy tekstu 43"/>
          <p:cNvSpPr>
            <a:spLocks noGrp="1"/>
          </p:cNvSpPr>
          <p:nvPr>
            <p:ph type="body" sz="quarter" idx="43"/>
          </p:nvPr>
        </p:nvSpPr>
        <p:spPr>
          <a:xfrm>
            <a:off x="6191816"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795565"/>
      </p:ext>
    </p:extLst>
  </p:cSld>
  <p:clrMapOvr>
    <a:masterClrMapping/>
  </p:clrMapOvr>
  <p:transition xmlns:p14="http://schemas.microsoft.com/office/powerpoint/2010/main">
    <p:zoom/>
  </p:transition>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rtlCol="0"/>
          <a:lstStyle>
            <a:lvl1pPr>
              <a:defRPr>
                <a:latin typeface="+mj-lt"/>
              </a:defRPr>
            </a:lvl1pPr>
          </a:lstStyle>
          <a:p>
            <a:pPr lvl="0"/>
            <a:r>
              <a:rPr lang="en-US" noProof="0" smtClean="0"/>
              <a:t>Drag picture to placeholder or click icon to add</a:t>
            </a:r>
            <a:endParaRPr lang="pl-PL" noProof="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392028"/>
      </p:ext>
    </p:extLst>
  </p:cSld>
  <p:clrMapOvr>
    <a:masterClrMapping/>
  </p:clrMapOvr>
  <p:transition xmlns:p14="http://schemas.microsoft.com/office/powerpoint/2010/main">
    <p:zoom/>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93EDCB-5B64-3143-AFED-AA1357A092FA}" type="datetimeFigureOut">
              <a:rPr lang="en-US" smtClean="0"/>
              <a:t>12/21/12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956410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Graph and text">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4757738" y="1047750"/>
            <a:ext cx="4249737" cy="5514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899650"/>
      </p:ext>
    </p:extLst>
  </p:cSld>
  <p:clrMapOvr>
    <a:masterClrMapping/>
  </p:clrMapOvr>
  <p:transition xmlns:p14="http://schemas.microsoft.com/office/powerpoint/2010/main">
    <p:zoom/>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Graph only">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285720" y="1085849"/>
            <a:ext cx="8705850" cy="2847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19" name="Text Placeholder 19"/>
          <p:cNvSpPr>
            <a:spLocks noGrp="1"/>
          </p:cNvSpPr>
          <p:nvPr>
            <p:ph type="body" sz="quarter" idx="41"/>
          </p:nvPr>
        </p:nvSpPr>
        <p:spPr>
          <a:xfrm>
            <a:off x="285719" y="4048075"/>
            <a:ext cx="8715405" cy="2486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52662"/>
      </p:ext>
    </p:extLst>
  </p:cSld>
  <p:clrMapOvr>
    <a:masterClrMapping/>
  </p:clrMapOvr>
  <p:transition xmlns:p14="http://schemas.microsoft.com/office/powerpoint/2010/main">
    <p:zoom/>
  </p:transition>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stokąt 24"/>
          <p:cNvSpPr/>
          <p:nvPr/>
        </p:nvSpPr>
        <p:spPr>
          <a:xfrm flipH="1">
            <a:off x="8748713" y="2427288"/>
            <a:ext cx="395287" cy="1506537"/>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pic>
        <p:nvPicPr>
          <p:cNvPr id="9" name="Picture 19" descr="3 Quadran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qr-cod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486025"/>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3455719" y="2427158"/>
            <a:ext cx="5294398"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smtClean="0"/>
          </a:p>
        </p:txBody>
      </p:sp>
      <p:sp>
        <p:nvSpPr>
          <p:cNvPr id="19" name="Symbol zastępczy tekstu 5"/>
          <p:cNvSpPr>
            <a:spLocks noGrp="1"/>
          </p:cNvSpPr>
          <p:nvPr>
            <p:ph type="body" sz="quarter" idx="1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en-US" smtClean="0"/>
              <a:t>Click to edit Master text styles</a:t>
            </a:r>
          </a:p>
        </p:txBody>
      </p:sp>
      <p:sp>
        <p:nvSpPr>
          <p:cNvPr id="12" name="Symbol zastępczy tekstu 5"/>
          <p:cNvSpPr>
            <a:spLocks noGrp="1"/>
          </p:cNvSpPr>
          <p:nvPr>
            <p:ph type="body" sz="quarter" idx="13"/>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13" name="Symbol zastępczy tekstu 5"/>
          <p:cNvSpPr>
            <a:spLocks noGrp="1"/>
          </p:cNvSpPr>
          <p:nvPr>
            <p:ph type="body" sz="quarter" idx="14"/>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35641564"/>
      </p:ext>
    </p:extLst>
  </p:cSld>
  <p:clrMapOvr>
    <a:masterClrMapping/>
  </p:clrMapOvr>
  <p:transition xmlns:p14="http://schemas.microsoft.com/office/powerpoint/2010/main">
    <p:zoom/>
  </p:transition>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9609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93EDCB-5B64-3143-AFED-AA1357A092FA}" type="datetimeFigureOut">
              <a:rPr lang="en-US" smtClean="0"/>
              <a:t>12/21/12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1726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93EDCB-5B64-3143-AFED-AA1357A092FA}" type="datetimeFigureOut">
              <a:rPr lang="en-US" smtClean="0"/>
              <a:t>12/21/12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03074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3EDCB-5B64-3143-AFED-AA1357A092FA}" type="datetimeFigureOut">
              <a:rPr lang="en-US" smtClean="0"/>
              <a:t>12/21/12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7702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779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188934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theme" Target="../theme/theme2.xml"/><Relationship Id="rId23" Type="http://schemas.openxmlformats.org/officeDocument/2006/relationships/image" Target="../media/image1.png"/><Relationship Id="rId24" Type="http://schemas.openxmlformats.org/officeDocument/2006/relationships/image" Target="../media/image2.png"/><Relationship Id="rId25" Type="http://schemas.openxmlformats.org/officeDocument/2006/relationships/image" Target="../media/image3.jpe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theme" Target="../theme/theme3.xml"/><Relationship Id="rId14" Type="http://schemas.openxmlformats.org/officeDocument/2006/relationships/image" Target="../media/image3.jpeg"/><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3EDCB-5B64-3143-AFED-AA1357A092FA}" type="datetimeFigureOut">
              <a:rPr lang="en-US" smtClean="0"/>
              <a:t>12/21/12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9D18C-B5C4-7C41-A1A9-CCFCB5CD2D27}" type="slidenum">
              <a:rPr lang="en-US" smtClean="0"/>
              <a:t>‹#›</a:t>
            </a:fld>
            <a:endParaRPr lang="en-US"/>
          </a:p>
        </p:txBody>
      </p:sp>
    </p:spTree>
    <p:extLst>
      <p:ext uri="{BB962C8B-B14F-4D97-AF65-F5344CB8AC3E}">
        <p14:creationId xmlns:p14="http://schemas.microsoft.com/office/powerpoint/2010/main" val="139861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 descr="pot_foot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6494463"/>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Grp="1" noChangeArrowheads="1"/>
          </p:cNvSpPr>
          <p:nvPr>
            <p:ph type="title"/>
          </p:nvPr>
        </p:nvSpPr>
        <p:spPr bwMode="auto">
          <a:xfrm>
            <a:off x="361950" y="385763"/>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4100" name="Rectangle 7"/>
          <p:cNvSpPr>
            <a:spLocks noGrp="1" noChangeArrowheads="1"/>
          </p:cNvSpPr>
          <p:nvPr>
            <p:ph type="body" idx="1"/>
          </p:nvPr>
        </p:nvSpPr>
        <p:spPr bwMode="auto">
          <a:xfrm>
            <a:off x="361950" y="1381125"/>
            <a:ext cx="830897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pic>
        <p:nvPicPr>
          <p:cNvPr id="4101" name="Picture 10" descr="pot_foote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4103" name="Picture 5"/>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7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93" r:id="rId21"/>
  </p:sldLayoutIdLst>
  <p:transition xmlns:p14="http://schemas.microsoft.com/office/powerpoint/2010/main" spd="slow">
    <p:fade/>
  </p:transition>
  <p:hf hdr="0" ftr="0" dt="0"/>
  <p:txStyles>
    <p:title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p:titleStyle>
    <p:bodyStyle>
      <a:lvl1pPr marL="287338" indent="-287338" algn="l" rtl="0" eaLnBrk="0" fontAlgn="base" hangingPunct="0">
        <a:spcBef>
          <a:spcPct val="20000"/>
        </a:spcBef>
        <a:spcAft>
          <a:spcPct val="0"/>
        </a:spcAft>
        <a:buClr>
          <a:srgbClr val="F68028"/>
        </a:buClr>
        <a:buSzPct val="125000"/>
        <a:buFont typeface="Wingdings" charset="0"/>
        <a:buChar char="§"/>
        <a:defRPr>
          <a:solidFill>
            <a:srgbClr val="004080"/>
          </a:solidFill>
          <a:latin typeface="+mn-lt"/>
          <a:ea typeface="ＭＳ Ｐゴシック" charset="0"/>
          <a:cs typeface="+mn-cs"/>
        </a:defRPr>
      </a:lvl1pPr>
      <a:lvl2pPr marL="574675" indent="-287338" algn="l" rtl="0" eaLnBrk="0" fontAlgn="base" hangingPunct="0">
        <a:spcBef>
          <a:spcPct val="20000"/>
        </a:spcBef>
        <a:spcAft>
          <a:spcPct val="0"/>
        </a:spcAft>
        <a:buClr>
          <a:srgbClr val="F68028"/>
        </a:buClr>
        <a:buSzPct val="125000"/>
        <a:buFont typeface="Arial" charset="0"/>
        <a:buChar char="–"/>
        <a:defRPr>
          <a:solidFill>
            <a:srgbClr val="004080"/>
          </a:solidFill>
          <a:latin typeface="+mn-lt"/>
          <a:ea typeface="ＭＳ Ｐゴシック" charset="0"/>
        </a:defRPr>
      </a:lvl2pPr>
      <a:lvl3pPr marL="863600" indent="-287338" algn="l" rtl="0" eaLnBrk="0" fontAlgn="base" hangingPunct="0">
        <a:spcBef>
          <a:spcPct val="20000"/>
        </a:spcBef>
        <a:spcAft>
          <a:spcPct val="0"/>
        </a:spcAft>
        <a:buClr>
          <a:srgbClr val="004080"/>
        </a:buClr>
        <a:buFont typeface="Wingdings" charset="0"/>
        <a:buChar char="§"/>
        <a:defRPr>
          <a:solidFill>
            <a:srgbClr val="004080"/>
          </a:solidFill>
          <a:latin typeface="+mn-lt"/>
          <a:ea typeface="ＭＳ Ｐゴシック" charset="0"/>
        </a:defRPr>
      </a:lvl3pPr>
      <a:lvl4pPr marL="1150938"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4pPr>
      <a:lvl5pPr marL="1439863"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5pPr>
      <a:lvl6pPr marL="2514600" indent="-228600" algn="l" rtl="0" fontAlgn="base">
        <a:spcBef>
          <a:spcPct val="20000"/>
        </a:spcBef>
        <a:spcAft>
          <a:spcPct val="0"/>
        </a:spcAft>
        <a:buChar char="»"/>
        <a:defRPr sz="1400">
          <a:solidFill>
            <a:srgbClr val="004080"/>
          </a:solidFill>
          <a:latin typeface="+mn-lt"/>
        </a:defRPr>
      </a:lvl6pPr>
      <a:lvl7pPr marL="2971800" indent="-228600" algn="l" rtl="0" fontAlgn="base">
        <a:spcBef>
          <a:spcPct val="20000"/>
        </a:spcBef>
        <a:spcAft>
          <a:spcPct val="0"/>
        </a:spcAft>
        <a:buChar char="»"/>
        <a:defRPr sz="1400">
          <a:solidFill>
            <a:srgbClr val="004080"/>
          </a:solidFill>
          <a:latin typeface="+mn-lt"/>
        </a:defRPr>
      </a:lvl7pPr>
      <a:lvl8pPr marL="3429000" indent="-228600" algn="l" rtl="0" fontAlgn="base">
        <a:spcBef>
          <a:spcPct val="20000"/>
        </a:spcBef>
        <a:spcAft>
          <a:spcPct val="0"/>
        </a:spcAft>
        <a:buChar char="»"/>
        <a:defRPr sz="1400">
          <a:solidFill>
            <a:srgbClr val="004080"/>
          </a:solidFill>
          <a:latin typeface="+mn-lt"/>
        </a:defRPr>
      </a:lvl8pPr>
      <a:lvl9pPr marL="3886200" indent="-228600" algn="l" rtl="0" fontAlgn="base">
        <a:spcBef>
          <a:spcPct val="20000"/>
        </a:spcBef>
        <a:spcAft>
          <a:spcPct val="0"/>
        </a:spcAft>
        <a:buChar char="»"/>
        <a:defRPr sz="1400">
          <a:solidFill>
            <a:srgbClr val="004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rostokąt 10"/>
          <p:cNvSpPr/>
          <p:nvPr/>
        </p:nvSpPr>
        <p:spPr>
          <a:xfrm>
            <a:off x="0" y="0"/>
            <a:ext cx="2143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27" name="Text Placeholder 13"/>
          <p:cNvSpPr>
            <a:spLocks noGrp="1"/>
          </p:cNvSpPr>
          <p:nvPr>
            <p:ph type="body" idx="1"/>
          </p:nvPr>
        </p:nvSpPr>
        <p:spPr bwMode="auto">
          <a:xfrm>
            <a:off x="284163" y="1038225"/>
            <a:ext cx="86979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72000" tIns="72000" rIns="72000" bIns="720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Rectangle 280"/>
          <p:cNvSpPr txBox="1">
            <a:spLocks noChangeArrowheads="1"/>
          </p:cNvSpPr>
          <p:nvPr/>
        </p:nvSpPr>
        <p:spPr bwMode="auto">
          <a:xfrm>
            <a:off x="8316913" y="6627813"/>
            <a:ext cx="731837" cy="26035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86CD268A-08D2-5840-87BA-3620CE9B4724}" type="slidenum">
              <a:rPr lang="en-US" sz="1100" smtClean="0">
                <a:latin typeface="Myriad Pro" charset="0"/>
                <a:cs typeface="+mn-cs"/>
              </a:rPr>
              <a:pPr algn="r" eaLnBrk="1" hangingPunct="1">
                <a:defRPr/>
              </a:pPr>
              <a:t>‹#›</a:t>
            </a:fld>
            <a:r>
              <a:rPr lang="en-US" sz="1200" smtClean="0">
                <a:latin typeface="Myriad Pro" charset="0"/>
                <a:cs typeface="+mn-cs"/>
              </a:rPr>
              <a:t> </a:t>
            </a:r>
          </a:p>
        </p:txBody>
      </p:sp>
      <p:sp>
        <p:nvSpPr>
          <p:cNvPr id="1029" name="TextBox 1"/>
          <p:cNvSpPr txBox="1">
            <a:spLocks noChangeArrowheads="1"/>
          </p:cNvSpPr>
          <p:nvPr/>
        </p:nvSpPr>
        <p:spPr bwMode="auto">
          <a:xfrm rot="-5400000">
            <a:off x="-647700" y="5994400"/>
            <a:ext cx="147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000" smtClean="0">
                <a:solidFill>
                  <a:schemeClr val="bg1"/>
                </a:solidFill>
              </a:rPr>
              <a:t>© Luxoft Training 2012</a:t>
            </a:r>
          </a:p>
        </p:txBody>
      </p:sp>
      <p:sp>
        <p:nvSpPr>
          <p:cNvPr id="1030" name="Title Placeholder 2"/>
          <p:cNvSpPr>
            <a:spLocks noGrp="1"/>
          </p:cNvSpPr>
          <p:nvPr>
            <p:ph type="title"/>
          </p:nvPr>
        </p:nvSpPr>
        <p:spPr bwMode="auto">
          <a:xfrm>
            <a:off x="282575" y="12382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7"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9"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ＭＳ Ｐゴシック" charset="0"/>
          <a:cs typeface="Arial" pitchFamily="34" charset="0"/>
        </a:defRPr>
      </a:lvl1pPr>
      <a:lvl2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2pPr>
      <a:lvl3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3pPr>
      <a:lvl4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4pPr>
      <a:lvl5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5pPr>
      <a:lvl6pPr marL="457200" algn="ctr" rtl="0" eaLnBrk="1" fontAlgn="base" hangingPunct="1">
        <a:spcBef>
          <a:spcPct val="0"/>
        </a:spcBef>
        <a:spcAft>
          <a:spcPct val="0"/>
        </a:spcAft>
        <a:defRPr sz="3000" b="1">
          <a:solidFill>
            <a:schemeClr val="tx2"/>
          </a:solidFill>
          <a:latin typeface="Myriad Pro"/>
          <a:cs typeface="Arial" pitchFamily="34" charset="0"/>
        </a:defRPr>
      </a:lvl6pPr>
      <a:lvl7pPr marL="914400" algn="ctr" rtl="0" eaLnBrk="1" fontAlgn="base" hangingPunct="1">
        <a:spcBef>
          <a:spcPct val="0"/>
        </a:spcBef>
        <a:spcAft>
          <a:spcPct val="0"/>
        </a:spcAft>
        <a:defRPr sz="3000" b="1">
          <a:solidFill>
            <a:schemeClr val="tx2"/>
          </a:solidFill>
          <a:latin typeface="Myriad Pro"/>
          <a:cs typeface="Arial" pitchFamily="34" charset="0"/>
        </a:defRPr>
      </a:lvl7pPr>
      <a:lvl8pPr marL="1371600" algn="ctr" rtl="0" eaLnBrk="1" fontAlgn="base" hangingPunct="1">
        <a:spcBef>
          <a:spcPct val="0"/>
        </a:spcBef>
        <a:spcAft>
          <a:spcPct val="0"/>
        </a:spcAft>
        <a:defRPr sz="3000" b="1">
          <a:solidFill>
            <a:schemeClr val="tx2"/>
          </a:solidFill>
          <a:latin typeface="Myriad Pro"/>
          <a:cs typeface="Arial" pitchFamily="34" charset="0"/>
        </a:defRPr>
      </a:lvl8pPr>
      <a:lvl9pPr marL="1828800" algn="ctr" rtl="0" eaLnBrk="1" fontAlgn="base" hangingPunct="1">
        <a:spcBef>
          <a:spcPct val="0"/>
        </a:spcBef>
        <a:spcAft>
          <a:spcPct val="0"/>
        </a:spcAft>
        <a:defRPr sz="3000" b="1">
          <a:solidFill>
            <a:schemeClr val="tx2"/>
          </a:solidFill>
          <a:latin typeface="Myriad Pro"/>
          <a:cs typeface="Arial" pitchFamily="34" charset="0"/>
        </a:defRPr>
      </a:lvl9pPr>
    </p:titleStyle>
    <p:bodyStyle>
      <a:lvl1pPr marL="287338" indent="-287338" algn="l" rtl="0" eaLnBrk="1" fontAlgn="base" hangingPunct="1">
        <a:spcBef>
          <a:spcPct val="20000"/>
        </a:spcBef>
        <a:spcAft>
          <a:spcPts val="600"/>
        </a:spcAft>
        <a:buClr>
          <a:schemeClr val="accent1"/>
        </a:buClr>
        <a:buSzPct val="125000"/>
        <a:buFont typeface="Wingdings" charset="0"/>
        <a:buChar char="§"/>
        <a:defRPr>
          <a:solidFill>
            <a:schemeClr val="tx1"/>
          </a:solidFill>
          <a:latin typeface="+mj-lt"/>
          <a:ea typeface="ＭＳ Ｐゴシック" charset="0"/>
          <a:cs typeface="Arial" pitchFamily="34" charset="0"/>
        </a:defRPr>
      </a:lvl1pPr>
      <a:lvl2pPr marL="574675" indent="-287338" algn="l" rtl="0" eaLnBrk="1" fontAlgn="base" hangingPunct="1">
        <a:spcBef>
          <a:spcPct val="20000"/>
        </a:spcBef>
        <a:spcAft>
          <a:spcPts val="600"/>
        </a:spcAft>
        <a:buClr>
          <a:schemeClr val="accent1"/>
        </a:buClr>
        <a:buSzPct val="125000"/>
        <a:buFont typeface="Arial" charset="0"/>
        <a:buChar char="–"/>
        <a:defRPr>
          <a:solidFill>
            <a:schemeClr val="tx1"/>
          </a:solidFill>
          <a:latin typeface="+mj-lt"/>
          <a:ea typeface="Arial" charset="0"/>
          <a:cs typeface="Arial" pitchFamily="34" charset="0"/>
        </a:defRPr>
      </a:lvl2pPr>
      <a:lvl3pPr marL="863600" indent="-287338" algn="l" rtl="0" eaLnBrk="1" fontAlgn="base" hangingPunct="1">
        <a:spcBef>
          <a:spcPct val="20000"/>
        </a:spcBef>
        <a:spcAft>
          <a:spcPts val="600"/>
        </a:spcAft>
        <a:buClr>
          <a:schemeClr val="accent1"/>
        </a:buClr>
        <a:buFont typeface="Wingdings" charset="0"/>
        <a:buChar char="§"/>
        <a:defRPr>
          <a:solidFill>
            <a:schemeClr val="tx1"/>
          </a:solidFill>
          <a:latin typeface="+mj-lt"/>
          <a:ea typeface="Arial" charset="0"/>
          <a:cs typeface="Arial" pitchFamily="34" charset="0"/>
        </a:defRPr>
      </a:lvl3pPr>
      <a:lvl4pPr marL="1150938" indent="-287338" algn="l" rtl="0" eaLnBrk="1" fontAlgn="base" hangingPunct="1">
        <a:spcBef>
          <a:spcPct val="20000"/>
        </a:spcBef>
        <a:spcAft>
          <a:spcPts val="600"/>
        </a:spcAft>
        <a:buClr>
          <a:schemeClr val="accent1"/>
        </a:buClr>
        <a:buFont typeface="Arial" charset="0"/>
        <a:buChar char="–"/>
        <a:defRPr>
          <a:solidFill>
            <a:schemeClr val="tx1"/>
          </a:solidFill>
          <a:latin typeface="+mj-lt"/>
          <a:ea typeface="Arial"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Arial"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44.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44.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44.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44.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44.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44.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44.xml"/><Relationship Id="rId3"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44.xml"/><Relationship Id="rId3"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2.png"/><Relationship Id="rId1" Type="http://schemas.openxmlformats.org/officeDocument/2006/relationships/tags" Target="../tags/tag16.xml"/><Relationship Id="rId2"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44.xml"/><Relationship Id="rId3"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4.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44.xml"/><Relationship Id="rId3"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44.xml"/><Relationship Id="rId3"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44.xml"/><Relationship Id="rId3"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4.xml"/><Relationship Id="rId4" Type="http://schemas.openxmlformats.org/officeDocument/2006/relationships/notesSlide" Target="../notesSlides/notesSlide23.xml"/><Relationship Id="rId1" Type="http://schemas.openxmlformats.org/officeDocument/2006/relationships/tags" Target="../tags/tag21.xml"/><Relationship Id="rId2" Type="http://schemas.openxmlformats.org/officeDocument/2006/relationships/tags" Target="../tags/tag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44.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44.xml"/><Relationship Id="rId3"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44.xml"/><Relationship Id="rId3"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44.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44.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44.xml"/><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1.jpeg"/><Relationship Id="rId1" Type="http://schemas.openxmlformats.org/officeDocument/2006/relationships/tags" Target="../tags/tag6.xml"/><Relationship Id="rId2"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hyperlink" Target="http://dannorth.net/introducing-bdd" TargetMode="External"/><Relationship Id="rId1" Type="http://schemas.openxmlformats.org/officeDocument/2006/relationships/tags" Target="../tags/tag7.xml"/><Relationship Id="rId2"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Arial" charset="0"/>
              </a:rPr>
              <a:t>Test Driven Development</a:t>
            </a:r>
            <a:endParaRPr lang="en-US" dirty="0"/>
          </a:p>
        </p:txBody>
      </p:sp>
      <p:sp>
        <p:nvSpPr>
          <p:cNvPr id="3" name="Title 2"/>
          <p:cNvSpPr>
            <a:spLocks noGrp="1"/>
          </p:cNvSpPr>
          <p:nvPr>
            <p:ph type="title"/>
          </p:nvPr>
        </p:nvSpPr>
        <p:spPr>
          <a:xfrm>
            <a:off x="3886200" y="2427157"/>
            <a:ext cx="4862264" cy="1752957"/>
          </a:xfrm>
        </p:spPr>
        <p:txBody>
          <a:bodyPr>
            <a:normAutofit/>
          </a:bodyPr>
          <a:lstStyle/>
          <a:p>
            <a:r>
              <a:rPr lang="en-US" dirty="0">
                <a:latin typeface="Arial" charset="0"/>
              </a:rPr>
              <a:t>Разработка через </a:t>
            </a:r>
            <a:r>
              <a:rPr lang="en-US" dirty="0" smtClean="0">
                <a:latin typeface="Arial" charset="0"/>
              </a:rPr>
              <a:t>тестирование</a:t>
            </a:r>
            <a:br>
              <a:rPr lang="en-US" dirty="0" smtClean="0">
                <a:latin typeface="Arial" charset="0"/>
              </a:rPr>
            </a:br>
            <a:r>
              <a:rPr lang="en-US" dirty="0">
                <a:latin typeface="Arial" charset="0"/>
              </a:rPr>
              <a:t> </a:t>
            </a:r>
            <a:r>
              <a:rPr lang="en-US" dirty="0" smtClean="0">
                <a:latin typeface="Arial" charset="0"/>
              </a:rPr>
              <a:t>BDD</a:t>
            </a:r>
            <a:endParaRPr lang="en-US" dirty="0"/>
          </a:p>
        </p:txBody>
      </p:sp>
      <p:sp>
        <p:nvSpPr>
          <p:cNvPr id="4" name="Text Placeholder 3"/>
          <p:cNvSpPr>
            <a:spLocks noGrp="1"/>
          </p:cNvSpPr>
          <p:nvPr>
            <p:ph type="body" sz="quarter" idx="11"/>
          </p:nvPr>
        </p:nvSpPr>
        <p:spPr/>
        <p:txBody>
          <a:bodyPr/>
          <a:lstStyle/>
          <a:p>
            <a:r>
              <a:rPr lang="en-US" dirty="0" smtClean="0"/>
              <a:t>Module </a:t>
            </a:r>
            <a:r>
              <a:rPr lang="en-US" dirty="0"/>
              <a:t>7</a:t>
            </a:r>
          </a:p>
        </p:txBody>
      </p:sp>
      <p:sp>
        <p:nvSpPr>
          <p:cNvPr id="5" name="Text Placeholder 4"/>
          <p:cNvSpPr>
            <a:spLocks noGrp="1"/>
          </p:cNvSpPr>
          <p:nvPr>
            <p:ph type="body" sz="quarter" idx="12"/>
          </p:nvPr>
        </p:nvSpPr>
        <p:spPr/>
        <p:txBody>
          <a:bodyPr/>
          <a:lstStyle/>
          <a:p>
            <a:r>
              <a:rPr lang="en-US" dirty="0" smtClean="0">
                <a:solidFill>
                  <a:srgbClr val="FF6600"/>
                </a:solidFill>
                <a:latin typeface="Arial" charset="0"/>
              </a:rPr>
              <a:t>Ivan Dyachenko &lt;IDyachenko</a:t>
            </a:r>
            <a:r>
              <a:rPr lang="en-US" dirty="0">
                <a:solidFill>
                  <a:srgbClr val="FF6600"/>
                </a:solidFill>
                <a:latin typeface="Arial" charset="0"/>
              </a:rPr>
              <a:t>@</a:t>
            </a:r>
            <a:r>
              <a:rPr lang="en-US" dirty="0" smtClean="0">
                <a:solidFill>
                  <a:srgbClr val="FF6600"/>
                </a:solidFill>
                <a:latin typeface="Arial" charset="0"/>
              </a:rPr>
              <a:t>luxoft.com</a:t>
            </a:r>
            <a:r>
              <a:rPr lang="en-US" dirty="0">
                <a:solidFill>
                  <a:srgbClr val="FF6600"/>
                </a:solidFill>
                <a:latin typeface="Arial" charset="0"/>
              </a:rPr>
              <a:t>&gt;</a:t>
            </a:r>
            <a:endParaRPr lang="ru-RU" dirty="0">
              <a:solidFill>
                <a:srgbClr val="FF6600"/>
              </a:solidFill>
              <a:latin typeface="Arial" charset="0"/>
            </a:endParaRPr>
          </a:p>
        </p:txBody>
      </p:sp>
    </p:spTree>
    <p:extLst>
      <p:ext uri="{BB962C8B-B14F-4D97-AF65-F5344CB8AC3E}">
        <p14:creationId xmlns:p14="http://schemas.microsoft.com/office/powerpoint/2010/main" val="21783492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p>
        </p:txBody>
      </p:sp>
      <p:sp>
        <p:nvSpPr>
          <p:cNvPr id="8" name="Rectangle 4"/>
          <p:cNvSpPr>
            <a:spLocks noChangeArrowheads="1"/>
          </p:cNvSpPr>
          <p:nvPr>
            <p:custDataLst>
              <p:tags r:id="rId1"/>
            </p:custDataLst>
          </p:nvPr>
        </p:nvSpPr>
        <p:spPr bwMode="auto">
          <a:xfrm>
            <a:off x="2286000" y="1785700"/>
            <a:ext cx="4572000" cy="3286601"/>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Программисты </a:t>
            </a:r>
            <a:r>
              <a:rPr lang="ru-RU" dirty="0" smtClean="0">
                <a:solidFill>
                  <a:schemeClr val="accent4"/>
                </a:solidFill>
                <a:latin typeface="Arial" pitchFamily="34" charset="0"/>
                <a:cs typeface="Arial" pitchFamily="34" charset="0"/>
              </a:rPr>
              <a:t>не понимают</a:t>
            </a:r>
            <a:r>
              <a:rPr lang="en-US" dirty="0" smtClean="0">
                <a:solidFill>
                  <a:schemeClr val="accent4"/>
                </a:solidFill>
                <a:latin typeface="Arial" pitchFamily="34" charset="0"/>
                <a:cs typeface="Arial" pitchFamily="34" charset="0"/>
              </a:rPr>
              <a:t>:</a:t>
            </a:r>
          </a:p>
          <a:p>
            <a:pPr defTabSz="803275">
              <a:buClr>
                <a:srgbClr val="FF6600"/>
              </a:buClr>
              <a:buSzPct val="125000"/>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en-US" dirty="0" smtClean="0">
                <a:solidFill>
                  <a:schemeClr val="accent4"/>
                </a:solidFill>
                <a:latin typeface="Arial" pitchFamily="34" charset="0"/>
                <a:cs typeface="Arial" pitchFamily="34" charset="0"/>
              </a:rPr>
              <a:t>C</a:t>
            </a:r>
            <a:r>
              <a:rPr lang="ru-RU" dirty="0" smtClean="0">
                <a:solidFill>
                  <a:schemeClr val="accent4"/>
                </a:solidFill>
                <a:latin typeface="Arial" pitchFamily="34" charset="0"/>
                <a:cs typeface="Arial" pitchFamily="34" charset="0"/>
              </a:rPr>
              <a:t> </a:t>
            </a:r>
            <a:r>
              <a:rPr lang="ru-RU" dirty="0">
                <a:solidFill>
                  <a:schemeClr val="accent4"/>
                </a:solidFill>
                <a:latin typeface="Arial" pitchFamily="34" charset="0"/>
                <a:cs typeface="Arial" pitchFamily="34" charset="0"/>
              </a:rPr>
              <a:t>чего </a:t>
            </a:r>
            <a:r>
              <a:rPr lang="ru-RU" dirty="0" smtClean="0">
                <a:solidFill>
                  <a:schemeClr val="accent4"/>
                </a:solidFill>
                <a:latin typeface="Arial" pitchFamily="34" charset="0"/>
                <a:cs typeface="Arial" pitchFamily="34" charset="0"/>
              </a:rPr>
              <a:t>начать писать тест</a:t>
            </a:r>
            <a:r>
              <a:rPr lang="en-US" dirty="0" smtClean="0">
                <a:solidFill>
                  <a:schemeClr val="accent4"/>
                </a:solidFill>
                <a:latin typeface="Arial" pitchFamily="34" charset="0"/>
                <a:cs typeface="Arial" pitchFamily="34" charset="0"/>
              </a:rPr>
              <a:t>?</a:t>
            </a:r>
          </a:p>
          <a:p>
            <a:pPr defTabSz="803275">
              <a:buClr>
                <a:srgbClr val="FF6600"/>
              </a:buClr>
              <a:buSzPct val="125000"/>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a:solidFill>
                  <a:schemeClr val="accent4"/>
                </a:solidFill>
                <a:latin typeface="Arial" pitchFamily="34" charset="0"/>
                <a:cs typeface="Arial" pitchFamily="34" charset="0"/>
              </a:rPr>
              <a:t>Ч</a:t>
            </a:r>
            <a:r>
              <a:rPr lang="ru-RU" dirty="0" smtClean="0">
                <a:solidFill>
                  <a:schemeClr val="accent4"/>
                </a:solidFill>
                <a:latin typeface="Arial" pitchFamily="34" charset="0"/>
                <a:cs typeface="Arial" pitchFamily="34" charset="0"/>
              </a:rPr>
              <a:t>то тестировать а что нет</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a:solidFill>
                  <a:schemeClr val="accent4"/>
                </a:solidFill>
                <a:latin typeface="Arial" pitchFamily="34" charset="0"/>
                <a:cs typeface="Arial" pitchFamily="34" charset="0"/>
              </a:rPr>
              <a:t>К</a:t>
            </a:r>
            <a:r>
              <a:rPr lang="ru-RU" dirty="0" smtClean="0">
                <a:solidFill>
                  <a:schemeClr val="accent4"/>
                </a:solidFill>
                <a:latin typeface="Arial" pitchFamily="34" charset="0"/>
                <a:cs typeface="Arial" pitchFamily="34" charset="0"/>
              </a:rPr>
              <a:t>ак много тестировать в одном тесте</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smtClean="0">
                <a:solidFill>
                  <a:schemeClr val="accent4"/>
                </a:solidFill>
                <a:latin typeface="Arial" pitchFamily="34" charset="0"/>
                <a:cs typeface="Arial" pitchFamily="34" charset="0"/>
              </a:rPr>
              <a:t>Как именовать тесты</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smtClean="0">
                <a:solidFill>
                  <a:schemeClr val="accent4"/>
                </a:solidFill>
                <a:latin typeface="Arial" pitchFamily="34" charset="0"/>
                <a:cs typeface="Arial" pitchFamily="34" charset="0"/>
              </a:rPr>
              <a:t>Как </a:t>
            </a:r>
            <a:r>
              <a:rPr lang="ru-RU" dirty="0">
                <a:solidFill>
                  <a:schemeClr val="accent4"/>
                </a:solidFill>
                <a:latin typeface="Arial" pitchFamily="34" charset="0"/>
                <a:cs typeface="Arial" pitchFamily="34" charset="0"/>
              </a:rPr>
              <a:t>понять, почему тест не </a:t>
            </a:r>
            <a:r>
              <a:rPr lang="ru-RU" dirty="0" smtClean="0">
                <a:solidFill>
                  <a:schemeClr val="accent4"/>
                </a:solidFill>
                <a:latin typeface="Arial" pitchFamily="34" charset="0"/>
                <a:cs typeface="Arial" pitchFamily="34" charset="0"/>
              </a:rPr>
              <a:t>пройден</a:t>
            </a:r>
            <a:r>
              <a:rPr lang="en-US" dirty="0" smtClean="0">
                <a:solidFill>
                  <a:schemeClr val="accent4"/>
                </a:solidFill>
                <a:latin typeface="Arial" pitchFamily="34" charset="0"/>
                <a:cs typeface="Arial" pitchFamily="34" charset="0"/>
              </a:rPr>
              <a:t>?</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6273442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p>
        </p:txBody>
      </p:sp>
      <p:sp>
        <p:nvSpPr>
          <p:cNvPr id="8" name="Rectangle 4"/>
          <p:cNvSpPr>
            <a:spLocks noChangeArrowheads="1"/>
          </p:cNvSpPr>
          <p:nvPr>
            <p:custDataLst>
              <p:tags r:id="rId1"/>
            </p:custDataLst>
          </p:nvPr>
        </p:nvSpPr>
        <p:spPr bwMode="auto">
          <a:xfrm>
            <a:off x="876300" y="2339697"/>
            <a:ext cx="7391400" cy="2178606"/>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en-US" dirty="0">
                <a:solidFill>
                  <a:schemeClr val="accent4"/>
                </a:solidFill>
                <a:latin typeface="Arial" pitchFamily="34" charset="0"/>
                <a:cs typeface="Arial" pitchFamily="34" charset="0"/>
              </a:rPr>
              <a:t>“The deeper I got into TDD, the more I felt that my own journey had been less of a wax-on, wax-off process of gradual mastery than a series of blind alleys. I remember thinking ‘If only someone had told me that!’ far more often than I thought ‘Wow, a door has opened.’ </a:t>
            </a:r>
            <a:endParaRPr lang="en-US" dirty="0" smtClean="0">
              <a:solidFill>
                <a:schemeClr val="accent4"/>
              </a:solidFill>
              <a:latin typeface="Arial" pitchFamily="34" charset="0"/>
              <a:cs typeface="Arial" pitchFamily="34" charset="0"/>
            </a:endParaRPr>
          </a:p>
          <a:p>
            <a:pPr defTabSz="803275">
              <a:buClr>
                <a:srgbClr val="FF6600"/>
              </a:buClr>
              <a:buSzPct val="125000"/>
            </a:pPr>
            <a:endParaRPr lang="en-US" dirty="0">
              <a:solidFill>
                <a:schemeClr val="accent4"/>
              </a:solidFill>
              <a:latin typeface="Arial" pitchFamily="34" charset="0"/>
              <a:cs typeface="Arial" pitchFamily="34" charset="0"/>
            </a:endParaRPr>
          </a:p>
          <a:p>
            <a:pPr defTabSz="803275">
              <a:buClr>
                <a:srgbClr val="FF6600"/>
              </a:buClr>
              <a:buSzPct val="125000"/>
            </a:pPr>
            <a:r>
              <a:rPr lang="en-US" dirty="0" smtClean="0">
                <a:solidFill>
                  <a:schemeClr val="accent4"/>
                </a:solidFill>
                <a:latin typeface="Arial" pitchFamily="34" charset="0"/>
                <a:cs typeface="Arial" pitchFamily="34" charset="0"/>
              </a:rPr>
              <a:t>I </a:t>
            </a:r>
            <a:r>
              <a:rPr lang="en-US" dirty="0">
                <a:solidFill>
                  <a:schemeClr val="accent4"/>
                </a:solidFill>
                <a:latin typeface="Arial" pitchFamily="34" charset="0"/>
                <a:cs typeface="Arial" pitchFamily="34" charset="0"/>
              </a:rPr>
              <a:t>decided it must be possible to present TDD in a way that gets straight to the good stuff and avoids all the pitfalls.”</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5337277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p>
        </p:txBody>
      </p:sp>
      <p:sp>
        <p:nvSpPr>
          <p:cNvPr id="4" name="Rectangle 4"/>
          <p:cNvSpPr>
            <a:spLocks noChangeArrowheads="1"/>
          </p:cNvSpPr>
          <p:nvPr>
            <p:custDataLst>
              <p:tags r:id="rId1"/>
            </p:custDataLst>
          </p:nvPr>
        </p:nvSpPr>
        <p:spPr bwMode="auto">
          <a:xfrm>
            <a:off x="876300" y="2339697"/>
            <a:ext cx="7391400" cy="1901607"/>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en-US" dirty="0">
                <a:solidFill>
                  <a:schemeClr val="accent4"/>
                </a:solidFill>
                <a:latin typeface="Arial" pitchFamily="34" charset="0"/>
                <a:cs typeface="Arial" pitchFamily="34" charset="0"/>
              </a:rPr>
              <a:t>“My response is </a:t>
            </a:r>
            <a:r>
              <a:rPr lang="en-US" dirty="0" err="1">
                <a:solidFill>
                  <a:schemeClr val="accent4"/>
                </a:solidFill>
                <a:latin typeface="Arial" pitchFamily="34" charset="0"/>
                <a:cs typeface="Arial" pitchFamily="34" charset="0"/>
              </a:rPr>
              <a:t>behaviour</a:t>
            </a:r>
            <a:r>
              <a:rPr lang="en-US" dirty="0">
                <a:solidFill>
                  <a:schemeClr val="accent4"/>
                </a:solidFill>
                <a:latin typeface="Arial" pitchFamily="34" charset="0"/>
                <a:cs typeface="Arial" pitchFamily="34" charset="0"/>
              </a:rPr>
              <a:t>-driven development (BDD). It has evolved out of established agile practices and is designed to make them more accessible and effective for teams new to agile software delivery. </a:t>
            </a:r>
            <a:endParaRPr lang="en-US" dirty="0" smtClean="0">
              <a:solidFill>
                <a:schemeClr val="accent4"/>
              </a:solidFill>
              <a:latin typeface="Arial" pitchFamily="34" charset="0"/>
              <a:cs typeface="Arial" pitchFamily="34" charset="0"/>
            </a:endParaRPr>
          </a:p>
          <a:p>
            <a:pPr defTabSz="803275">
              <a:buClr>
                <a:srgbClr val="FF6600"/>
              </a:buClr>
              <a:buSzPct val="125000"/>
            </a:pPr>
            <a:endParaRPr lang="en-US" dirty="0">
              <a:solidFill>
                <a:schemeClr val="accent4"/>
              </a:solidFill>
              <a:latin typeface="Arial" pitchFamily="34" charset="0"/>
              <a:cs typeface="Arial" pitchFamily="34" charset="0"/>
            </a:endParaRPr>
          </a:p>
          <a:p>
            <a:pPr defTabSz="803275">
              <a:buClr>
                <a:srgbClr val="FF6600"/>
              </a:buClr>
              <a:buSzPct val="125000"/>
            </a:pPr>
            <a:r>
              <a:rPr lang="en-US" dirty="0" smtClean="0">
                <a:solidFill>
                  <a:schemeClr val="accent4"/>
                </a:solidFill>
                <a:latin typeface="Arial" pitchFamily="34" charset="0"/>
                <a:cs typeface="Arial" pitchFamily="34" charset="0"/>
              </a:rPr>
              <a:t>Over </a:t>
            </a:r>
            <a:r>
              <a:rPr lang="en-US" dirty="0">
                <a:solidFill>
                  <a:schemeClr val="accent4"/>
                </a:solidFill>
                <a:latin typeface="Arial" pitchFamily="34" charset="0"/>
                <a:cs typeface="Arial" pitchFamily="34" charset="0"/>
              </a:rPr>
              <a:t>time, BDD has grown to encompass the wider picture of agile analysis and automated acceptance testing.”</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9767505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Основная задача модульных </a:t>
            </a:r>
            <a:r>
              <a:rPr lang="ru-RU" dirty="0" smtClean="0"/>
              <a:t>тест</a:t>
            </a:r>
            <a:r>
              <a:rPr lang="ru-RU" dirty="0"/>
              <a:t>о</a:t>
            </a:r>
            <a:r>
              <a:rPr lang="ru-RU" dirty="0" smtClean="0"/>
              <a:t>в</a:t>
            </a:r>
            <a:endParaRPr lang="en-US" dirty="0"/>
          </a:p>
        </p:txBody>
      </p:sp>
      <p:sp>
        <p:nvSpPr>
          <p:cNvPr id="8" name="Rectangle 4"/>
          <p:cNvSpPr>
            <a:spLocks noChangeArrowheads="1"/>
          </p:cNvSpPr>
          <p:nvPr>
            <p:custDataLst>
              <p:tags r:id="rId1"/>
            </p:custDataLst>
          </p:nvPr>
        </p:nvSpPr>
        <p:spPr bwMode="auto">
          <a:xfrm>
            <a:off x="990600" y="2062698"/>
            <a:ext cx="7162800" cy="2732604"/>
          </a:xfrm>
          <a:prstGeom prst="rect">
            <a:avLst/>
          </a:prstGeom>
          <a:noFill/>
          <a:ln w="19050">
            <a:noFill/>
            <a:miter lim="800000"/>
            <a:headEnd/>
            <a:tailEnd/>
          </a:ln>
        </p:spPr>
        <p:txBody>
          <a:bodyPr wrap="square" lIns="93296" tIns="144000" rIns="93296" bIns="93296">
            <a:spAutoFit/>
          </a:bodyPr>
          <a:lstStyle/>
          <a:p>
            <a:pPr marL="285750" indent="-285750" defTabSz="803275">
              <a:buClr>
                <a:srgbClr val="FF6600"/>
              </a:buClr>
              <a:buSzPct val="125000"/>
              <a:buFont typeface="Wingdings" charset="2"/>
              <a:buChar char="§"/>
            </a:pPr>
            <a:r>
              <a:rPr lang="ru-RU" dirty="0" smtClean="0">
                <a:solidFill>
                  <a:schemeClr val="accent4"/>
                </a:solidFill>
                <a:latin typeface="Arial" pitchFamily="34" charset="0"/>
                <a:cs typeface="Arial" pitchFamily="34" charset="0"/>
              </a:rPr>
              <a:t>Проверить </a:t>
            </a:r>
            <a:r>
              <a:rPr lang="ru-RU" dirty="0">
                <a:solidFill>
                  <a:schemeClr val="accent4"/>
                </a:solidFill>
                <a:latin typeface="Arial" pitchFamily="34" charset="0"/>
                <a:cs typeface="Arial" pitchFamily="34" charset="0"/>
              </a:rPr>
              <a:t>правильность работы того или иного аспекта модуля, и обнаружить дефекты в программном </a:t>
            </a:r>
            <a:r>
              <a:rPr lang="ru-RU" dirty="0" smtClean="0">
                <a:solidFill>
                  <a:schemeClr val="accent4"/>
                </a:solidFill>
                <a:latin typeface="Arial" pitchFamily="34" charset="0"/>
                <a:cs typeface="Arial" pitchFamily="34" charset="0"/>
              </a:rPr>
              <a:t>обеспечении</a:t>
            </a:r>
          </a:p>
          <a:p>
            <a:pPr marL="285750" indent="-285750" defTabSz="803275">
              <a:buClr>
                <a:srgbClr val="FF6600"/>
              </a:buClr>
              <a:buSzPct val="125000"/>
              <a:buFont typeface="Wingdings" charset="2"/>
              <a:buChar char="§"/>
            </a:pPr>
            <a:endParaRPr lang="ru-RU"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ru-RU" dirty="0">
                <a:solidFill>
                  <a:schemeClr val="accent4"/>
                </a:solidFill>
                <a:latin typeface="Arial" pitchFamily="34" charset="0"/>
                <a:cs typeface="Arial" pitchFamily="34" charset="0"/>
              </a:rPr>
              <a:t>Юнит тест представляет собой смесь состоящую из бизнес задач и механизмов тестирования этих </a:t>
            </a:r>
            <a:r>
              <a:rPr lang="ru-RU" dirty="0" smtClean="0">
                <a:solidFill>
                  <a:schemeClr val="accent4"/>
                </a:solidFill>
                <a:latin typeface="Arial" pitchFamily="34" charset="0"/>
                <a:cs typeface="Arial" pitchFamily="34" charset="0"/>
              </a:rPr>
              <a:t>задач</a:t>
            </a:r>
          </a:p>
          <a:p>
            <a:pPr marL="285750" indent="-285750" defTabSz="803275">
              <a:buClr>
                <a:srgbClr val="FF6600"/>
              </a:buClr>
              <a:buSzPct val="125000"/>
              <a:buFont typeface="Wingdings" charset="2"/>
              <a:buChar char="§"/>
            </a:pPr>
            <a:endParaRPr lang="ru-RU" dirty="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ru-RU" dirty="0" smtClean="0">
                <a:solidFill>
                  <a:schemeClr val="accent4"/>
                </a:solidFill>
                <a:latin typeface="Arial" pitchFamily="34" charset="0"/>
                <a:cs typeface="Arial" pitchFamily="34" charset="0"/>
              </a:rPr>
              <a:t>Юнит </a:t>
            </a:r>
            <a:r>
              <a:rPr lang="ru-RU" dirty="0">
                <a:solidFill>
                  <a:schemeClr val="accent4"/>
                </a:solidFill>
                <a:latin typeface="Arial" pitchFamily="34" charset="0"/>
                <a:cs typeface="Arial" pitchFamily="34" charset="0"/>
              </a:rPr>
              <a:t>тест позволяет проверить то, что созданное ПО работает корректно, но отнюдь не то, что ПО является корректным.</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7357722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Executable specifications</a:t>
            </a:r>
            <a:endParaRPr lang="en-US" dirty="0"/>
          </a:p>
        </p:txBody>
      </p:sp>
      <p:sp>
        <p:nvSpPr>
          <p:cNvPr id="8" name="Rectangle 4"/>
          <p:cNvSpPr>
            <a:spLocks noChangeArrowheads="1"/>
          </p:cNvSpPr>
          <p:nvPr>
            <p:custDataLst>
              <p:tags r:id="rId1"/>
            </p:custDataLst>
          </p:nvPr>
        </p:nvSpPr>
        <p:spPr bwMode="auto">
          <a:xfrm>
            <a:off x="990600" y="2478197"/>
            <a:ext cx="7162800" cy="1901607"/>
          </a:xfrm>
          <a:prstGeom prst="rect">
            <a:avLst/>
          </a:prstGeom>
          <a:noFill/>
          <a:ln w="19050">
            <a:noFill/>
            <a:miter lim="800000"/>
            <a:headEnd/>
            <a:tailEnd/>
          </a:ln>
        </p:spPr>
        <p:txBody>
          <a:bodyPr wrap="square" lIns="93296" tIns="144000" rIns="93296" bIns="93296">
            <a:spAutoFit/>
          </a:bodyPr>
          <a:lstStyle/>
          <a:p>
            <a:pPr marL="285750" indent="-285750" defTabSz="803275">
              <a:buClr>
                <a:srgbClr val="FF6600"/>
              </a:buClr>
              <a:buSzPct val="125000"/>
              <a:buFont typeface="Wingdings" charset="2"/>
              <a:buChar char="§"/>
            </a:pPr>
            <a:r>
              <a:rPr lang="ru-RU" dirty="0">
                <a:solidFill>
                  <a:schemeClr val="accent4"/>
                </a:solidFill>
                <a:latin typeface="Arial" pitchFamily="34" charset="0"/>
                <a:cs typeface="Arial" pitchFamily="34" charset="0"/>
              </a:rPr>
              <a:t>Идея BDD подхода в описании требований (спецификаций), которые могут быть выполнены - </a:t>
            </a:r>
            <a:r>
              <a:rPr lang="ru-RU" dirty="0" err="1">
                <a:solidFill>
                  <a:schemeClr val="accent4"/>
                </a:solidFill>
                <a:latin typeface="Arial" pitchFamily="34" charset="0"/>
                <a:cs typeface="Arial" pitchFamily="34" charset="0"/>
              </a:rPr>
              <a:t>executable</a:t>
            </a:r>
            <a:r>
              <a:rPr lang="ru-RU" dirty="0">
                <a:solidFill>
                  <a:schemeClr val="accent4"/>
                </a:solidFill>
                <a:latin typeface="Arial" pitchFamily="34" charset="0"/>
                <a:cs typeface="Arial" pitchFamily="34" charset="0"/>
              </a:rPr>
              <a:t> </a:t>
            </a:r>
            <a:r>
              <a:rPr lang="ru-RU" dirty="0" err="1">
                <a:solidFill>
                  <a:schemeClr val="accent4"/>
                </a:solidFill>
                <a:latin typeface="Arial" pitchFamily="34" charset="0"/>
                <a:cs typeface="Arial" pitchFamily="34" charset="0"/>
              </a:rPr>
              <a:t>specifications</a:t>
            </a:r>
            <a:r>
              <a:rPr lang="ru-RU" dirty="0">
                <a:solidFill>
                  <a:schemeClr val="accent4"/>
                </a:solidFill>
                <a:latin typeface="Arial" pitchFamily="34" charset="0"/>
                <a:cs typeface="Arial" pitchFamily="34" charset="0"/>
              </a:rPr>
              <a:t>. </a:t>
            </a:r>
            <a:endParaRPr lang="ru-RU"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endParaRPr lang="ru-RU" dirty="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ru-RU" dirty="0">
                <a:solidFill>
                  <a:schemeClr val="accent4"/>
                </a:solidFill>
                <a:latin typeface="Arial" pitchFamily="34" charset="0"/>
                <a:cs typeface="Arial" pitchFamily="34" charset="0"/>
              </a:rPr>
              <a:t>Основное отличие от юнит тестов в том, что юнит тест верифицирует правильность работы модуля, а </a:t>
            </a:r>
            <a:r>
              <a:rPr lang="ru-RU" dirty="0" err="1">
                <a:solidFill>
                  <a:schemeClr val="accent4"/>
                </a:solidFill>
                <a:latin typeface="Arial" pitchFamily="34" charset="0"/>
                <a:cs typeface="Arial" pitchFamily="34" charset="0"/>
              </a:rPr>
              <a:t>executable</a:t>
            </a:r>
            <a:r>
              <a:rPr lang="ru-RU" dirty="0">
                <a:solidFill>
                  <a:schemeClr val="accent4"/>
                </a:solidFill>
                <a:latin typeface="Arial" pitchFamily="34" charset="0"/>
                <a:cs typeface="Arial" pitchFamily="34" charset="0"/>
              </a:rPr>
              <a:t> </a:t>
            </a:r>
            <a:r>
              <a:rPr lang="ru-RU" dirty="0" err="1">
                <a:solidFill>
                  <a:schemeClr val="accent4"/>
                </a:solidFill>
                <a:latin typeface="Arial" pitchFamily="34" charset="0"/>
                <a:cs typeface="Arial" pitchFamily="34" charset="0"/>
              </a:rPr>
              <a:t>specification</a:t>
            </a:r>
            <a:r>
              <a:rPr lang="ru-RU" dirty="0">
                <a:solidFill>
                  <a:schemeClr val="accent4"/>
                </a:solidFill>
                <a:latin typeface="Arial" pitchFamily="34" charset="0"/>
                <a:cs typeface="Arial" pitchFamily="34" charset="0"/>
              </a:rPr>
              <a:t> - описывает желаемое поведение модуля</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35078085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Given-when-then</a:t>
            </a:r>
            <a:endParaRPr lang="en-US" dirty="0"/>
          </a:p>
        </p:txBody>
      </p:sp>
      <p:sp>
        <p:nvSpPr>
          <p:cNvPr id="8" name="Rectangle 4"/>
          <p:cNvSpPr>
            <a:spLocks noChangeArrowheads="1"/>
          </p:cNvSpPr>
          <p:nvPr>
            <p:custDataLst>
              <p:tags r:id="rId1"/>
            </p:custDataLst>
          </p:nvPr>
        </p:nvSpPr>
        <p:spPr bwMode="auto">
          <a:xfrm>
            <a:off x="2857500" y="2478197"/>
            <a:ext cx="3429000" cy="1624608"/>
          </a:xfrm>
          <a:prstGeom prst="rect">
            <a:avLst/>
          </a:prstGeom>
          <a:noFill/>
          <a:ln w="19050">
            <a:noFill/>
            <a:miter lim="800000"/>
            <a:headEnd/>
            <a:tailEnd/>
          </a:ln>
        </p:spPr>
        <p:txBody>
          <a:bodyPr wrap="square" lIns="93296" tIns="144000" rIns="93296" bIns="93296">
            <a:spAutoFit/>
          </a:bodyPr>
          <a:lstStyle/>
          <a:p>
            <a:pPr marL="285750" indent="-285750" defTabSz="803275">
              <a:buClr>
                <a:srgbClr val="FF6600"/>
              </a:buClr>
              <a:buSzPct val="125000"/>
              <a:buFont typeface="Wingdings" charset="2"/>
              <a:buChar char="§"/>
            </a:pPr>
            <a:r>
              <a:rPr lang="en-US" dirty="0">
                <a:solidFill>
                  <a:schemeClr val="accent4"/>
                </a:solidFill>
                <a:latin typeface="Arial" pitchFamily="34" charset="0"/>
                <a:cs typeface="Arial" pitchFamily="34" charset="0"/>
              </a:rPr>
              <a:t>Given-when-</a:t>
            </a:r>
            <a:r>
              <a:rPr lang="en-US" dirty="0" smtClean="0">
                <a:solidFill>
                  <a:schemeClr val="accent4"/>
                </a:solidFill>
                <a:latin typeface="Arial" pitchFamily="34" charset="0"/>
                <a:cs typeface="Arial" pitchFamily="34" charset="0"/>
              </a:rPr>
              <a:t>then</a:t>
            </a:r>
            <a:endParaRPr lang="ru-RU"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endParaRPr lang="ru-RU"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en-US" dirty="0">
                <a:solidFill>
                  <a:schemeClr val="accent4"/>
                </a:solidFill>
                <a:latin typeface="Arial" pitchFamily="34" charset="0"/>
                <a:cs typeface="Arial" pitchFamily="34" charset="0"/>
              </a:rPr>
              <a:t>Four Phase Test </a:t>
            </a:r>
            <a:r>
              <a:rPr lang="en-US" dirty="0" smtClean="0">
                <a:solidFill>
                  <a:schemeClr val="accent4"/>
                </a:solidFill>
                <a:latin typeface="Arial" pitchFamily="34" charset="0"/>
                <a:cs typeface="Arial" pitchFamily="34" charset="0"/>
              </a:rPr>
              <a:t>Approach</a:t>
            </a:r>
            <a:endParaRPr lang="ru-RU"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endParaRPr lang="ru-RU" dirty="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nb-NO" dirty="0" err="1">
                <a:solidFill>
                  <a:schemeClr val="accent4"/>
                </a:solidFill>
                <a:latin typeface="Arial" pitchFamily="34" charset="0"/>
                <a:cs typeface="Arial" pitchFamily="34" charset="0"/>
              </a:rPr>
              <a:t>Arrance-Act-Assert</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32723138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2575" y="123825"/>
            <a:ext cx="8229600" cy="881063"/>
          </a:xfrm>
        </p:spPr>
        <p:txBody>
          <a:bodyPr/>
          <a:lstStyle/>
          <a:p>
            <a:r>
              <a:rPr lang="ru-RU" dirty="0" smtClean="0"/>
              <a:t>Шаблон</a:t>
            </a:r>
            <a:r>
              <a:rPr lang="en-US" dirty="0" smtClean="0"/>
              <a:t> </a:t>
            </a:r>
            <a:r>
              <a:rPr lang="ru-RU" dirty="0" smtClean="0"/>
              <a:t>теста</a:t>
            </a:r>
            <a:endParaRPr lang="en-US" dirty="0"/>
          </a:p>
        </p:txBody>
      </p:sp>
      <p:sp>
        <p:nvSpPr>
          <p:cNvPr id="6" name="Rectangle 5"/>
          <p:cNvSpPr/>
          <p:nvPr/>
        </p:nvSpPr>
        <p:spPr>
          <a:xfrm>
            <a:off x="1066800" y="2285137"/>
            <a:ext cx="2971800" cy="2862323"/>
          </a:xfrm>
          <a:prstGeom prst="rect">
            <a:avLst/>
          </a:prstGeom>
        </p:spPr>
        <p:txBody>
          <a:bodyPr wrap="square">
            <a:spAutoFit/>
          </a:bodyPr>
          <a:lstStyle/>
          <a:p>
            <a:r>
              <a:rPr lang="en-US" b="1" dirty="0" smtClean="0">
                <a:solidFill>
                  <a:srgbClr val="000080"/>
                </a:solidFill>
                <a:latin typeface="Menlo"/>
              </a:rPr>
              <a:t>Test... </a:t>
            </a:r>
          </a:p>
          <a:p>
            <a:r>
              <a:rPr lang="en-US" dirty="0" smtClean="0">
                <a:solidFill>
                  <a:srgbClr val="000000"/>
                </a:solidFill>
                <a:latin typeface="Menlo"/>
              </a:rPr>
              <a:t>{</a:t>
            </a:r>
            <a:endParaRPr lang="en-US" dirty="0">
              <a:solidFill>
                <a:srgbClr val="000000"/>
              </a:solidFill>
              <a:latin typeface="Menlo"/>
            </a:endParaRPr>
          </a:p>
          <a:p>
            <a:r>
              <a:rPr lang="en-US" dirty="0">
                <a:latin typeface="Menlo"/>
              </a:rPr>
              <a:t>    </a:t>
            </a:r>
            <a:r>
              <a:rPr lang="en-US" b="1" dirty="0" smtClean="0">
                <a:solidFill>
                  <a:srgbClr val="008000"/>
                </a:solidFill>
                <a:latin typeface="Menlo"/>
              </a:rPr>
              <a:t>// Arrange</a:t>
            </a:r>
          </a:p>
          <a:p>
            <a:r>
              <a:rPr lang="en-US" b="1" dirty="0">
                <a:solidFill>
                  <a:srgbClr val="000080"/>
                </a:solidFill>
                <a:latin typeface="Menlo"/>
              </a:rPr>
              <a:t> </a:t>
            </a:r>
            <a:r>
              <a:rPr lang="en-US" b="1" dirty="0" smtClean="0">
                <a:solidFill>
                  <a:srgbClr val="000080"/>
                </a:solidFill>
                <a:latin typeface="Menlo"/>
              </a:rPr>
              <a:t>   ...</a:t>
            </a:r>
          </a:p>
          <a:p>
            <a:r>
              <a:rPr lang="en-US" dirty="0">
                <a:latin typeface="Menlo"/>
              </a:rPr>
              <a:t> </a:t>
            </a:r>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smtClean="0">
                <a:solidFill>
                  <a:srgbClr val="008000"/>
                </a:solidFill>
                <a:latin typeface="Menlo"/>
              </a:rPr>
              <a:t>Action</a:t>
            </a:r>
            <a:endParaRPr lang="en-US" b="1" dirty="0">
              <a:solidFill>
                <a:srgbClr val="008000"/>
              </a:solidFill>
              <a:latin typeface="Menlo"/>
            </a:endParaRPr>
          </a:p>
          <a:p>
            <a:r>
              <a:rPr lang="en-US" b="1" dirty="0">
                <a:solidFill>
                  <a:srgbClr val="000080"/>
                </a:solidFill>
                <a:latin typeface="Menlo"/>
              </a:rPr>
              <a:t>    ..</a:t>
            </a:r>
            <a:r>
              <a:rPr lang="en-US" b="1" dirty="0" smtClean="0">
                <a:solidFill>
                  <a:srgbClr val="000080"/>
                </a:solidFill>
                <a:latin typeface="Menlo"/>
              </a:rPr>
              <a:t>.</a:t>
            </a:r>
          </a:p>
          <a:p>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err="1" smtClean="0">
                <a:solidFill>
                  <a:srgbClr val="008000"/>
                </a:solidFill>
                <a:latin typeface="Menlo"/>
              </a:rPr>
              <a:t>Assetion</a:t>
            </a:r>
            <a:endParaRPr lang="en-US" b="1" dirty="0">
              <a:solidFill>
                <a:srgbClr val="008000"/>
              </a:solidFill>
              <a:latin typeface="Menlo"/>
            </a:endParaRPr>
          </a:p>
          <a:p>
            <a:r>
              <a:rPr lang="en-US" b="1" dirty="0">
                <a:solidFill>
                  <a:srgbClr val="000080"/>
                </a:solidFill>
                <a:latin typeface="Menlo"/>
              </a:rPr>
              <a:t>    ...</a:t>
            </a:r>
            <a:endParaRPr lang="en-US" dirty="0">
              <a:solidFill>
                <a:srgbClr val="000000"/>
              </a:solidFill>
              <a:latin typeface="Menlo"/>
            </a:endParaRPr>
          </a:p>
          <a:p>
            <a:r>
              <a:rPr lang="en-US" dirty="0">
                <a:solidFill>
                  <a:srgbClr val="000000"/>
                </a:solidFill>
                <a:latin typeface="Menlo"/>
              </a:rPr>
              <a:t>}</a:t>
            </a:r>
          </a:p>
          <a:p>
            <a:endParaRPr lang="en-US" dirty="0">
              <a:latin typeface="Menlo"/>
            </a:endParaRPr>
          </a:p>
        </p:txBody>
      </p:sp>
      <p:sp>
        <p:nvSpPr>
          <p:cNvPr id="5" name="Rectangle 4"/>
          <p:cNvSpPr/>
          <p:nvPr/>
        </p:nvSpPr>
        <p:spPr>
          <a:xfrm>
            <a:off x="4940300" y="2285137"/>
            <a:ext cx="2971800" cy="2862323"/>
          </a:xfrm>
          <a:prstGeom prst="rect">
            <a:avLst/>
          </a:prstGeom>
        </p:spPr>
        <p:txBody>
          <a:bodyPr wrap="square">
            <a:spAutoFit/>
          </a:bodyPr>
          <a:lstStyle/>
          <a:p>
            <a:r>
              <a:rPr lang="en-US" b="1" dirty="0" smtClean="0">
                <a:solidFill>
                  <a:srgbClr val="000080"/>
                </a:solidFill>
                <a:latin typeface="Menlo"/>
              </a:rPr>
              <a:t>Should...</a:t>
            </a:r>
          </a:p>
          <a:p>
            <a:r>
              <a:rPr lang="en-US" dirty="0" smtClean="0">
                <a:solidFill>
                  <a:srgbClr val="000000"/>
                </a:solidFill>
                <a:latin typeface="Menlo"/>
              </a:rPr>
              <a:t>{</a:t>
            </a:r>
            <a:endParaRPr lang="en-US" dirty="0">
              <a:solidFill>
                <a:srgbClr val="000000"/>
              </a:solidFill>
              <a:latin typeface="Menlo"/>
            </a:endParaRPr>
          </a:p>
          <a:p>
            <a:r>
              <a:rPr lang="en-US" dirty="0">
                <a:latin typeface="Menlo"/>
              </a:rPr>
              <a:t>    </a:t>
            </a:r>
            <a:r>
              <a:rPr lang="en-US" b="1" dirty="0" smtClean="0">
                <a:solidFill>
                  <a:srgbClr val="008000"/>
                </a:solidFill>
                <a:latin typeface="Menlo"/>
              </a:rPr>
              <a:t>// Given</a:t>
            </a:r>
          </a:p>
          <a:p>
            <a:r>
              <a:rPr lang="en-US" b="1" dirty="0">
                <a:solidFill>
                  <a:srgbClr val="000080"/>
                </a:solidFill>
                <a:latin typeface="Menlo"/>
              </a:rPr>
              <a:t> </a:t>
            </a:r>
            <a:r>
              <a:rPr lang="en-US" b="1" dirty="0" smtClean="0">
                <a:solidFill>
                  <a:srgbClr val="000080"/>
                </a:solidFill>
                <a:latin typeface="Menlo"/>
              </a:rPr>
              <a:t>   ...</a:t>
            </a:r>
          </a:p>
          <a:p>
            <a:r>
              <a:rPr lang="en-US" dirty="0">
                <a:latin typeface="Menlo"/>
              </a:rPr>
              <a:t> </a:t>
            </a:r>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smtClean="0">
                <a:solidFill>
                  <a:srgbClr val="008000"/>
                </a:solidFill>
                <a:latin typeface="Menlo"/>
              </a:rPr>
              <a:t>When</a:t>
            </a:r>
            <a:endParaRPr lang="en-US" b="1" dirty="0">
              <a:solidFill>
                <a:srgbClr val="008000"/>
              </a:solidFill>
              <a:latin typeface="Menlo"/>
            </a:endParaRPr>
          </a:p>
          <a:p>
            <a:r>
              <a:rPr lang="en-US" b="1" dirty="0">
                <a:solidFill>
                  <a:srgbClr val="000080"/>
                </a:solidFill>
                <a:latin typeface="Menlo"/>
              </a:rPr>
              <a:t>    ..</a:t>
            </a:r>
            <a:r>
              <a:rPr lang="en-US" b="1" dirty="0" smtClean="0">
                <a:solidFill>
                  <a:srgbClr val="000080"/>
                </a:solidFill>
                <a:latin typeface="Menlo"/>
              </a:rPr>
              <a:t>.</a:t>
            </a:r>
          </a:p>
          <a:p>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smtClean="0">
                <a:solidFill>
                  <a:srgbClr val="008000"/>
                </a:solidFill>
                <a:latin typeface="Menlo"/>
              </a:rPr>
              <a:t>Then</a:t>
            </a:r>
            <a:endParaRPr lang="en-US" b="1" dirty="0">
              <a:solidFill>
                <a:srgbClr val="008000"/>
              </a:solidFill>
              <a:latin typeface="Menlo"/>
            </a:endParaRPr>
          </a:p>
          <a:p>
            <a:r>
              <a:rPr lang="en-US" b="1" dirty="0">
                <a:solidFill>
                  <a:srgbClr val="000080"/>
                </a:solidFill>
                <a:latin typeface="Menlo"/>
              </a:rPr>
              <a:t>    ...</a:t>
            </a:r>
            <a:endParaRPr lang="en-US" dirty="0">
              <a:solidFill>
                <a:srgbClr val="000000"/>
              </a:solidFill>
              <a:latin typeface="Menlo"/>
            </a:endParaRPr>
          </a:p>
          <a:p>
            <a:r>
              <a:rPr lang="en-US" dirty="0">
                <a:solidFill>
                  <a:srgbClr val="000000"/>
                </a:solidFill>
                <a:latin typeface="Menlo"/>
              </a:rPr>
              <a:t>}</a:t>
            </a:r>
          </a:p>
          <a:p>
            <a:endParaRPr lang="en-US" dirty="0">
              <a:latin typeface="Menlo"/>
            </a:endParaRPr>
          </a:p>
        </p:txBody>
      </p:sp>
      <p:cxnSp>
        <p:nvCxnSpPr>
          <p:cNvPr id="3" name="Straight Connector 2"/>
          <p:cNvCxnSpPr/>
          <p:nvPr/>
        </p:nvCxnSpPr>
        <p:spPr>
          <a:xfrm>
            <a:off x="4381500" y="2057400"/>
            <a:ext cx="0" cy="3378200"/>
          </a:xfrm>
          <a:prstGeom prst="line">
            <a:avLst/>
          </a:prstGeom>
          <a:ln w="3175" cmpd="sng">
            <a:prstDash val="dash"/>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270132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and context/specification style</a:t>
            </a:r>
            <a:endParaRPr lang="en-US" dirty="0"/>
          </a:p>
        </p:txBody>
      </p:sp>
      <p:sp>
        <p:nvSpPr>
          <p:cNvPr id="8" name="Rectangle 4"/>
          <p:cNvSpPr>
            <a:spLocks noChangeArrowheads="1"/>
          </p:cNvSpPr>
          <p:nvPr>
            <p:custDataLst>
              <p:tags r:id="rId1"/>
            </p:custDataLst>
          </p:nvPr>
        </p:nvSpPr>
        <p:spPr bwMode="auto">
          <a:xfrm>
            <a:off x="1143000" y="2755196"/>
            <a:ext cx="6858000" cy="1347609"/>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err="1">
                <a:solidFill>
                  <a:schemeClr val="accent4"/>
                </a:solidFill>
                <a:latin typeface="Arial" pitchFamily="34" charset="0"/>
                <a:cs typeface="Arial" pitchFamily="34" charset="0"/>
              </a:rPr>
              <a:t>Сontext</a:t>
            </a:r>
            <a:r>
              <a:rPr lang="ru-RU" dirty="0">
                <a:solidFill>
                  <a:schemeClr val="accent4"/>
                </a:solidFill>
                <a:latin typeface="Arial" pitchFamily="34" charset="0"/>
                <a:cs typeface="Arial" pitchFamily="34" charset="0"/>
              </a:rPr>
              <a:t>/</a:t>
            </a:r>
            <a:r>
              <a:rPr lang="ru-RU" dirty="0" err="1">
                <a:solidFill>
                  <a:schemeClr val="accent4"/>
                </a:solidFill>
                <a:latin typeface="Arial" pitchFamily="34" charset="0"/>
                <a:cs typeface="Arial" pitchFamily="34" charset="0"/>
              </a:rPr>
              <a:t>Specification</a:t>
            </a:r>
            <a:r>
              <a:rPr lang="ru-RU" dirty="0">
                <a:solidFill>
                  <a:schemeClr val="accent4"/>
                </a:solidFill>
                <a:latin typeface="Arial" pitchFamily="34" charset="0"/>
                <a:cs typeface="Arial" pitchFamily="34" charset="0"/>
              </a:rPr>
              <a:t> стиль предлагает рассматривать поведения не как плоский список, а фокусироваться на различных сценариях, в рамках которых проявляются те или иные </a:t>
            </a:r>
            <a:r>
              <a:rPr lang="ru-RU" dirty="0" smtClean="0">
                <a:solidFill>
                  <a:schemeClr val="accent4"/>
                </a:solidFill>
                <a:latin typeface="Arial" pitchFamily="34" charset="0"/>
                <a:cs typeface="Arial" pitchFamily="34" charset="0"/>
              </a:rPr>
              <a:t>поведения</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657003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Flavors of BDD approach</a:t>
            </a:r>
            <a:endParaRPr lang="en-US" dirty="0"/>
          </a:p>
        </p:txBody>
      </p:sp>
      <p:sp>
        <p:nvSpPr>
          <p:cNvPr id="8" name="Rectangle 4"/>
          <p:cNvSpPr>
            <a:spLocks noChangeArrowheads="1"/>
          </p:cNvSpPr>
          <p:nvPr>
            <p:custDataLst>
              <p:tags r:id="rId1"/>
            </p:custDataLst>
          </p:nvPr>
        </p:nvSpPr>
        <p:spPr bwMode="auto">
          <a:xfrm>
            <a:off x="811213" y="2057400"/>
            <a:ext cx="7521575" cy="2732604"/>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BDD подход можно разделить на два вида: </a:t>
            </a:r>
            <a:r>
              <a:rPr lang="ru-RU" dirty="0" err="1">
                <a:solidFill>
                  <a:schemeClr val="accent4"/>
                </a:solidFill>
                <a:latin typeface="Arial" pitchFamily="34" charset="0"/>
                <a:cs typeface="Arial" pitchFamily="34" charset="0"/>
              </a:rPr>
              <a:t>xSpec</a:t>
            </a:r>
            <a:r>
              <a:rPr lang="ru-RU" dirty="0">
                <a:solidFill>
                  <a:schemeClr val="accent4"/>
                </a:solidFill>
                <a:latin typeface="Arial" pitchFamily="34" charset="0"/>
                <a:cs typeface="Arial" pitchFamily="34" charset="0"/>
              </a:rPr>
              <a:t> и </a:t>
            </a:r>
            <a:r>
              <a:rPr lang="ru-RU" dirty="0" err="1">
                <a:solidFill>
                  <a:schemeClr val="accent4"/>
                </a:solidFill>
                <a:latin typeface="Arial" pitchFamily="34" charset="0"/>
                <a:cs typeface="Arial" pitchFamily="34" charset="0"/>
              </a:rPr>
              <a:t>xBehave</a:t>
            </a:r>
            <a:r>
              <a:rPr lang="ru-RU" dirty="0" smtClean="0">
                <a:solidFill>
                  <a:schemeClr val="accent4"/>
                </a:solidFill>
                <a:latin typeface="Arial" pitchFamily="34" charset="0"/>
                <a:cs typeface="Arial" pitchFamily="34" charset="0"/>
              </a:rPr>
              <a:t>.</a:t>
            </a:r>
          </a:p>
          <a:p>
            <a:pPr defTabSz="803275">
              <a:buClr>
                <a:srgbClr val="FF6600"/>
              </a:buClr>
              <a:buSzPct val="125000"/>
            </a:pPr>
            <a:endParaRPr lang="ru-RU" dirty="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ru-RU" dirty="0" err="1">
                <a:solidFill>
                  <a:schemeClr val="accent4"/>
                </a:solidFill>
                <a:latin typeface="Arial" pitchFamily="34" charset="0"/>
                <a:cs typeface="Arial" pitchFamily="34" charset="0"/>
              </a:rPr>
              <a:t>xSpec</a:t>
            </a:r>
            <a:r>
              <a:rPr lang="ru-RU" dirty="0">
                <a:solidFill>
                  <a:schemeClr val="accent4"/>
                </a:solidFill>
                <a:latin typeface="Arial" pitchFamily="34" charset="0"/>
                <a:cs typeface="Arial" pitchFamily="34" charset="0"/>
              </a:rPr>
              <a:t> - это применение BDD на уровне модулей (</a:t>
            </a:r>
            <a:r>
              <a:rPr lang="ru-RU" dirty="0" err="1">
                <a:solidFill>
                  <a:schemeClr val="accent4"/>
                </a:solidFill>
                <a:latin typeface="Arial" pitchFamily="34" charset="0"/>
                <a:cs typeface="Arial" pitchFamily="34" charset="0"/>
              </a:rPr>
              <a:t>unit</a:t>
            </a:r>
            <a:r>
              <a:rPr lang="ru-RU" dirty="0">
                <a:solidFill>
                  <a:schemeClr val="accent4"/>
                </a:solidFill>
                <a:latin typeface="Arial" pitchFamily="34" charset="0"/>
                <a:cs typeface="Arial" pitchFamily="34" charset="0"/>
              </a:rPr>
              <a:t> </a:t>
            </a:r>
            <a:r>
              <a:rPr lang="ru-RU" dirty="0" err="1">
                <a:solidFill>
                  <a:schemeClr val="accent4"/>
                </a:solidFill>
                <a:latin typeface="Arial" pitchFamily="34" charset="0"/>
                <a:cs typeface="Arial" pitchFamily="34" charset="0"/>
              </a:rPr>
              <a:t>level</a:t>
            </a:r>
            <a:r>
              <a:rPr lang="ru-RU" dirty="0">
                <a:solidFill>
                  <a:schemeClr val="accent4"/>
                </a:solidFill>
                <a:latin typeface="Arial" pitchFamily="34" charset="0"/>
                <a:cs typeface="Arial" pitchFamily="34" charset="0"/>
              </a:rPr>
              <a:t>), то есть описание спецификаций по отношению к </a:t>
            </a:r>
            <a:r>
              <a:rPr lang="ru-RU" dirty="0" smtClean="0">
                <a:solidFill>
                  <a:schemeClr val="accent4"/>
                </a:solidFill>
                <a:latin typeface="Arial" pitchFamily="34" charset="0"/>
                <a:cs typeface="Arial" pitchFamily="34" charset="0"/>
              </a:rPr>
              <a:t>модулям</a:t>
            </a:r>
          </a:p>
          <a:p>
            <a:pPr marL="285750" indent="-285750" defTabSz="803275">
              <a:buClr>
                <a:srgbClr val="FF6600"/>
              </a:buClr>
              <a:buSzPct val="125000"/>
              <a:buFont typeface="Wingdings" charset="2"/>
              <a:buChar char="§"/>
            </a:pPr>
            <a:endParaRPr lang="ru-RU" dirty="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en-US" dirty="0" err="1">
                <a:solidFill>
                  <a:schemeClr val="accent4"/>
                </a:solidFill>
                <a:latin typeface="Arial" pitchFamily="34" charset="0"/>
                <a:cs typeface="Arial" pitchFamily="34" charset="0"/>
              </a:rPr>
              <a:t>xBehave</a:t>
            </a:r>
            <a:r>
              <a:rPr lang="en-US" dirty="0">
                <a:solidFill>
                  <a:schemeClr val="accent4"/>
                </a:solidFill>
                <a:latin typeface="Arial" pitchFamily="34" charset="0"/>
                <a:cs typeface="Arial" pitchFamily="34" charset="0"/>
              </a:rPr>
              <a:t> - </a:t>
            </a:r>
            <a:r>
              <a:rPr lang="en-US" dirty="0" err="1">
                <a:solidFill>
                  <a:schemeClr val="accent4"/>
                </a:solidFill>
                <a:latin typeface="Arial" pitchFamily="34" charset="0"/>
                <a:cs typeface="Arial" pitchFamily="34" charset="0"/>
              </a:rPr>
              <a:t>это</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применение</a:t>
            </a:r>
            <a:r>
              <a:rPr lang="en-US" dirty="0">
                <a:solidFill>
                  <a:schemeClr val="accent4"/>
                </a:solidFill>
                <a:latin typeface="Arial" pitchFamily="34" charset="0"/>
                <a:cs typeface="Arial" pitchFamily="34" charset="0"/>
              </a:rPr>
              <a:t> BDD </a:t>
            </a:r>
            <a:r>
              <a:rPr lang="en-US" dirty="0" err="1">
                <a:solidFill>
                  <a:schemeClr val="accent4"/>
                </a:solidFill>
                <a:latin typeface="Arial" pitchFamily="34" charset="0"/>
                <a:cs typeface="Arial" pitchFamily="34" charset="0"/>
              </a:rPr>
              <a:t>для</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описания</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высокоуровневых</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пользовательских</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историй</a:t>
            </a:r>
            <a:r>
              <a:rPr lang="en-US" dirty="0">
                <a:solidFill>
                  <a:schemeClr val="accent4"/>
                </a:solidFill>
                <a:latin typeface="Arial" pitchFamily="34" charset="0"/>
                <a:cs typeface="Arial" pitchFamily="34" charset="0"/>
              </a:rPr>
              <a:t> (user stories) </a:t>
            </a:r>
            <a:r>
              <a:rPr lang="en-US" dirty="0" err="1">
                <a:solidFill>
                  <a:schemeClr val="accent4"/>
                </a:solidFill>
                <a:latin typeface="Arial" pitchFamily="34" charset="0"/>
                <a:cs typeface="Arial" pitchFamily="34" charset="0"/>
              </a:rPr>
              <a:t>в</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виде</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приемочных</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критериев</a:t>
            </a:r>
            <a:r>
              <a:rPr lang="en-US" dirty="0">
                <a:solidFill>
                  <a:schemeClr val="accent4"/>
                </a:solidFill>
                <a:latin typeface="Arial" pitchFamily="34" charset="0"/>
                <a:cs typeface="Arial" pitchFamily="34" charset="0"/>
              </a:rPr>
              <a:t> (acceptance criteria) </a:t>
            </a:r>
            <a:r>
              <a:rPr lang="en-US" dirty="0" err="1">
                <a:solidFill>
                  <a:schemeClr val="accent4"/>
                </a:solidFill>
                <a:latin typeface="Arial" pitchFamily="34" charset="0"/>
                <a:cs typeface="Arial" pitchFamily="34" charset="0"/>
              </a:rPr>
              <a:t>при</a:t>
            </a:r>
            <a:r>
              <a:rPr lang="en-US" dirty="0">
                <a:solidFill>
                  <a:schemeClr val="accent4"/>
                </a:solidFill>
                <a:latin typeface="Arial" pitchFamily="34" charset="0"/>
                <a:cs typeface="Arial" pitchFamily="34" charset="0"/>
              </a:rPr>
              <a:t> </a:t>
            </a:r>
            <a:r>
              <a:rPr lang="en-US" dirty="0" err="1">
                <a:solidFill>
                  <a:schemeClr val="accent4"/>
                </a:solidFill>
                <a:latin typeface="Arial" pitchFamily="34" charset="0"/>
                <a:cs typeface="Arial" pitchFamily="34" charset="0"/>
              </a:rPr>
              <a:t>помощи</a:t>
            </a:r>
            <a:r>
              <a:rPr lang="en-US" dirty="0">
                <a:solidFill>
                  <a:schemeClr val="accent4"/>
                </a:solidFill>
                <a:latin typeface="Arial" pitchFamily="34" charset="0"/>
                <a:cs typeface="Arial" pitchFamily="34" charset="0"/>
              </a:rPr>
              <a:t> given-when-then </a:t>
            </a:r>
            <a:r>
              <a:rPr lang="en-US" dirty="0" err="1">
                <a:solidFill>
                  <a:schemeClr val="accent4"/>
                </a:solidFill>
                <a:latin typeface="Arial" pitchFamily="34" charset="0"/>
                <a:cs typeface="Arial" pitchFamily="34" charset="0"/>
              </a:rPr>
              <a:t>синтаксиса</a:t>
            </a:r>
            <a:r>
              <a:rPr lang="en-US" dirty="0">
                <a:solidFill>
                  <a:schemeClr val="accent4"/>
                </a:solidFill>
                <a:latin typeface="Arial" pitchFamily="34" charset="0"/>
                <a:cs typeface="Arial" pitchFamily="34" charset="0"/>
              </a:rPr>
              <a:t>.</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0652839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xSpec</a:t>
            </a:r>
            <a:endParaRPr lang="en-US" dirty="0"/>
          </a:p>
        </p:txBody>
      </p:sp>
      <p:sp>
        <p:nvSpPr>
          <p:cNvPr id="8" name="Rectangle 4"/>
          <p:cNvSpPr>
            <a:spLocks noChangeArrowheads="1"/>
          </p:cNvSpPr>
          <p:nvPr>
            <p:custDataLst>
              <p:tags r:id="rId1"/>
            </p:custDataLst>
          </p:nvPr>
        </p:nvSpPr>
        <p:spPr bwMode="auto">
          <a:xfrm>
            <a:off x="1003968" y="3678011"/>
            <a:ext cx="7521575"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ru-RU" dirty="0" smtClean="0">
                <a:solidFill>
                  <a:schemeClr val="accent4"/>
                </a:solidFill>
                <a:latin typeface="Arial" pitchFamily="34" charset="0"/>
                <a:cs typeface="Arial" pitchFamily="34" charset="0"/>
              </a:rPr>
              <a:t>До конца этого доклада будем рассматривать </a:t>
            </a:r>
            <a:r>
              <a:rPr lang="en-US" dirty="0" err="1" smtClean="0">
                <a:solidFill>
                  <a:schemeClr val="accent4"/>
                </a:solidFill>
                <a:latin typeface="Arial" pitchFamily="34" charset="0"/>
                <a:cs typeface="Arial" pitchFamily="34" charset="0"/>
              </a:rPr>
              <a:t>xSpec</a:t>
            </a:r>
            <a:r>
              <a:rPr lang="en-US" dirty="0" smtClean="0">
                <a:solidFill>
                  <a:schemeClr val="accent4"/>
                </a:solidFill>
                <a:latin typeface="Arial" pitchFamily="34" charset="0"/>
                <a:cs typeface="Arial" pitchFamily="34" charset="0"/>
              </a:rPr>
              <a:t> </a:t>
            </a:r>
            <a:r>
              <a:rPr lang="ru-RU" dirty="0" smtClean="0">
                <a:solidFill>
                  <a:schemeClr val="accent4"/>
                </a:solidFill>
                <a:latin typeface="Arial" pitchFamily="34" charset="0"/>
                <a:cs typeface="Arial" pitchFamily="34" charset="0"/>
              </a:rPr>
              <a:t>подход</a:t>
            </a:r>
            <a:endParaRPr lang="ru-RU" dirty="0" smtClean="0">
              <a:solidFill>
                <a:schemeClr val="accent4"/>
              </a:solidFill>
              <a:latin typeface="Arial" pitchFamily="34" charset="0"/>
              <a:cs typeface="Arial" pitchFamily="34" charset="0"/>
            </a:endParaRPr>
          </a:p>
        </p:txBody>
      </p:sp>
      <p:pic>
        <p:nvPicPr>
          <p:cNvPr id="4" name="Picture 3"/>
          <p:cNvPicPr>
            <a:picLocks noChangeAspect="1"/>
          </p:cNvPicPr>
          <p:nvPr/>
        </p:nvPicPr>
        <p:blipFill>
          <a:blip r:embed="rId4"/>
          <a:stretch>
            <a:fillRect/>
          </a:stretch>
        </p:blipFill>
        <p:spPr>
          <a:xfrm>
            <a:off x="2021555" y="2209800"/>
            <a:ext cx="5486400" cy="1273629"/>
          </a:xfrm>
          <a:prstGeom prst="rect">
            <a:avLst/>
          </a:prstGeom>
        </p:spPr>
      </p:pic>
    </p:spTree>
    <p:extLst>
      <p:ext uri="{BB962C8B-B14F-4D97-AF65-F5344CB8AC3E}">
        <p14:creationId xmlns:p14="http://schemas.microsoft.com/office/powerpoint/2010/main" val="9375529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ru-RU" dirty="0" smtClean="0">
                <a:solidFill>
                  <a:schemeClr val="tx2"/>
                </a:solidFill>
                <a:latin typeface="Arial" charset="0"/>
              </a:rPr>
              <a:t>Содержание</a:t>
            </a:r>
            <a:endParaRPr lang="ru-RU" dirty="0">
              <a:solidFill>
                <a:schemeClr val="tx2"/>
              </a:solidFill>
              <a:latin typeface="Arial" charset="0"/>
            </a:endParaRPr>
          </a:p>
        </p:txBody>
      </p:sp>
      <p:grpSp>
        <p:nvGrpSpPr>
          <p:cNvPr id="5" name="Group 4"/>
          <p:cNvGrpSpPr/>
          <p:nvPr/>
        </p:nvGrpSpPr>
        <p:grpSpPr>
          <a:xfrm>
            <a:off x="1279526" y="146961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1</a:t>
              </a:r>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a:solidFill>
                    <a:srgbClr val="004080"/>
                  </a:solidFill>
                </a:rPr>
                <a:t>Что такое </a:t>
              </a:r>
              <a:r>
                <a:rPr lang="ru-RU" dirty="0" smtClean="0">
                  <a:solidFill>
                    <a:srgbClr val="004080"/>
                  </a:solidFill>
                </a:rPr>
                <a:t>BDD</a:t>
              </a:r>
              <a:r>
                <a:rPr lang="en-US" dirty="0" smtClean="0">
                  <a:solidFill>
                    <a:srgbClr val="004080"/>
                  </a:solidFill>
                </a:rPr>
                <a:t>?</a:t>
              </a:r>
              <a:endParaRPr lang="ru-RU" dirty="0">
                <a:solidFill>
                  <a:srgbClr val="004080"/>
                </a:solidFill>
              </a:endParaRPr>
            </a:p>
          </p:txBody>
        </p:sp>
      </p:grpSp>
      <p:grpSp>
        <p:nvGrpSpPr>
          <p:cNvPr id="28" name="Group 27"/>
          <p:cNvGrpSpPr/>
          <p:nvPr/>
        </p:nvGrpSpPr>
        <p:grpSpPr>
          <a:xfrm>
            <a:off x="1279526" y="2103778"/>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Проблемы </a:t>
              </a:r>
              <a:r>
                <a:rPr lang="en-US" dirty="0" smtClean="0">
                  <a:solidFill>
                    <a:srgbClr val="004080"/>
                  </a:solidFill>
                </a:rPr>
                <a:t>TDD</a:t>
              </a:r>
              <a:endParaRPr lang="en-US" dirty="0">
                <a:solidFill>
                  <a:srgbClr val="004080"/>
                </a:solidFill>
              </a:endParaRPr>
            </a:p>
          </p:txBody>
        </p:sp>
      </p:grpSp>
      <p:grpSp>
        <p:nvGrpSpPr>
          <p:cNvPr id="32" name="Group 31"/>
          <p:cNvGrpSpPr/>
          <p:nvPr/>
        </p:nvGrpSpPr>
        <p:grpSpPr>
          <a:xfrm>
            <a:off x="1279526" y="2737939"/>
            <a:ext cx="6419849" cy="542925"/>
            <a:chOff x="1352551" y="3432175"/>
            <a:chExt cx="6419849" cy="542925"/>
          </a:xfrm>
        </p:grpSpPr>
        <p:sp>
          <p:nvSpPr>
            <p:cNvPr id="33" name="Rectangle 3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4" name="Rectangle 3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35" name="TextBox 3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Принципы </a:t>
              </a:r>
              <a:r>
                <a:rPr lang="en-US" dirty="0" smtClean="0">
                  <a:solidFill>
                    <a:srgbClr val="004080"/>
                  </a:solidFill>
                </a:rPr>
                <a:t>BDD</a:t>
              </a:r>
              <a:endParaRPr lang="en-US" dirty="0" smtClean="0">
                <a:solidFill>
                  <a:srgbClr val="004080"/>
                </a:solidFill>
              </a:endParaRPr>
            </a:p>
          </p:txBody>
        </p:sp>
      </p:grpSp>
      <p:grpSp>
        <p:nvGrpSpPr>
          <p:cNvPr id="36" name="Group 35"/>
          <p:cNvGrpSpPr/>
          <p:nvPr/>
        </p:nvGrpSpPr>
        <p:grpSpPr>
          <a:xfrm>
            <a:off x="1279526" y="3372100"/>
            <a:ext cx="6419849" cy="542925"/>
            <a:chOff x="1352551" y="3432175"/>
            <a:chExt cx="6419849" cy="542925"/>
          </a:xfrm>
        </p:grpSpPr>
        <p:sp>
          <p:nvSpPr>
            <p:cNvPr id="37" name="Rectangle 3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8" name="Rectangle 3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39" name="TextBox 3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Различия между </a:t>
              </a:r>
              <a:r>
                <a:rPr lang="en-US" dirty="0" smtClean="0">
                  <a:solidFill>
                    <a:srgbClr val="004080"/>
                  </a:solidFill>
                </a:rPr>
                <a:t>BDD &amp; TDD</a:t>
              </a:r>
              <a:endParaRPr lang="en-US" dirty="0">
                <a:solidFill>
                  <a:srgbClr val="004080"/>
                </a:solidFill>
              </a:endParaRPr>
            </a:p>
          </p:txBody>
        </p:sp>
      </p:grpSp>
      <p:grpSp>
        <p:nvGrpSpPr>
          <p:cNvPr id="40" name="Group 39"/>
          <p:cNvGrpSpPr/>
          <p:nvPr/>
        </p:nvGrpSpPr>
        <p:grpSpPr>
          <a:xfrm>
            <a:off x="1279526" y="4640422"/>
            <a:ext cx="6419849" cy="542925"/>
            <a:chOff x="1352551" y="3432175"/>
            <a:chExt cx="6419849" cy="542925"/>
          </a:xfrm>
        </p:grpSpPr>
        <p:sp>
          <p:nvSpPr>
            <p:cNvPr id="41" name="Rectangle 4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2" name="Rectangle 4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6</a:t>
              </a:r>
              <a:endParaRPr lang="ru-RU" sz="3200" b="1" dirty="0"/>
            </a:p>
          </p:txBody>
        </p:sp>
        <p:sp>
          <p:nvSpPr>
            <p:cNvPr id="43" name="TextBox 4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smtClean="0">
                  <a:solidFill>
                    <a:srgbClr val="004080"/>
                  </a:solidFill>
                </a:rPr>
                <a:t>Spock Framework</a:t>
              </a:r>
              <a:endParaRPr lang="en-US" dirty="0" smtClean="0">
                <a:solidFill>
                  <a:srgbClr val="004080"/>
                </a:solidFill>
              </a:endParaRPr>
            </a:p>
          </p:txBody>
        </p:sp>
      </p:grpSp>
      <p:grpSp>
        <p:nvGrpSpPr>
          <p:cNvPr id="44" name="Group 43"/>
          <p:cNvGrpSpPr/>
          <p:nvPr/>
        </p:nvGrpSpPr>
        <p:grpSpPr>
          <a:xfrm>
            <a:off x="1279526" y="4006261"/>
            <a:ext cx="6419849" cy="542925"/>
            <a:chOff x="1352551" y="3432175"/>
            <a:chExt cx="6419849" cy="542925"/>
          </a:xfrm>
        </p:grpSpPr>
        <p:sp>
          <p:nvSpPr>
            <p:cNvPr id="45" name="Rectangle 4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6" name="Rectangle 4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47" name="TextBox 4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a:solidFill>
                    <a:srgbClr val="004080"/>
                  </a:solidFill>
                </a:rPr>
                <a:t>S</a:t>
              </a:r>
              <a:r>
                <a:rPr lang="en-US" dirty="0" smtClean="0">
                  <a:solidFill>
                    <a:srgbClr val="004080"/>
                  </a:solidFill>
                </a:rPr>
                <a:t>pecification </a:t>
              </a:r>
              <a:r>
                <a:rPr lang="en-US" dirty="0">
                  <a:solidFill>
                    <a:srgbClr val="004080"/>
                  </a:solidFill>
                </a:rPr>
                <a:t>based Domain Specific </a:t>
              </a:r>
              <a:r>
                <a:rPr lang="en-US" dirty="0" smtClean="0">
                  <a:solidFill>
                    <a:srgbClr val="004080"/>
                  </a:solidFill>
                </a:rPr>
                <a:t>Language</a:t>
              </a:r>
              <a:endParaRPr lang="en-US" dirty="0">
                <a:solidFill>
                  <a:srgbClr val="004080"/>
                </a:solidFill>
              </a:endParaRPr>
            </a:p>
          </p:txBody>
        </p:sp>
      </p:grpSp>
      <p:grpSp>
        <p:nvGrpSpPr>
          <p:cNvPr id="48" name="Group 47"/>
          <p:cNvGrpSpPr/>
          <p:nvPr/>
        </p:nvGrpSpPr>
        <p:grpSpPr>
          <a:xfrm>
            <a:off x="1279526" y="5274582"/>
            <a:ext cx="6419849" cy="542925"/>
            <a:chOff x="1352551" y="3432175"/>
            <a:chExt cx="6419849" cy="542925"/>
          </a:xfrm>
        </p:grpSpPr>
        <p:sp>
          <p:nvSpPr>
            <p:cNvPr id="49" name="Rectangle 4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50" name="Rectangle 4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51" name="TextBox 5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smtClean="0">
                  <a:solidFill>
                    <a:srgbClr val="004080"/>
                  </a:solidFill>
                </a:rPr>
                <a:t>Workshop</a:t>
              </a:r>
              <a:endParaRPr lang="en-US" dirty="0">
                <a:solidFill>
                  <a:srgbClr val="004080"/>
                </a:solidFill>
              </a:endParaRPr>
            </a:p>
          </p:txBody>
        </p:sp>
      </p:grpSp>
    </p:spTree>
    <p:extLst>
      <p:ext uri="{BB962C8B-B14F-4D97-AF65-F5344CB8AC3E}">
        <p14:creationId xmlns:p14="http://schemas.microsoft.com/office/powerpoint/2010/main" val="12374277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xSpec</a:t>
            </a:r>
            <a:endParaRPr lang="en-US" dirty="0"/>
          </a:p>
        </p:txBody>
      </p:sp>
      <p:sp>
        <p:nvSpPr>
          <p:cNvPr id="8" name="Rectangle 4"/>
          <p:cNvSpPr>
            <a:spLocks noChangeArrowheads="1"/>
          </p:cNvSpPr>
          <p:nvPr>
            <p:custDataLst>
              <p:tags r:id="rId1"/>
            </p:custDataLst>
          </p:nvPr>
        </p:nvSpPr>
        <p:spPr bwMode="auto">
          <a:xfrm>
            <a:off x="1205707" y="1508700"/>
            <a:ext cx="6732587" cy="3840600"/>
          </a:xfrm>
          <a:prstGeom prst="rect">
            <a:avLst/>
          </a:prstGeom>
          <a:noFill/>
          <a:ln w="19050">
            <a:noFill/>
            <a:miter lim="800000"/>
            <a:headEnd/>
            <a:tailEnd/>
          </a:ln>
        </p:spPr>
        <p:txBody>
          <a:bodyPr wrap="square" lIns="93296" tIns="144000" rIns="93296" bIns="93296">
            <a:spAutoFit/>
          </a:bodyPr>
          <a:lstStyle/>
          <a:p>
            <a:pPr marL="285750" indent="-285750" defTabSz="803275">
              <a:buClr>
                <a:srgbClr val="FF6600"/>
              </a:buClr>
              <a:buSzPct val="125000"/>
              <a:buFont typeface="Wingdings" charset="2"/>
              <a:buChar char="§"/>
            </a:pPr>
            <a:r>
              <a:rPr lang="ru-RU" dirty="0">
                <a:solidFill>
                  <a:schemeClr val="accent4"/>
                </a:solidFill>
                <a:latin typeface="Arial" pitchFamily="34" charset="0"/>
                <a:cs typeface="Arial" pitchFamily="34" charset="0"/>
              </a:rPr>
              <a:t>Обычно используются те же технические инструменты, что и </a:t>
            </a:r>
            <a:r>
              <a:rPr lang="ru-RU" dirty="0" smtClean="0">
                <a:solidFill>
                  <a:schemeClr val="accent4"/>
                </a:solidFill>
                <a:latin typeface="Arial" pitchFamily="34" charset="0"/>
                <a:cs typeface="Arial" pitchFamily="34" charset="0"/>
              </a:rPr>
              <a:t>для</a:t>
            </a:r>
            <a:r>
              <a:rPr lang="en-US" dirty="0" smtClean="0">
                <a:solidFill>
                  <a:schemeClr val="accent4"/>
                </a:solidFill>
                <a:latin typeface="Arial" pitchFamily="34" charset="0"/>
                <a:cs typeface="Arial" pitchFamily="34" charset="0"/>
              </a:rPr>
              <a:t> TDD</a:t>
            </a:r>
          </a:p>
          <a:p>
            <a:pPr marL="285750" indent="-285750" defTabSz="803275">
              <a:buClr>
                <a:srgbClr val="FF6600"/>
              </a:buClr>
              <a:buSzPct val="125000"/>
              <a:buFont typeface="Wingdings"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ru-RU" dirty="0">
                <a:solidFill>
                  <a:schemeClr val="accent4"/>
                </a:solidFill>
                <a:latin typeface="Arial" pitchFamily="34" charset="0"/>
                <a:cs typeface="Arial" pitchFamily="34" charset="0"/>
              </a:rPr>
              <a:t>Некоторые BDD </a:t>
            </a:r>
            <a:r>
              <a:rPr lang="ru-RU" dirty="0" err="1">
                <a:solidFill>
                  <a:schemeClr val="accent4"/>
                </a:solidFill>
                <a:latin typeface="Arial" pitchFamily="34" charset="0"/>
                <a:cs typeface="Arial" pitchFamily="34" charset="0"/>
              </a:rPr>
              <a:t>framework'и</a:t>
            </a:r>
            <a:r>
              <a:rPr lang="ru-RU" dirty="0">
                <a:solidFill>
                  <a:schemeClr val="accent4"/>
                </a:solidFill>
                <a:latin typeface="Arial" pitchFamily="34" charset="0"/>
                <a:cs typeface="Arial" pitchFamily="34" charset="0"/>
              </a:rPr>
              <a:t> предлагают описывать спецификации, на основании которых потом генерируется код </a:t>
            </a:r>
            <a:r>
              <a:rPr lang="ru-RU" dirty="0" smtClean="0">
                <a:solidFill>
                  <a:schemeClr val="accent4"/>
                </a:solidFill>
                <a:latin typeface="Arial" pitchFamily="34" charset="0"/>
                <a:cs typeface="Arial" pitchFamily="34" charset="0"/>
              </a:rPr>
              <a:t>тестов</a:t>
            </a: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ru-RU" dirty="0" err="1">
                <a:solidFill>
                  <a:schemeClr val="accent4"/>
                </a:solidFill>
                <a:latin typeface="Arial" pitchFamily="34" charset="0"/>
                <a:cs typeface="Arial" pitchFamily="34" charset="0"/>
              </a:rPr>
              <a:t>Unit-level</a:t>
            </a:r>
            <a:r>
              <a:rPr lang="ru-RU" dirty="0">
                <a:solidFill>
                  <a:schemeClr val="accent4"/>
                </a:solidFill>
                <a:latin typeface="Arial" pitchFamily="34" charset="0"/>
                <a:cs typeface="Arial" pitchFamily="34" charset="0"/>
              </a:rPr>
              <a:t> спецификации применимы на этапе дизайна и реализации </a:t>
            </a:r>
            <a:r>
              <a:rPr lang="ru-RU" dirty="0" smtClean="0">
                <a:solidFill>
                  <a:schemeClr val="accent4"/>
                </a:solidFill>
                <a:latin typeface="Arial" pitchFamily="34" charset="0"/>
                <a:cs typeface="Arial" pitchFamily="34" charset="0"/>
              </a:rPr>
              <a:t>ПО</a:t>
            </a: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endParaRPr lang="ru-RU" dirty="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ru-RU" dirty="0" smtClean="0">
                <a:solidFill>
                  <a:schemeClr val="accent4"/>
                </a:solidFill>
                <a:latin typeface="Arial" pitchFamily="34" charset="0"/>
                <a:cs typeface="Arial" pitchFamily="34" charset="0"/>
              </a:rPr>
              <a:t>Отличительной чертой является выделение </a:t>
            </a:r>
            <a:r>
              <a:rPr lang="en-US" dirty="0" smtClean="0">
                <a:solidFill>
                  <a:schemeClr val="accent4"/>
                </a:solidFill>
                <a:latin typeface="Arial" pitchFamily="34" charset="0"/>
                <a:cs typeface="Arial" pitchFamily="34" charset="0"/>
              </a:rPr>
              <a:t>DSL </a:t>
            </a:r>
            <a:r>
              <a:rPr lang="ru-RU" dirty="0" smtClean="0">
                <a:solidFill>
                  <a:schemeClr val="accent4"/>
                </a:solidFill>
                <a:latin typeface="Arial" pitchFamily="34" charset="0"/>
                <a:cs typeface="Arial" pitchFamily="34" charset="0"/>
              </a:rPr>
              <a:t>и использование библиотек для написания тестов с использованием </a:t>
            </a:r>
            <a:r>
              <a:rPr lang="en-US" dirty="0" smtClean="0">
                <a:solidFill>
                  <a:schemeClr val="accent4"/>
                </a:solidFill>
                <a:latin typeface="Arial" pitchFamily="34" charset="0"/>
                <a:cs typeface="Arial" pitchFamily="34" charset="0"/>
              </a:rPr>
              <a:t>DSL</a:t>
            </a:r>
          </a:p>
        </p:txBody>
      </p:sp>
    </p:spTree>
    <p:extLst>
      <p:ext uri="{BB962C8B-B14F-4D97-AF65-F5344CB8AC3E}">
        <p14:creationId xmlns:p14="http://schemas.microsoft.com/office/powerpoint/2010/main" val="41685149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Эволюция </a:t>
            </a:r>
            <a:r>
              <a:rPr lang="ru-RU" dirty="0" smtClean="0"/>
              <a:t>TDD</a:t>
            </a:r>
            <a:endParaRPr lang="en-US" dirty="0"/>
          </a:p>
        </p:txBody>
      </p:sp>
      <p:graphicFrame>
        <p:nvGraphicFramePr>
          <p:cNvPr id="3" name="Diagram 2"/>
          <p:cNvGraphicFramePr/>
          <p:nvPr>
            <p:extLst>
              <p:ext uri="{D42A27DB-BD31-4B8C-83A1-F6EECF244321}">
                <p14:modId xmlns:p14="http://schemas.microsoft.com/office/powerpoint/2010/main" val="1891023770"/>
              </p:ext>
            </p:extLst>
          </p:nvPr>
        </p:nvGraphicFramePr>
        <p:xfrm>
          <a:off x="1524000" y="1676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64236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3170694"/>
            <a:ext cx="7010400" cy="855166"/>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sz="4000" dirty="0" smtClean="0">
                <a:solidFill>
                  <a:schemeClr val="accent4"/>
                </a:solidFill>
                <a:latin typeface="Arial" pitchFamily="34" charset="0"/>
                <a:cs typeface="Arial" pitchFamily="34" charset="0"/>
              </a:rPr>
              <a:t>Test - </a:t>
            </a:r>
            <a:r>
              <a:rPr lang="en-US" sz="4000" dirty="0">
                <a:solidFill>
                  <a:schemeClr val="accent4"/>
                </a:solidFill>
                <a:latin typeface="Arial" pitchFamily="34" charset="0"/>
                <a:cs typeface="Arial" pitchFamily="34" charset="0"/>
              </a:rPr>
              <a:t>Driven </a:t>
            </a:r>
            <a:r>
              <a:rPr lang="en-US" sz="4000" dirty="0" smtClean="0">
                <a:solidFill>
                  <a:schemeClr val="accent4"/>
                </a:solidFill>
                <a:latin typeface="Arial" pitchFamily="34" charset="0"/>
                <a:cs typeface="Arial" pitchFamily="34" charset="0"/>
              </a:rPr>
              <a:t>Development</a:t>
            </a:r>
          </a:p>
        </p:txBody>
      </p:sp>
    </p:spTree>
    <p:extLst>
      <p:ext uri="{BB962C8B-B14F-4D97-AF65-F5344CB8AC3E}">
        <p14:creationId xmlns:p14="http://schemas.microsoft.com/office/powerpoint/2010/main" val="12527966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3170694"/>
            <a:ext cx="7010400" cy="855166"/>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sz="4000" b="1" u="sng" dirty="0" smtClean="0">
                <a:solidFill>
                  <a:schemeClr val="accent5">
                    <a:lumMod val="60000"/>
                    <a:lumOff val="40000"/>
                  </a:schemeClr>
                </a:solidFill>
                <a:latin typeface="Arial" pitchFamily="34" charset="0"/>
                <a:cs typeface="Arial" pitchFamily="34" charset="0"/>
              </a:rPr>
              <a:t>Test</a:t>
            </a:r>
            <a:r>
              <a:rPr lang="en-US" sz="4000" dirty="0" smtClean="0">
                <a:solidFill>
                  <a:schemeClr val="accent4"/>
                </a:solidFill>
                <a:latin typeface="Arial" pitchFamily="34" charset="0"/>
                <a:cs typeface="Arial" pitchFamily="34" charset="0"/>
              </a:rPr>
              <a:t> - </a:t>
            </a:r>
            <a:r>
              <a:rPr lang="en-US" sz="4000" dirty="0">
                <a:solidFill>
                  <a:schemeClr val="accent4"/>
                </a:solidFill>
                <a:latin typeface="Arial" pitchFamily="34" charset="0"/>
                <a:cs typeface="Arial" pitchFamily="34" charset="0"/>
              </a:rPr>
              <a:t>Driven </a:t>
            </a:r>
            <a:r>
              <a:rPr lang="en-US" sz="4000" dirty="0" smtClean="0">
                <a:solidFill>
                  <a:schemeClr val="accent4"/>
                </a:solidFill>
                <a:latin typeface="Arial" pitchFamily="34" charset="0"/>
                <a:cs typeface="Arial" pitchFamily="34" charset="0"/>
              </a:rPr>
              <a:t>Development</a:t>
            </a:r>
          </a:p>
        </p:txBody>
      </p:sp>
      <p:cxnSp>
        <p:nvCxnSpPr>
          <p:cNvPr id="4" name="Straight Arrow Connector 3"/>
          <p:cNvCxnSpPr/>
          <p:nvPr/>
        </p:nvCxnSpPr>
        <p:spPr>
          <a:xfrm>
            <a:off x="1828800" y="2667000"/>
            <a:ext cx="0" cy="50369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6" name="TextBox 5"/>
          <p:cNvSpPr txBox="1"/>
          <p:nvPr/>
        </p:nvSpPr>
        <p:spPr>
          <a:xfrm>
            <a:off x="1981200" y="2667000"/>
            <a:ext cx="4537119" cy="369332"/>
          </a:xfrm>
          <a:prstGeom prst="rect">
            <a:avLst/>
          </a:prstGeom>
          <a:noFill/>
        </p:spPr>
        <p:txBody>
          <a:bodyPr wrap="none" rtlCol="0">
            <a:spAutoFit/>
          </a:bodyPr>
          <a:lstStyle/>
          <a:p>
            <a:r>
              <a:rPr lang="ru-RU" dirty="0" smtClean="0">
                <a:solidFill>
                  <a:srgbClr val="004080"/>
                </a:solidFill>
                <a:latin typeface="Arial"/>
                <a:cs typeface="Arial"/>
              </a:rPr>
              <a:t>Действительно ли мы говорим о тестах?</a:t>
            </a:r>
            <a:endParaRPr lang="en-US" dirty="0">
              <a:solidFill>
                <a:srgbClr val="004080"/>
              </a:solidFill>
              <a:latin typeface="Arial"/>
              <a:cs typeface="Arial"/>
            </a:endParaRPr>
          </a:p>
        </p:txBody>
      </p:sp>
    </p:spTree>
    <p:extLst>
      <p:ext uri="{BB962C8B-B14F-4D97-AF65-F5344CB8AC3E}">
        <p14:creationId xmlns:p14="http://schemas.microsoft.com/office/powerpoint/2010/main" val="31054477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3170694"/>
            <a:ext cx="7010400" cy="855166"/>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sz="4000" b="1" u="sng" dirty="0" smtClean="0">
                <a:solidFill>
                  <a:schemeClr val="accent5">
                    <a:lumMod val="60000"/>
                    <a:lumOff val="40000"/>
                  </a:schemeClr>
                </a:solidFill>
                <a:latin typeface="Arial" pitchFamily="34" charset="0"/>
                <a:cs typeface="Arial" pitchFamily="34" charset="0"/>
              </a:rPr>
              <a:t>Test</a:t>
            </a:r>
            <a:r>
              <a:rPr lang="en-US" sz="4000" dirty="0" smtClean="0">
                <a:solidFill>
                  <a:schemeClr val="accent4"/>
                </a:solidFill>
                <a:latin typeface="Arial" pitchFamily="34" charset="0"/>
                <a:cs typeface="Arial" pitchFamily="34" charset="0"/>
              </a:rPr>
              <a:t> - </a:t>
            </a:r>
            <a:r>
              <a:rPr lang="en-US" sz="4000" dirty="0">
                <a:solidFill>
                  <a:schemeClr val="accent4"/>
                </a:solidFill>
                <a:latin typeface="Arial" pitchFamily="34" charset="0"/>
                <a:cs typeface="Arial" pitchFamily="34" charset="0"/>
              </a:rPr>
              <a:t>Driven </a:t>
            </a:r>
            <a:r>
              <a:rPr lang="en-US" sz="4000" dirty="0" smtClean="0">
                <a:solidFill>
                  <a:schemeClr val="accent4"/>
                </a:solidFill>
                <a:latin typeface="Arial" pitchFamily="34" charset="0"/>
                <a:cs typeface="Arial" pitchFamily="34" charset="0"/>
              </a:rPr>
              <a:t>Development</a:t>
            </a:r>
          </a:p>
        </p:txBody>
      </p:sp>
      <p:cxnSp>
        <p:nvCxnSpPr>
          <p:cNvPr id="4" name="Straight Arrow Connector 3"/>
          <p:cNvCxnSpPr/>
          <p:nvPr/>
        </p:nvCxnSpPr>
        <p:spPr>
          <a:xfrm>
            <a:off x="1828800" y="2667000"/>
            <a:ext cx="0" cy="50369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6" name="TextBox 5"/>
          <p:cNvSpPr txBox="1"/>
          <p:nvPr/>
        </p:nvSpPr>
        <p:spPr>
          <a:xfrm>
            <a:off x="1981200" y="2667000"/>
            <a:ext cx="5027075" cy="369332"/>
          </a:xfrm>
          <a:prstGeom prst="rect">
            <a:avLst/>
          </a:prstGeom>
          <a:noFill/>
        </p:spPr>
        <p:txBody>
          <a:bodyPr wrap="none" rtlCol="0">
            <a:spAutoFit/>
          </a:bodyPr>
          <a:lstStyle/>
          <a:p>
            <a:r>
              <a:rPr lang="ru-RU" dirty="0" smtClean="0">
                <a:solidFill>
                  <a:srgbClr val="004080"/>
                </a:solidFill>
                <a:latin typeface="Arial"/>
                <a:cs typeface="Arial"/>
              </a:rPr>
              <a:t>Нет </a:t>
            </a:r>
            <a:r>
              <a:rPr lang="en-US" dirty="0" smtClean="0">
                <a:solidFill>
                  <a:srgbClr val="004080"/>
                </a:solidFill>
                <a:latin typeface="Arial"/>
                <a:cs typeface="Arial"/>
              </a:rPr>
              <a:t>–</a:t>
            </a:r>
            <a:r>
              <a:rPr lang="ru-RU" dirty="0" smtClean="0">
                <a:solidFill>
                  <a:srgbClr val="004080"/>
                </a:solidFill>
                <a:latin typeface="Arial"/>
                <a:cs typeface="Arial"/>
              </a:rPr>
              <a:t> обычно мы говорим о </a:t>
            </a:r>
            <a:r>
              <a:rPr lang="en-US" b="1" dirty="0" smtClean="0">
                <a:latin typeface="Arial"/>
                <a:cs typeface="Arial"/>
              </a:rPr>
              <a:t>Software Design</a:t>
            </a:r>
            <a:endParaRPr lang="en-US" b="1" dirty="0">
              <a:latin typeface="Arial"/>
              <a:cs typeface="Arial"/>
            </a:endParaRPr>
          </a:p>
        </p:txBody>
      </p:sp>
      <p:cxnSp>
        <p:nvCxnSpPr>
          <p:cNvPr id="5" name="Straight Connector 4"/>
          <p:cNvCxnSpPr/>
          <p:nvPr/>
        </p:nvCxnSpPr>
        <p:spPr>
          <a:xfrm flipH="1">
            <a:off x="1371600" y="3276600"/>
            <a:ext cx="1295400" cy="749260"/>
          </a:xfrm>
          <a:prstGeom prst="line">
            <a:avLst/>
          </a:prstGeom>
          <a:ln>
            <a:solidFill>
              <a:schemeClr val="accent5">
                <a:lumMod val="75000"/>
              </a:schemeClr>
            </a:solidFill>
            <a:tailEnd type="non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3801485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3170694"/>
            <a:ext cx="7010400" cy="855166"/>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sz="4000" b="1" u="sng" dirty="0" smtClean="0">
                <a:solidFill>
                  <a:schemeClr val="accent5">
                    <a:lumMod val="60000"/>
                    <a:lumOff val="40000"/>
                  </a:schemeClr>
                </a:solidFill>
                <a:latin typeface="Arial" pitchFamily="34" charset="0"/>
                <a:cs typeface="Arial" pitchFamily="34" charset="0"/>
              </a:rPr>
              <a:t>Test</a:t>
            </a:r>
            <a:r>
              <a:rPr lang="en-US" sz="4000" dirty="0" smtClean="0">
                <a:solidFill>
                  <a:schemeClr val="accent4"/>
                </a:solidFill>
                <a:latin typeface="Arial" pitchFamily="34" charset="0"/>
                <a:cs typeface="Arial" pitchFamily="34" charset="0"/>
              </a:rPr>
              <a:t> - </a:t>
            </a:r>
            <a:r>
              <a:rPr lang="en-US" sz="4000" dirty="0">
                <a:solidFill>
                  <a:schemeClr val="accent4"/>
                </a:solidFill>
                <a:latin typeface="Arial" pitchFamily="34" charset="0"/>
                <a:cs typeface="Arial" pitchFamily="34" charset="0"/>
              </a:rPr>
              <a:t>Driven </a:t>
            </a:r>
            <a:r>
              <a:rPr lang="en-US" sz="4000" dirty="0" smtClean="0">
                <a:solidFill>
                  <a:schemeClr val="accent4"/>
                </a:solidFill>
                <a:latin typeface="Arial" pitchFamily="34" charset="0"/>
                <a:cs typeface="Arial" pitchFamily="34" charset="0"/>
              </a:rPr>
              <a:t>Development</a:t>
            </a:r>
          </a:p>
        </p:txBody>
      </p:sp>
      <p:cxnSp>
        <p:nvCxnSpPr>
          <p:cNvPr id="5" name="Straight Connector 4"/>
          <p:cNvCxnSpPr/>
          <p:nvPr/>
        </p:nvCxnSpPr>
        <p:spPr>
          <a:xfrm flipH="1">
            <a:off x="1371600" y="3276600"/>
            <a:ext cx="1295400" cy="749260"/>
          </a:xfrm>
          <a:prstGeom prst="line">
            <a:avLst/>
          </a:prstGeom>
          <a:ln>
            <a:solidFill>
              <a:schemeClr val="accent5">
                <a:lumMod val="75000"/>
              </a:schemeClr>
            </a:solidFill>
            <a:tailEnd type="none"/>
          </a:ln>
        </p:spPr>
        <p:style>
          <a:lnRef idx="2">
            <a:schemeClr val="accent4"/>
          </a:lnRef>
          <a:fillRef idx="0">
            <a:schemeClr val="accent4"/>
          </a:fillRef>
          <a:effectRef idx="1">
            <a:schemeClr val="accent4"/>
          </a:effectRef>
          <a:fontRef idx="minor">
            <a:schemeClr val="tx1"/>
          </a:fontRef>
        </p:style>
      </p:cxnSp>
      <p:sp>
        <p:nvSpPr>
          <p:cNvPr id="7" name="Rectangle 4"/>
          <p:cNvSpPr>
            <a:spLocks noChangeArrowheads="1"/>
          </p:cNvSpPr>
          <p:nvPr>
            <p:custDataLst>
              <p:tags r:id="rId2"/>
            </p:custDataLst>
          </p:nvPr>
        </p:nvSpPr>
        <p:spPr bwMode="auto">
          <a:xfrm>
            <a:off x="1447800" y="2286000"/>
            <a:ext cx="2438400" cy="855166"/>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en-US" sz="4000" b="1" dirty="0" smtClean="0">
                <a:solidFill>
                  <a:schemeClr val="accent3"/>
                </a:solidFill>
                <a:latin typeface="Arial" pitchFamily="34" charset="0"/>
                <a:cs typeface="Arial" pitchFamily="34" charset="0"/>
              </a:rPr>
              <a:t>Behavior</a:t>
            </a:r>
            <a:endParaRPr lang="en-US" sz="4000" dirty="0" smtClean="0">
              <a:solidFill>
                <a:schemeClr val="accent3"/>
              </a:solidFill>
              <a:latin typeface="Arial" pitchFamily="34" charset="0"/>
              <a:cs typeface="Arial" pitchFamily="34" charset="0"/>
            </a:endParaRPr>
          </a:p>
        </p:txBody>
      </p:sp>
    </p:spTree>
    <p:extLst>
      <p:ext uri="{BB962C8B-B14F-4D97-AF65-F5344CB8AC3E}">
        <p14:creationId xmlns:p14="http://schemas.microsoft.com/office/powerpoint/2010/main" val="34844180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695159" y="5158329"/>
            <a:ext cx="5400841" cy="1547271"/>
          </a:xfrm>
          <a:prstGeom prst="roundRect">
            <a:avLst>
              <a:gd name="adj" fmla="val 6837"/>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extBox 2"/>
          <p:cNvSpPr txBox="1"/>
          <p:nvPr/>
        </p:nvSpPr>
        <p:spPr>
          <a:xfrm>
            <a:off x="405063" y="1143000"/>
            <a:ext cx="8586537" cy="3970318"/>
          </a:xfrm>
          <a:prstGeom prst="rect">
            <a:avLst/>
          </a:prstGeom>
          <a:noFill/>
        </p:spPr>
        <p:txBody>
          <a:bodyPr wrap="square" rtlCol="0">
            <a:spAutoFit/>
          </a:bodyPr>
          <a:lstStyle/>
          <a:p>
            <a:r>
              <a:rPr lang="en-US" dirty="0" smtClean="0">
                <a:solidFill>
                  <a:srgbClr val="004080"/>
                </a:solidFill>
                <a:latin typeface="Arial"/>
                <a:cs typeface="Arial"/>
              </a:rPr>
              <a:t>BDD </a:t>
            </a:r>
            <a:r>
              <a:rPr lang="ru-RU" dirty="0" smtClean="0">
                <a:solidFill>
                  <a:srgbClr val="004080"/>
                </a:solidFill>
                <a:latin typeface="Arial"/>
                <a:cs typeface="Arial"/>
              </a:rPr>
              <a:t>был представлен как набор соглашений поверх </a:t>
            </a:r>
            <a:r>
              <a:rPr lang="en-US" dirty="0" smtClean="0">
                <a:solidFill>
                  <a:srgbClr val="004080"/>
                </a:solidFill>
                <a:latin typeface="Arial"/>
                <a:cs typeface="Arial"/>
              </a:rPr>
              <a:t>TDD:</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ru-RU" dirty="0" smtClean="0">
                <a:solidFill>
                  <a:srgbClr val="004080"/>
                </a:solidFill>
                <a:latin typeface="Arial"/>
                <a:cs typeface="Arial"/>
              </a:rPr>
              <a:t>Тестовые методы должны быть предложением</a:t>
            </a:r>
            <a:endParaRPr lang="en-US" dirty="0" smtClean="0">
              <a:solidFill>
                <a:srgbClr val="004080"/>
              </a:solidFill>
              <a:latin typeface="Arial"/>
              <a:cs typeface="Arial"/>
            </a:endParaRPr>
          </a:p>
          <a:p>
            <a:pPr marL="285750" indent="-285750">
              <a:buClr>
                <a:schemeClr val="accent3"/>
              </a:buClr>
              <a:buFont typeface="Wingdings" charset="2"/>
              <a:buChar char="§"/>
            </a:pPr>
            <a:endParaRPr lang="en-US" dirty="0" smtClean="0">
              <a:solidFill>
                <a:srgbClr val="004080"/>
              </a:solidFill>
              <a:latin typeface="Arial"/>
              <a:cs typeface="Arial"/>
            </a:endParaRP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endParaRPr lang="en-US" dirty="0" smtClean="0">
              <a:solidFill>
                <a:srgbClr val="004080"/>
              </a:solidFill>
              <a:latin typeface="Arial"/>
              <a:cs typeface="Arial"/>
            </a:endParaRP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ru-RU" dirty="0" smtClean="0">
                <a:solidFill>
                  <a:srgbClr val="004080"/>
                </a:solidFill>
                <a:latin typeface="Arial"/>
                <a:cs typeface="Arial"/>
              </a:rPr>
              <a:t>Тестовые методы должны начинаться с </a:t>
            </a:r>
            <a:r>
              <a:rPr lang="en-US" dirty="0" smtClean="0">
                <a:solidFill>
                  <a:srgbClr val="004080"/>
                </a:solidFill>
                <a:latin typeface="Arial"/>
                <a:cs typeface="Arial"/>
              </a:rPr>
              <a:t>“should”</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endParaRPr lang="en-US" dirty="0" smtClean="0">
              <a:solidFill>
                <a:srgbClr val="004080"/>
              </a:solidFill>
              <a:latin typeface="Arial"/>
              <a:cs typeface="Arial"/>
            </a:endParaRPr>
          </a:p>
          <a:p>
            <a:pPr marL="285750" indent="-285750">
              <a:buClr>
                <a:schemeClr val="accent3"/>
              </a:buClr>
              <a:buFont typeface="Wingdings" charset="2"/>
              <a:buChar char="§"/>
            </a:pPr>
            <a:endParaRPr lang="ru-RU" dirty="0" smtClean="0">
              <a:solidFill>
                <a:srgbClr val="004080"/>
              </a:solidFill>
              <a:latin typeface="Arial"/>
              <a:cs typeface="Arial"/>
            </a:endParaRPr>
          </a:p>
          <a:p>
            <a:pPr marL="285750" indent="-285750">
              <a:buClr>
                <a:schemeClr val="accent3"/>
              </a:buClr>
              <a:buFont typeface="Wingdings" charset="2"/>
              <a:buChar char="§"/>
            </a:pPr>
            <a:endParaRPr lang="en-US" dirty="0" smtClean="0">
              <a:solidFill>
                <a:srgbClr val="004080"/>
              </a:solidFill>
              <a:latin typeface="Arial"/>
              <a:cs typeface="Arial"/>
            </a:endParaRPr>
          </a:p>
          <a:p>
            <a:pPr marL="285750" indent="-285750">
              <a:buClr>
                <a:schemeClr val="accent3"/>
              </a:buClr>
              <a:buFont typeface="Wingdings" charset="2"/>
              <a:buChar char="§"/>
            </a:pPr>
            <a:r>
              <a:rPr lang="en-US" dirty="0" err="1" smtClean="0">
                <a:solidFill>
                  <a:srgbClr val="004080"/>
                </a:solidFill>
                <a:latin typeface="Arial"/>
                <a:cs typeface="Arial"/>
              </a:rPr>
              <a:t>TastCase</a:t>
            </a:r>
            <a:r>
              <a:rPr lang="en-US" dirty="0" smtClean="0">
                <a:solidFill>
                  <a:srgbClr val="004080"/>
                </a:solidFill>
                <a:latin typeface="Arial"/>
                <a:cs typeface="Arial"/>
              </a:rPr>
              <a:t> class </a:t>
            </a:r>
            <a:r>
              <a:rPr lang="ru-RU" dirty="0" smtClean="0">
                <a:solidFill>
                  <a:srgbClr val="004080"/>
                </a:solidFill>
                <a:latin typeface="Arial"/>
                <a:cs typeface="Arial"/>
              </a:rPr>
              <a:t>должен быть существительным в предложении тестового метода</a:t>
            </a:r>
            <a:endParaRPr lang="en-US" dirty="0" smtClean="0">
              <a:solidFill>
                <a:srgbClr val="004080"/>
              </a:solidFill>
              <a:latin typeface="Arial"/>
              <a:cs typeface="Arial"/>
            </a:endParaRPr>
          </a:p>
        </p:txBody>
      </p:sp>
      <p:sp>
        <p:nvSpPr>
          <p:cNvPr id="6" name="Rounded Rectangle 5"/>
          <p:cNvSpPr/>
          <p:nvPr/>
        </p:nvSpPr>
        <p:spPr>
          <a:xfrm>
            <a:off x="685801" y="2121568"/>
            <a:ext cx="4876799" cy="762000"/>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ounded Rectangle 10"/>
          <p:cNvSpPr/>
          <p:nvPr/>
        </p:nvSpPr>
        <p:spPr>
          <a:xfrm>
            <a:off x="685801" y="3459747"/>
            <a:ext cx="4876799" cy="762000"/>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BDD</a:t>
            </a:r>
            <a:endParaRPr lang="en-US" dirty="0"/>
          </a:p>
        </p:txBody>
      </p:sp>
      <p:sp>
        <p:nvSpPr>
          <p:cNvPr id="4" name="Rectangle 3"/>
          <p:cNvSpPr/>
          <p:nvPr/>
        </p:nvSpPr>
        <p:spPr>
          <a:xfrm>
            <a:off x="762000" y="2203628"/>
            <a:ext cx="6019800" cy="584776"/>
          </a:xfrm>
          <a:prstGeom prst="rect">
            <a:avLst/>
          </a:prstGeom>
        </p:spPr>
        <p:txBody>
          <a:bodyPr wrap="square">
            <a:spAutoFit/>
          </a:bodyPr>
          <a:lstStyle/>
          <a:p>
            <a:r>
              <a:rPr lang="fi-FI" sz="1600" dirty="0" err="1">
                <a:solidFill>
                  <a:srgbClr val="4C73A6"/>
                </a:solidFill>
                <a:latin typeface="Menlo"/>
              </a:rPr>
              <a:t>void</a:t>
            </a:r>
            <a:r>
              <a:rPr lang="fi-FI" sz="1600" dirty="0">
                <a:solidFill>
                  <a:srgbClr val="4C73A6"/>
                </a:solidFill>
                <a:latin typeface="Menlo"/>
              </a:rPr>
              <a:t> </a:t>
            </a:r>
            <a:r>
              <a:rPr lang="fi-FI" sz="1600" dirty="0" err="1">
                <a:solidFill>
                  <a:srgbClr val="000000"/>
                </a:solidFill>
                <a:latin typeface="Menlo"/>
              </a:rPr>
              <a:t>testFindCustomerById</a:t>
            </a:r>
            <a:r>
              <a:rPr lang="fi-FI" sz="1600" dirty="0">
                <a:solidFill>
                  <a:srgbClr val="000000"/>
                </a:solidFill>
                <a:latin typeface="Menlo"/>
              </a:rPr>
              <a:t>(</a:t>
            </a:r>
            <a:r>
              <a:rPr lang="fi-FI" sz="1600" dirty="0" smtClean="0">
                <a:solidFill>
                  <a:srgbClr val="000000"/>
                </a:solidFill>
                <a:latin typeface="Menlo"/>
              </a:rPr>
              <a:t>) </a:t>
            </a:r>
            <a:endParaRPr lang="fi-FI" sz="1600" dirty="0">
              <a:solidFill>
                <a:srgbClr val="000000"/>
              </a:solidFill>
              <a:latin typeface="Menlo"/>
            </a:endParaRPr>
          </a:p>
          <a:p>
            <a:r>
              <a:rPr lang="ro-RO" sz="1600" dirty="0">
                <a:solidFill>
                  <a:srgbClr val="4C73A6"/>
                </a:solidFill>
                <a:latin typeface="Menlo"/>
              </a:rPr>
              <a:t>void </a:t>
            </a:r>
            <a:r>
              <a:rPr lang="ro-RO" sz="1600" dirty="0">
                <a:solidFill>
                  <a:srgbClr val="000000"/>
                </a:solidFill>
                <a:latin typeface="Menlo"/>
              </a:rPr>
              <a:t>testFailsForDuplicateCustomers(</a:t>
            </a:r>
            <a:r>
              <a:rPr lang="ro-RO" sz="1600" dirty="0" smtClean="0">
                <a:solidFill>
                  <a:srgbClr val="000000"/>
                </a:solidFill>
                <a:latin typeface="Menlo"/>
              </a:rPr>
              <a:t>)</a:t>
            </a:r>
            <a:endParaRPr lang="ro-RO" sz="1600" dirty="0">
              <a:solidFill>
                <a:srgbClr val="000000"/>
              </a:solidFill>
              <a:latin typeface="Menlo"/>
            </a:endParaRPr>
          </a:p>
        </p:txBody>
      </p:sp>
      <p:sp>
        <p:nvSpPr>
          <p:cNvPr id="10" name="Rectangle 9"/>
          <p:cNvSpPr/>
          <p:nvPr/>
        </p:nvSpPr>
        <p:spPr>
          <a:xfrm>
            <a:off x="762000" y="3522453"/>
            <a:ext cx="6226175" cy="584776"/>
          </a:xfrm>
          <a:prstGeom prst="rect">
            <a:avLst/>
          </a:prstGeom>
        </p:spPr>
        <p:txBody>
          <a:bodyPr wrap="square">
            <a:spAutoFit/>
          </a:bodyPr>
          <a:lstStyle/>
          <a:p>
            <a:r>
              <a:rPr lang="en-US" sz="1600" dirty="0">
                <a:solidFill>
                  <a:srgbClr val="4C73A6"/>
                </a:solidFill>
                <a:latin typeface="Menlo"/>
              </a:rPr>
              <a:t>void </a:t>
            </a:r>
            <a:r>
              <a:rPr lang="en-US" sz="1600" dirty="0" err="1">
                <a:solidFill>
                  <a:srgbClr val="000000"/>
                </a:solidFill>
                <a:latin typeface="Menlo"/>
              </a:rPr>
              <a:t>shouldFindCustomerById</a:t>
            </a:r>
            <a:r>
              <a:rPr lang="en-US" sz="1600" dirty="0">
                <a:solidFill>
                  <a:srgbClr val="000000"/>
                </a:solidFill>
                <a:latin typeface="Menlo"/>
              </a:rPr>
              <a:t>(</a:t>
            </a:r>
            <a:r>
              <a:rPr lang="en-US" sz="1600" dirty="0" smtClean="0">
                <a:solidFill>
                  <a:srgbClr val="000000"/>
                </a:solidFill>
                <a:latin typeface="Menlo"/>
              </a:rPr>
              <a:t>)</a:t>
            </a:r>
            <a:endParaRPr lang="en-US" sz="1600" dirty="0">
              <a:solidFill>
                <a:srgbClr val="000000"/>
              </a:solidFill>
              <a:latin typeface="Menlo"/>
            </a:endParaRPr>
          </a:p>
          <a:p>
            <a:r>
              <a:rPr lang="en-US" sz="1600" dirty="0">
                <a:solidFill>
                  <a:srgbClr val="4C73A6"/>
                </a:solidFill>
                <a:latin typeface="Menlo"/>
              </a:rPr>
              <a:t>void </a:t>
            </a:r>
            <a:r>
              <a:rPr lang="en-US" sz="1600" dirty="0" err="1" smtClean="0">
                <a:solidFill>
                  <a:srgbClr val="000000"/>
                </a:solidFill>
                <a:latin typeface="Menlo"/>
              </a:rPr>
              <a:t>shouldFailsForDuplicateCustomers</a:t>
            </a:r>
            <a:endParaRPr lang="en-US" sz="1600" dirty="0">
              <a:latin typeface="Menlo"/>
            </a:endParaRPr>
          </a:p>
        </p:txBody>
      </p:sp>
      <p:sp>
        <p:nvSpPr>
          <p:cNvPr id="12" name="Rectangle 11"/>
          <p:cNvSpPr/>
          <p:nvPr/>
        </p:nvSpPr>
        <p:spPr>
          <a:xfrm>
            <a:off x="762000" y="5135940"/>
            <a:ext cx="7315200" cy="1569660"/>
          </a:xfrm>
          <a:prstGeom prst="rect">
            <a:avLst/>
          </a:prstGeom>
        </p:spPr>
        <p:txBody>
          <a:bodyPr wrap="square">
            <a:spAutoFit/>
          </a:bodyPr>
          <a:lstStyle/>
          <a:p>
            <a:r>
              <a:rPr lang="en-US" sz="1600" b="1" dirty="0">
                <a:solidFill>
                  <a:srgbClr val="000080"/>
                </a:solidFill>
                <a:latin typeface="Menlo"/>
              </a:rPr>
              <a:t>public class</a:t>
            </a:r>
            <a:r>
              <a:rPr lang="en-US" sz="1600" dirty="0">
                <a:solidFill>
                  <a:srgbClr val="000080"/>
                </a:solidFill>
                <a:latin typeface="Menlo"/>
              </a:rPr>
              <a:t> </a:t>
            </a:r>
            <a:r>
              <a:rPr lang="en-US" sz="1600" dirty="0" err="1">
                <a:solidFill>
                  <a:srgbClr val="000000"/>
                </a:solidFill>
                <a:latin typeface="Menlo"/>
              </a:rPr>
              <a:t>CustomerTableTest</a:t>
            </a:r>
            <a:r>
              <a:rPr lang="en-US" sz="1600" dirty="0">
                <a:solidFill>
                  <a:srgbClr val="000000"/>
                </a:solidFill>
                <a:latin typeface="Menlo"/>
              </a:rPr>
              <a:t> {</a:t>
            </a:r>
          </a:p>
          <a:p>
            <a:r>
              <a:rPr lang="en-US" sz="1600" dirty="0">
                <a:latin typeface="Menlo"/>
              </a:rPr>
              <a:t>    </a:t>
            </a:r>
            <a:r>
              <a:rPr lang="en-US" sz="1600" dirty="0">
                <a:solidFill>
                  <a:srgbClr val="808000"/>
                </a:solidFill>
                <a:latin typeface="Menlo"/>
              </a:rPr>
              <a:t>@Test</a:t>
            </a:r>
          </a:p>
          <a:p>
            <a:r>
              <a:rPr lang="en-US" sz="1600" dirty="0">
                <a:latin typeface="Menlo"/>
              </a:rPr>
              <a:t>    </a:t>
            </a:r>
            <a:r>
              <a:rPr lang="en-US" sz="1600" b="1" dirty="0">
                <a:solidFill>
                  <a:srgbClr val="000080"/>
                </a:solidFill>
                <a:latin typeface="Menlo"/>
              </a:rPr>
              <a:t>public</a:t>
            </a:r>
            <a:r>
              <a:rPr lang="en-US" sz="1600" dirty="0">
                <a:solidFill>
                  <a:srgbClr val="000080"/>
                </a:solidFill>
                <a:latin typeface="Menlo"/>
              </a:rPr>
              <a:t> </a:t>
            </a:r>
            <a:r>
              <a:rPr lang="en-US" sz="1600" dirty="0">
                <a:solidFill>
                  <a:srgbClr val="4C73A6"/>
                </a:solidFill>
                <a:latin typeface="Menlo"/>
              </a:rPr>
              <a:t>void </a:t>
            </a:r>
            <a:r>
              <a:rPr lang="en-US" sz="1600" dirty="0" err="1">
                <a:solidFill>
                  <a:srgbClr val="000000"/>
                </a:solidFill>
                <a:latin typeface="Menlo"/>
              </a:rPr>
              <a:t>shouldFindCustomerById</a:t>
            </a:r>
            <a:r>
              <a:rPr lang="en-US" sz="1600" dirty="0">
                <a:solidFill>
                  <a:srgbClr val="000000"/>
                </a:solidFill>
                <a:latin typeface="Menlo"/>
              </a:rPr>
              <a:t>() {</a:t>
            </a:r>
          </a:p>
          <a:p>
            <a:endParaRPr lang="en-US" sz="1600" dirty="0">
              <a:latin typeface="Menlo"/>
            </a:endParaRPr>
          </a:p>
          <a:p>
            <a:r>
              <a:rPr lang="en-US" sz="1600" dirty="0">
                <a:latin typeface="Menlo"/>
              </a:rPr>
              <a:t>    </a:t>
            </a:r>
            <a:r>
              <a:rPr lang="en-US" sz="1600" dirty="0">
                <a:solidFill>
                  <a:srgbClr val="000000"/>
                </a:solidFill>
                <a:latin typeface="Menlo"/>
              </a:rPr>
              <a:t>}</a:t>
            </a:r>
          </a:p>
          <a:p>
            <a:r>
              <a:rPr lang="en-US" sz="1600" dirty="0">
                <a:solidFill>
                  <a:srgbClr val="000000"/>
                </a:solidFill>
                <a:latin typeface="Menlo"/>
              </a:rPr>
              <a:t>}</a:t>
            </a:r>
          </a:p>
        </p:txBody>
      </p:sp>
    </p:spTree>
    <p:extLst>
      <p:ext uri="{BB962C8B-B14F-4D97-AF65-F5344CB8AC3E}">
        <p14:creationId xmlns:p14="http://schemas.microsoft.com/office/powerpoint/2010/main" val="23372983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2396958"/>
            <a:ext cx="1766341" cy="369332"/>
          </a:xfrm>
          <a:prstGeom prst="rect">
            <a:avLst/>
          </a:prstGeom>
          <a:noFill/>
        </p:spPr>
        <p:txBody>
          <a:bodyPr wrap="none" rtlCol="0">
            <a:spAutoFit/>
          </a:bodyPr>
          <a:lstStyle/>
          <a:p>
            <a:r>
              <a:rPr lang="en-US" dirty="0" err="1" smtClean="0">
                <a:solidFill>
                  <a:srgbClr val="004080"/>
                </a:solidFill>
                <a:latin typeface="Arial"/>
                <a:cs typeface="Arial"/>
              </a:rPr>
              <a:t>TESTing</a:t>
            </a:r>
            <a:r>
              <a:rPr lang="en-US" dirty="0" smtClean="0">
                <a:solidFill>
                  <a:srgbClr val="004080"/>
                </a:solidFill>
                <a:latin typeface="Arial"/>
                <a:cs typeface="Arial"/>
              </a:rPr>
              <a:t> (TDD)</a:t>
            </a:r>
          </a:p>
        </p:txBody>
      </p:sp>
      <p:sp>
        <p:nvSpPr>
          <p:cNvPr id="2" name="Title 1"/>
          <p:cNvSpPr>
            <a:spLocks noGrp="1"/>
          </p:cNvSpPr>
          <p:nvPr>
            <p:ph type="title"/>
          </p:nvPr>
        </p:nvSpPr>
        <p:spPr/>
        <p:txBody>
          <a:bodyPr/>
          <a:lstStyle/>
          <a:p>
            <a:r>
              <a:rPr lang="en-US" dirty="0" smtClean="0"/>
              <a:t>BDD Assertions</a:t>
            </a:r>
            <a:endParaRPr lang="en-US" dirty="0"/>
          </a:p>
        </p:txBody>
      </p:sp>
      <p:cxnSp>
        <p:nvCxnSpPr>
          <p:cNvPr id="14" name="Straight Connector 13"/>
          <p:cNvCxnSpPr/>
          <p:nvPr/>
        </p:nvCxnSpPr>
        <p:spPr>
          <a:xfrm>
            <a:off x="4381500" y="2336800"/>
            <a:ext cx="0" cy="2540000"/>
          </a:xfrm>
          <a:prstGeom prst="line">
            <a:avLst/>
          </a:prstGeom>
          <a:ln w="3175" cmpd="sng">
            <a:prstDash val="dash"/>
          </a:ln>
        </p:spPr>
        <p:style>
          <a:lnRef idx="1">
            <a:schemeClr val="accent4"/>
          </a:lnRef>
          <a:fillRef idx="0">
            <a:schemeClr val="accent4"/>
          </a:fillRef>
          <a:effectRef idx="0">
            <a:schemeClr val="accent4"/>
          </a:effectRef>
          <a:fontRef idx="minor">
            <a:schemeClr val="tx1"/>
          </a:fontRef>
        </p:style>
      </p:cxnSp>
      <p:sp>
        <p:nvSpPr>
          <p:cNvPr id="15" name="TextBox 14"/>
          <p:cNvSpPr txBox="1"/>
          <p:nvPr/>
        </p:nvSpPr>
        <p:spPr>
          <a:xfrm>
            <a:off x="4757821" y="2344821"/>
            <a:ext cx="1980380" cy="369332"/>
          </a:xfrm>
          <a:prstGeom prst="rect">
            <a:avLst/>
          </a:prstGeom>
          <a:noFill/>
        </p:spPr>
        <p:txBody>
          <a:bodyPr wrap="none" rtlCol="0">
            <a:spAutoFit/>
          </a:bodyPr>
          <a:lstStyle/>
          <a:p>
            <a:r>
              <a:rPr lang="en-US" dirty="0" smtClean="0">
                <a:solidFill>
                  <a:srgbClr val="004080"/>
                </a:solidFill>
                <a:latin typeface="Arial"/>
                <a:cs typeface="Arial"/>
              </a:rPr>
              <a:t>Describing (BDD)</a:t>
            </a:r>
          </a:p>
        </p:txBody>
      </p:sp>
      <p:sp>
        <p:nvSpPr>
          <p:cNvPr id="17" name="Rectangle 16"/>
          <p:cNvSpPr/>
          <p:nvPr/>
        </p:nvSpPr>
        <p:spPr>
          <a:xfrm>
            <a:off x="381000" y="3273017"/>
            <a:ext cx="4039937" cy="1169551"/>
          </a:xfrm>
          <a:prstGeom prst="rect">
            <a:avLst/>
          </a:prstGeom>
        </p:spPr>
        <p:txBody>
          <a:bodyPr wrap="square">
            <a:spAutoFit/>
          </a:bodyPr>
          <a:lstStyle/>
          <a:p>
            <a:r>
              <a:rPr lang="en-US" sz="1400" dirty="0" err="1">
                <a:solidFill>
                  <a:srgbClr val="000000"/>
                </a:solidFill>
                <a:latin typeface="Menlo"/>
              </a:rPr>
              <a:t>assert</a:t>
            </a:r>
            <a:r>
              <a:rPr lang="en-US" sz="1400" b="1" dirty="0" err="1">
                <a:solidFill>
                  <a:srgbClr val="000000"/>
                </a:solidFill>
                <a:latin typeface="Menlo"/>
              </a:rPr>
              <a:t>Equals</a:t>
            </a:r>
            <a:r>
              <a:rPr lang="en-US" sz="1400" dirty="0">
                <a:solidFill>
                  <a:srgbClr val="000000"/>
                </a:solidFill>
                <a:latin typeface="Menlo"/>
              </a:rPr>
              <a:t>(</a:t>
            </a:r>
            <a:r>
              <a:rPr lang="en-US" sz="1400" b="1" dirty="0">
                <a:solidFill>
                  <a:srgbClr val="000000"/>
                </a:solidFill>
                <a:latin typeface="Menlo"/>
              </a:rPr>
              <a:t>expected</a:t>
            </a:r>
            <a:r>
              <a:rPr lang="en-US" sz="1400" dirty="0">
                <a:solidFill>
                  <a:srgbClr val="000000"/>
                </a:solidFill>
                <a:latin typeface="Menlo"/>
              </a:rPr>
              <a:t>, </a:t>
            </a:r>
            <a:r>
              <a:rPr lang="en-US" sz="1400" b="1" dirty="0">
                <a:solidFill>
                  <a:srgbClr val="000000"/>
                </a:solidFill>
                <a:latin typeface="Menlo"/>
              </a:rPr>
              <a:t>actual</a:t>
            </a:r>
            <a:r>
              <a:rPr lang="en-US" sz="1400" dirty="0" smtClean="0">
                <a:solidFill>
                  <a:srgbClr val="000000"/>
                </a:solidFill>
                <a:latin typeface="Menlo"/>
              </a:rPr>
              <a:t>)</a:t>
            </a:r>
          </a:p>
          <a:p>
            <a:endParaRPr lang="en-US" sz="1400" dirty="0">
              <a:solidFill>
                <a:srgbClr val="000000"/>
              </a:solidFill>
              <a:latin typeface="Menlo"/>
            </a:endParaRPr>
          </a:p>
          <a:p>
            <a:r>
              <a:rPr lang="en-US" sz="1400" dirty="0" err="1">
                <a:solidFill>
                  <a:srgbClr val="000000"/>
                </a:solidFill>
                <a:latin typeface="Menlo"/>
              </a:rPr>
              <a:t>assert</a:t>
            </a:r>
            <a:r>
              <a:rPr lang="en-US" sz="1400" b="1" dirty="0" err="1">
                <a:solidFill>
                  <a:srgbClr val="000000"/>
                </a:solidFill>
                <a:latin typeface="Menlo"/>
              </a:rPr>
              <a:t>GreaterThan</a:t>
            </a:r>
            <a:r>
              <a:rPr lang="en-US" sz="1400" dirty="0">
                <a:solidFill>
                  <a:srgbClr val="000000"/>
                </a:solidFill>
                <a:latin typeface="Menlo"/>
              </a:rPr>
              <a:t>(</a:t>
            </a:r>
            <a:r>
              <a:rPr lang="en-US" sz="1400" b="1" dirty="0">
                <a:solidFill>
                  <a:srgbClr val="000000"/>
                </a:solidFill>
                <a:latin typeface="Menlo"/>
              </a:rPr>
              <a:t>expected</a:t>
            </a:r>
            <a:r>
              <a:rPr lang="en-US" sz="1400" dirty="0">
                <a:solidFill>
                  <a:srgbClr val="000000"/>
                </a:solidFill>
                <a:latin typeface="Menlo"/>
              </a:rPr>
              <a:t>, </a:t>
            </a:r>
            <a:r>
              <a:rPr lang="en-US" sz="1400" b="1" dirty="0">
                <a:solidFill>
                  <a:srgbClr val="000000"/>
                </a:solidFill>
                <a:latin typeface="Menlo"/>
              </a:rPr>
              <a:t>actual</a:t>
            </a:r>
            <a:r>
              <a:rPr lang="en-US" sz="1400" dirty="0" smtClean="0">
                <a:solidFill>
                  <a:srgbClr val="000000"/>
                </a:solidFill>
                <a:latin typeface="Menlo"/>
              </a:rPr>
              <a:t>)</a:t>
            </a:r>
          </a:p>
          <a:p>
            <a:endParaRPr lang="en-US" sz="1400" dirty="0">
              <a:solidFill>
                <a:srgbClr val="000000"/>
              </a:solidFill>
              <a:latin typeface="Menlo"/>
            </a:endParaRPr>
          </a:p>
          <a:p>
            <a:r>
              <a:rPr lang="en-US" sz="1400" dirty="0" err="1">
                <a:solidFill>
                  <a:srgbClr val="000000"/>
                </a:solidFill>
                <a:latin typeface="Menlo"/>
              </a:rPr>
              <a:t>assert</a:t>
            </a:r>
            <a:r>
              <a:rPr lang="en-US" sz="1400" b="1" dirty="0" err="1">
                <a:solidFill>
                  <a:srgbClr val="000000"/>
                </a:solidFill>
                <a:latin typeface="Menlo"/>
              </a:rPr>
              <a:t>InstanceOf</a:t>
            </a:r>
            <a:r>
              <a:rPr lang="en-US" sz="1400" dirty="0">
                <a:solidFill>
                  <a:srgbClr val="000000"/>
                </a:solidFill>
                <a:latin typeface="Menlo"/>
              </a:rPr>
              <a:t>(</a:t>
            </a:r>
            <a:r>
              <a:rPr lang="en-US" sz="1400" b="1" dirty="0" err="1">
                <a:solidFill>
                  <a:srgbClr val="000000"/>
                </a:solidFill>
                <a:latin typeface="Menlo"/>
              </a:rPr>
              <a:t>clazz</a:t>
            </a:r>
            <a:r>
              <a:rPr lang="en-US" sz="1400" dirty="0">
                <a:solidFill>
                  <a:srgbClr val="000000"/>
                </a:solidFill>
                <a:latin typeface="Menlo"/>
              </a:rPr>
              <a:t>, </a:t>
            </a:r>
            <a:r>
              <a:rPr lang="en-US" sz="1400" b="1" dirty="0">
                <a:solidFill>
                  <a:srgbClr val="000000"/>
                </a:solidFill>
                <a:latin typeface="Menlo"/>
              </a:rPr>
              <a:t>actual</a:t>
            </a:r>
            <a:r>
              <a:rPr lang="en-US" sz="1400" dirty="0" smtClean="0">
                <a:solidFill>
                  <a:srgbClr val="000000"/>
                </a:solidFill>
                <a:latin typeface="Menlo"/>
              </a:rPr>
              <a:t>)</a:t>
            </a:r>
            <a:endParaRPr lang="en-US" sz="1400" dirty="0">
              <a:solidFill>
                <a:srgbClr val="000000"/>
              </a:solidFill>
              <a:latin typeface="Menlo"/>
            </a:endParaRPr>
          </a:p>
        </p:txBody>
      </p:sp>
      <p:sp>
        <p:nvSpPr>
          <p:cNvPr id="18" name="Rectangle 17"/>
          <p:cNvSpPr/>
          <p:nvPr/>
        </p:nvSpPr>
        <p:spPr>
          <a:xfrm>
            <a:off x="4757821" y="3290823"/>
            <a:ext cx="4386179" cy="1169551"/>
          </a:xfrm>
          <a:prstGeom prst="rect">
            <a:avLst/>
          </a:prstGeom>
        </p:spPr>
        <p:txBody>
          <a:bodyPr wrap="square">
            <a:spAutoFit/>
          </a:bodyPr>
          <a:lstStyle/>
          <a:p>
            <a:r>
              <a:rPr lang="en-US" sz="1400" b="1" dirty="0" smtClean="0">
                <a:solidFill>
                  <a:srgbClr val="000000"/>
                </a:solidFill>
                <a:latin typeface="Menlo"/>
              </a:rPr>
              <a:t>actual</a:t>
            </a:r>
            <a:r>
              <a:rPr lang="en-US" sz="1400" dirty="0" smtClean="0">
                <a:solidFill>
                  <a:srgbClr val="000000"/>
                </a:solidFill>
                <a:latin typeface="Menlo"/>
              </a:rPr>
              <a:t> should be </a:t>
            </a:r>
            <a:r>
              <a:rPr lang="en-US" sz="1400" b="1" dirty="0" smtClean="0">
                <a:solidFill>
                  <a:srgbClr val="000000"/>
                </a:solidFill>
                <a:latin typeface="Menlo"/>
              </a:rPr>
              <a:t>Equals</a:t>
            </a:r>
            <a:r>
              <a:rPr lang="en-US" sz="1400" dirty="0" smtClean="0">
                <a:solidFill>
                  <a:srgbClr val="000000"/>
                </a:solidFill>
                <a:latin typeface="Menlo"/>
              </a:rPr>
              <a:t> to </a:t>
            </a:r>
            <a:r>
              <a:rPr lang="en-US" sz="1400" b="1" dirty="0" smtClean="0">
                <a:solidFill>
                  <a:srgbClr val="000000"/>
                </a:solidFill>
                <a:latin typeface="Menlo"/>
              </a:rPr>
              <a:t>expected</a:t>
            </a:r>
          </a:p>
          <a:p>
            <a:endParaRPr lang="en-US" sz="1400" dirty="0">
              <a:solidFill>
                <a:srgbClr val="000000"/>
              </a:solidFill>
              <a:latin typeface="Menlo"/>
            </a:endParaRPr>
          </a:p>
          <a:p>
            <a:r>
              <a:rPr lang="en-US" sz="1400" b="1" dirty="0" smtClean="0">
                <a:solidFill>
                  <a:srgbClr val="000000"/>
                </a:solidFill>
                <a:latin typeface="Menlo"/>
              </a:rPr>
              <a:t>actual</a:t>
            </a:r>
            <a:r>
              <a:rPr lang="en-US" sz="1400" dirty="0" smtClean="0">
                <a:solidFill>
                  <a:srgbClr val="000000"/>
                </a:solidFill>
                <a:latin typeface="Menlo"/>
              </a:rPr>
              <a:t> should be </a:t>
            </a:r>
            <a:r>
              <a:rPr lang="en-US" sz="1400" b="1" dirty="0" err="1" smtClean="0">
                <a:solidFill>
                  <a:srgbClr val="000000"/>
                </a:solidFill>
                <a:latin typeface="Menlo"/>
              </a:rPr>
              <a:t>GreaterThen</a:t>
            </a:r>
            <a:r>
              <a:rPr lang="en-US" sz="1400" dirty="0" smtClean="0">
                <a:solidFill>
                  <a:srgbClr val="000000"/>
                </a:solidFill>
                <a:latin typeface="Menlo"/>
              </a:rPr>
              <a:t> </a:t>
            </a:r>
            <a:r>
              <a:rPr lang="en-US" sz="1400" b="1" dirty="0" smtClean="0">
                <a:solidFill>
                  <a:srgbClr val="000000"/>
                </a:solidFill>
                <a:latin typeface="Menlo"/>
              </a:rPr>
              <a:t>expected</a:t>
            </a:r>
          </a:p>
          <a:p>
            <a:endParaRPr lang="en-US" sz="1400" dirty="0">
              <a:solidFill>
                <a:srgbClr val="000000"/>
              </a:solidFill>
              <a:latin typeface="Menlo"/>
            </a:endParaRPr>
          </a:p>
          <a:p>
            <a:r>
              <a:rPr lang="en-US" sz="1400" b="1" dirty="0" smtClean="0">
                <a:solidFill>
                  <a:srgbClr val="000000"/>
                </a:solidFill>
                <a:latin typeface="Menlo"/>
              </a:rPr>
              <a:t>actual</a:t>
            </a:r>
            <a:r>
              <a:rPr lang="en-US" sz="1400" dirty="0" smtClean="0">
                <a:solidFill>
                  <a:srgbClr val="000000"/>
                </a:solidFill>
                <a:latin typeface="Menlo"/>
              </a:rPr>
              <a:t> should be </a:t>
            </a:r>
            <a:r>
              <a:rPr lang="en-US" sz="1400" b="1" dirty="0" err="1" smtClean="0">
                <a:solidFill>
                  <a:srgbClr val="000000"/>
                </a:solidFill>
                <a:latin typeface="Menlo"/>
              </a:rPr>
              <a:t>InstanceOf</a:t>
            </a:r>
            <a:r>
              <a:rPr lang="en-US" sz="1400" dirty="0" smtClean="0">
                <a:solidFill>
                  <a:srgbClr val="000000"/>
                </a:solidFill>
                <a:latin typeface="Menlo"/>
              </a:rPr>
              <a:t> </a:t>
            </a:r>
            <a:r>
              <a:rPr lang="en-US" sz="1400" b="1" dirty="0" err="1" smtClean="0">
                <a:solidFill>
                  <a:srgbClr val="000000"/>
                </a:solidFill>
                <a:latin typeface="Menlo"/>
              </a:rPr>
              <a:t>clazz</a:t>
            </a:r>
            <a:endParaRPr lang="en-US" sz="1400" b="1" dirty="0">
              <a:solidFill>
                <a:srgbClr val="000000"/>
              </a:solidFill>
              <a:latin typeface="Menlo"/>
            </a:endParaRPr>
          </a:p>
        </p:txBody>
      </p:sp>
    </p:spTree>
    <p:extLst>
      <p:ext uri="{BB962C8B-B14F-4D97-AF65-F5344CB8AC3E}">
        <p14:creationId xmlns:p14="http://schemas.microsoft.com/office/powerpoint/2010/main" val="4554709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4900" y="2136339"/>
            <a:ext cx="6934200" cy="2585323"/>
          </a:xfrm>
          <a:prstGeom prst="rect">
            <a:avLst/>
          </a:prstGeom>
          <a:noFill/>
        </p:spPr>
        <p:txBody>
          <a:bodyPr wrap="square" rtlCol="0">
            <a:spAutoFit/>
          </a:bodyPr>
          <a:lstStyle/>
          <a:p>
            <a:pPr marL="285750" indent="-285750">
              <a:buClr>
                <a:schemeClr val="accent3"/>
              </a:buClr>
              <a:buFont typeface="Wingdings" charset="2"/>
              <a:buChar char="§"/>
            </a:pPr>
            <a:r>
              <a:rPr lang="ru-RU" dirty="0" smtClean="0">
                <a:solidFill>
                  <a:srgbClr val="004080"/>
                </a:solidFill>
                <a:latin typeface="Arial"/>
                <a:cs typeface="Arial"/>
              </a:rPr>
              <a:t>Что бы полноценно использовать</a:t>
            </a:r>
            <a:r>
              <a:rPr lang="en-US" dirty="0" smtClean="0">
                <a:solidFill>
                  <a:srgbClr val="004080"/>
                </a:solidFill>
                <a:latin typeface="Arial"/>
                <a:cs typeface="Arial"/>
              </a:rPr>
              <a:t> BDD </a:t>
            </a:r>
            <a:r>
              <a:rPr lang="ru-RU" dirty="0" smtClean="0">
                <a:solidFill>
                  <a:srgbClr val="004080"/>
                </a:solidFill>
                <a:latin typeface="Arial"/>
                <a:cs typeface="Arial"/>
              </a:rPr>
              <a:t>нужно</a:t>
            </a:r>
            <a:r>
              <a:rPr lang="en-US" dirty="0" smtClean="0">
                <a:solidFill>
                  <a:srgbClr val="004080"/>
                </a:solidFill>
                <a:latin typeface="Arial"/>
                <a:cs typeface="Arial"/>
              </a:rPr>
              <a:t>, </a:t>
            </a:r>
            <a:r>
              <a:rPr lang="ru-RU" dirty="0" smtClean="0">
                <a:solidFill>
                  <a:srgbClr val="004080"/>
                </a:solidFill>
                <a:latin typeface="Arial"/>
                <a:cs typeface="Arial"/>
              </a:rPr>
              <a:t>что бы язык программирования поддерживал создание</a:t>
            </a:r>
            <a:r>
              <a:rPr lang="en-US" dirty="0">
                <a:solidFill>
                  <a:srgbClr val="004080"/>
                </a:solidFill>
                <a:latin typeface="Arial"/>
                <a:cs typeface="Arial"/>
              </a:rPr>
              <a:t>Domain Specific </a:t>
            </a:r>
            <a:r>
              <a:rPr lang="en-US" dirty="0" smtClean="0">
                <a:solidFill>
                  <a:srgbClr val="004080"/>
                </a:solidFill>
                <a:latin typeface="Arial"/>
                <a:cs typeface="Arial"/>
              </a:rPr>
              <a:t>Language</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ru-RU" dirty="0" smtClean="0">
                <a:solidFill>
                  <a:srgbClr val="004080"/>
                </a:solidFill>
                <a:latin typeface="Arial"/>
                <a:cs typeface="Arial"/>
              </a:rPr>
              <a:t>В этом плане </a:t>
            </a:r>
            <a:r>
              <a:rPr lang="en-US" dirty="0" smtClean="0">
                <a:solidFill>
                  <a:srgbClr val="004080"/>
                </a:solidFill>
                <a:latin typeface="Arial"/>
                <a:cs typeface="Arial"/>
              </a:rPr>
              <a:t>Java </a:t>
            </a:r>
            <a:r>
              <a:rPr lang="ru-RU" dirty="0" smtClean="0">
                <a:solidFill>
                  <a:srgbClr val="004080"/>
                </a:solidFill>
                <a:latin typeface="Arial"/>
                <a:cs typeface="Arial"/>
              </a:rPr>
              <a:t>не подходит для написания тестов используя </a:t>
            </a:r>
            <a:r>
              <a:rPr lang="en-US" dirty="0">
                <a:solidFill>
                  <a:srgbClr val="004080"/>
                </a:solidFill>
                <a:latin typeface="Arial"/>
                <a:cs typeface="Arial"/>
              </a:rPr>
              <a:t>specification </a:t>
            </a:r>
            <a:r>
              <a:rPr lang="en-US" dirty="0" smtClean="0">
                <a:solidFill>
                  <a:srgbClr val="004080"/>
                </a:solidFill>
                <a:latin typeface="Arial"/>
                <a:cs typeface="Arial"/>
              </a:rPr>
              <a:t>based</a:t>
            </a:r>
            <a:r>
              <a:rPr lang="ru-RU" dirty="0" smtClean="0">
                <a:solidFill>
                  <a:srgbClr val="004080"/>
                </a:solidFill>
                <a:latin typeface="Arial"/>
                <a:cs typeface="Arial"/>
              </a:rPr>
              <a:t> </a:t>
            </a:r>
            <a:r>
              <a:rPr lang="en-US" dirty="0" smtClean="0">
                <a:solidFill>
                  <a:srgbClr val="004080"/>
                </a:solidFill>
                <a:latin typeface="Arial"/>
                <a:cs typeface="Arial"/>
              </a:rPr>
              <a:t>Domain </a:t>
            </a:r>
            <a:r>
              <a:rPr lang="en-US" dirty="0">
                <a:solidFill>
                  <a:srgbClr val="004080"/>
                </a:solidFill>
                <a:latin typeface="Arial"/>
                <a:cs typeface="Arial"/>
              </a:rPr>
              <a:t>Specific </a:t>
            </a:r>
            <a:r>
              <a:rPr lang="en-US" dirty="0" smtClean="0">
                <a:solidFill>
                  <a:srgbClr val="004080"/>
                </a:solidFill>
                <a:latin typeface="Arial"/>
                <a:cs typeface="Arial"/>
              </a:rPr>
              <a:t>Language</a:t>
            </a:r>
          </a:p>
          <a:p>
            <a:pPr marL="285750" indent="-285750">
              <a:buClr>
                <a:schemeClr val="accent3"/>
              </a:buClr>
              <a:buFont typeface="Wingdings" charset="2"/>
              <a:buChar char="§"/>
            </a:pPr>
            <a:endParaRPr lang="en-US" dirty="0">
              <a:solidFill>
                <a:srgbClr val="004080"/>
              </a:solidFill>
              <a:latin typeface="Arial"/>
              <a:cs typeface="Arial"/>
            </a:endParaRPr>
          </a:p>
          <a:p>
            <a:pPr marL="285750" indent="-285750">
              <a:buClr>
                <a:schemeClr val="accent3"/>
              </a:buClr>
              <a:buFont typeface="Wingdings" charset="2"/>
              <a:buChar char="§"/>
            </a:pPr>
            <a:r>
              <a:rPr lang="ru-RU" dirty="0" smtClean="0">
                <a:solidFill>
                  <a:srgbClr val="004080"/>
                </a:solidFill>
                <a:latin typeface="Arial"/>
                <a:cs typeface="Arial"/>
              </a:rPr>
              <a:t>Но с этой задачей отлично справляются </a:t>
            </a:r>
            <a:r>
              <a:rPr lang="en-US" dirty="0" smtClean="0">
                <a:solidFill>
                  <a:srgbClr val="004080"/>
                </a:solidFill>
                <a:latin typeface="Arial"/>
                <a:cs typeface="Arial"/>
              </a:rPr>
              <a:t>JVM based </a:t>
            </a:r>
            <a:r>
              <a:rPr lang="ru-RU" dirty="0" smtClean="0">
                <a:solidFill>
                  <a:srgbClr val="004080"/>
                </a:solidFill>
                <a:latin typeface="Arial"/>
                <a:cs typeface="Arial"/>
              </a:rPr>
              <a:t>языки программирования такие как </a:t>
            </a:r>
            <a:r>
              <a:rPr lang="en-US" dirty="0" smtClean="0">
                <a:solidFill>
                  <a:srgbClr val="004080"/>
                </a:solidFill>
                <a:latin typeface="Arial"/>
                <a:cs typeface="Arial"/>
              </a:rPr>
              <a:t>Groovy &amp; </a:t>
            </a:r>
            <a:r>
              <a:rPr lang="en-US" dirty="0" err="1" smtClean="0">
                <a:solidFill>
                  <a:srgbClr val="004080"/>
                </a:solidFill>
                <a:latin typeface="Arial"/>
                <a:cs typeface="Arial"/>
              </a:rPr>
              <a:t>Scala</a:t>
            </a:r>
            <a:endParaRPr lang="en-US" dirty="0" smtClean="0">
              <a:solidFill>
                <a:srgbClr val="004080"/>
              </a:solidFill>
              <a:latin typeface="Arial"/>
              <a:cs typeface="Arial"/>
            </a:endParaRPr>
          </a:p>
        </p:txBody>
      </p:sp>
      <p:sp>
        <p:nvSpPr>
          <p:cNvPr id="2" name="Title 1"/>
          <p:cNvSpPr>
            <a:spLocks noGrp="1"/>
          </p:cNvSpPr>
          <p:nvPr>
            <p:ph type="title"/>
          </p:nvPr>
        </p:nvSpPr>
        <p:spPr/>
        <p:txBody>
          <a:bodyPr/>
          <a:lstStyle/>
          <a:p>
            <a:r>
              <a:rPr lang="en-US" dirty="0" smtClean="0"/>
              <a:t>BDD Assertions</a:t>
            </a:r>
            <a:endParaRPr lang="en-US" dirty="0"/>
          </a:p>
        </p:txBody>
      </p:sp>
    </p:spTree>
    <p:extLst>
      <p:ext uri="{BB962C8B-B14F-4D97-AF65-F5344CB8AC3E}">
        <p14:creationId xmlns:p14="http://schemas.microsoft.com/office/powerpoint/2010/main" val="40245037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Пример на </a:t>
            </a:r>
            <a:r>
              <a:rPr lang="en-US" dirty="0"/>
              <a:t>Java </a:t>
            </a:r>
            <a:r>
              <a:rPr lang="en-US" dirty="0" smtClean="0"/>
              <a:t>(</a:t>
            </a:r>
            <a:r>
              <a:rPr lang="en-US" dirty="0"/>
              <a:t>I</a:t>
            </a:r>
            <a:r>
              <a:rPr lang="en-US" dirty="0" smtClean="0"/>
              <a:t>nstinct)</a:t>
            </a:r>
            <a:endParaRPr lang="en-US" dirty="0"/>
          </a:p>
        </p:txBody>
      </p:sp>
      <p:sp>
        <p:nvSpPr>
          <p:cNvPr id="2" name="Rectangle 1"/>
          <p:cNvSpPr/>
          <p:nvPr/>
        </p:nvSpPr>
        <p:spPr>
          <a:xfrm>
            <a:off x="383674" y="1219200"/>
            <a:ext cx="9829800" cy="2246769"/>
          </a:xfrm>
          <a:prstGeom prst="rect">
            <a:avLst/>
          </a:prstGeom>
        </p:spPr>
        <p:txBody>
          <a:bodyPr wrap="square">
            <a:spAutoFit/>
          </a:bodyPr>
          <a:lstStyle/>
          <a:p>
            <a:r>
              <a:rPr lang="pl-PL" sz="1400" b="1" dirty="0">
                <a:solidFill>
                  <a:srgbClr val="000080"/>
                </a:solidFill>
                <a:latin typeface="Menlo"/>
              </a:rPr>
              <a:t>import </a:t>
            </a:r>
            <a:r>
              <a:rPr lang="pl-PL" sz="1400" b="1" dirty="0" err="1">
                <a:solidFill>
                  <a:srgbClr val="000080"/>
                </a:solidFill>
                <a:latin typeface="Menlo"/>
              </a:rPr>
              <a:t>static</a:t>
            </a:r>
            <a:r>
              <a:rPr lang="pl-PL" sz="1400" dirty="0">
                <a:solidFill>
                  <a:srgbClr val="000080"/>
                </a:solidFill>
                <a:latin typeface="Menlo"/>
              </a:rPr>
              <a:t> </a:t>
            </a:r>
            <a:r>
              <a:rPr lang="pl-PL" sz="1400" dirty="0" err="1">
                <a:solidFill>
                  <a:srgbClr val="000000"/>
                </a:solidFill>
                <a:latin typeface="Menlo"/>
              </a:rPr>
              <a:t>com.googlecode.instinct.expect.Expect.expect</a:t>
            </a:r>
            <a:r>
              <a:rPr lang="pl-PL" sz="1400" dirty="0">
                <a:solidFill>
                  <a:srgbClr val="000000"/>
                </a:solidFill>
                <a:latin typeface="Menlo"/>
              </a:rPr>
              <a:t>;</a:t>
            </a:r>
          </a:p>
          <a:p>
            <a:endParaRPr lang="en-US" sz="1400" dirty="0">
              <a:latin typeface="Menlo"/>
            </a:endParaRPr>
          </a:p>
          <a:p>
            <a:r>
              <a:rPr lang="en-US" sz="1400" b="1" dirty="0">
                <a:solidFill>
                  <a:srgbClr val="000080"/>
                </a:solidFill>
                <a:latin typeface="Menlo"/>
              </a:rPr>
              <a:t>class</a:t>
            </a:r>
            <a:r>
              <a:rPr lang="en-US" sz="1400" dirty="0">
                <a:solidFill>
                  <a:srgbClr val="000080"/>
                </a:solidFill>
                <a:latin typeface="Menlo"/>
              </a:rPr>
              <a:t> </a:t>
            </a:r>
            <a:r>
              <a:rPr lang="en-US" sz="1400" dirty="0" err="1">
                <a:solidFill>
                  <a:srgbClr val="000000"/>
                </a:solidFill>
                <a:latin typeface="Menlo"/>
              </a:rPr>
              <a:t>AnEmptyStack</a:t>
            </a:r>
            <a:r>
              <a:rPr lang="en-US" sz="1400" dirty="0">
                <a:solidFill>
                  <a:srgbClr val="000000"/>
                </a:solidFill>
                <a:latin typeface="Menlo"/>
              </a:rPr>
              <a:t> {</a:t>
            </a:r>
          </a:p>
          <a:p>
            <a:r>
              <a:rPr lang="en-US" sz="1400" dirty="0">
                <a:latin typeface="Menlo"/>
              </a:rPr>
              <a:t>    </a:t>
            </a:r>
            <a:r>
              <a:rPr lang="en-US" sz="1400" dirty="0">
                <a:solidFill>
                  <a:srgbClr val="000000"/>
                </a:solidFill>
                <a:latin typeface="Menlo"/>
              </a:rPr>
              <a:t>...</a:t>
            </a:r>
          </a:p>
          <a:p>
            <a:r>
              <a:rPr lang="en-US" sz="1400" dirty="0">
                <a:latin typeface="Menlo"/>
              </a:rPr>
              <a:t>    </a:t>
            </a:r>
            <a:r>
              <a:rPr lang="en-US" sz="1400" dirty="0">
                <a:solidFill>
                  <a:srgbClr val="808000"/>
                </a:solidFill>
                <a:latin typeface="Menlo"/>
              </a:rPr>
              <a:t>@Specification</a:t>
            </a:r>
          </a:p>
          <a:p>
            <a:r>
              <a:rPr lang="fi-FI" sz="1400" dirty="0">
                <a:latin typeface="Menlo"/>
              </a:rPr>
              <a:t>    </a:t>
            </a:r>
            <a:r>
              <a:rPr lang="fi-FI" sz="1400" dirty="0" err="1">
                <a:solidFill>
                  <a:srgbClr val="4C73A6"/>
                </a:solidFill>
                <a:latin typeface="Menlo"/>
              </a:rPr>
              <a:t>void</a:t>
            </a:r>
            <a:r>
              <a:rPr lang="fi-FI" sz="1400" dirty="0">
                <a:solidFill>
                  <a:srgbClr val="4C73A6"/>
                </a:solidFill>
                <a:latin typeface="Menlo"/>
              </a:rPr>
              <a:t> </a:t>
            </a:r>
            <a:r>
              <a:rPr lang="fi-FI" sz="1400" dirty="0" err="1">
                <a:solidFill>
                  <a:srgbClr val="000000"/>
                </a:solidFill>
                <a:latin typeface="Menlo"/>
              </a:rPr>
              <a:t>isEmpty</a:t>
            </a:r>
            <a:r>
              <a:rPr lang="fi-FI" sz="1400" dirty="0">
                <a:solidFill>
                  <a:srgbClr val="000000"/>
                </a:solidFill>
                <a:latin typeface="Menlo"/>
              </a:rPr>
              <a:t>() {</a:t>
            </a:r>
          </a:p>
          <a:p>
            <a:r>
              <a:rPr lang="en-US" sz="1400" dirty="0">
                <a:solidFill>
                  <a:srgbClr val="000000"/>
                </a:solidFill>
                <a:latin typeface="Menlo"/>
              </a:rPr>
              <a:t>        </a:t>
            </a:r>
            <a:r>
              <a:rPr lang="en-US" sz="1400" dirty="0" err="1">
                <a:solidFill>
                  <a:srgbClr val="000000"/>
                </a:solidFill>
                <a:latin typeface="Menlo"/>
              </a:rPr>
              <a:t>expect.that</a:t>
            </a:r>
            <a:r>
              <a:rPr lang="en-US" sz="1400" dirty="0">
                <a:solidFill>
                  <a:srgbClr val="000000"/>
                </a:solidFill>
                <a:latin typeface="Menlo"/>
              </a:rPr>
              <a:t>(</a:t>
            </a:r>
            <a:r>
              <a:rPr lang="en-US" sz="1400" dirty="0" err="1">
                <a:solidFill>
                  <a:srgbClr val="000000"/>
                </a:solidFill>
                <a:latin typeface="Menlo"/>
              </a:rPr>
              <a:t>stack.isEmpty</a:t>
            </a:r>
            <a:r>
              <a:rPr lang="en-US" sz="1400" dirty="0">
                <a:solidFill>
                  <a:srgbClr val="000000"/>
                </a:solidFill>
                <a:latin typeface="Menlo"/>
              </a:rPr>
              <a:t>()).</a:t>
            </a:r>
            <a:r>
              <a:rPr lang="en-US" sz="1400" dirty="0" err="1">
                <a:solidFill>
                  <a:srgbClr val="000000"/>
                </a:solidFill>
                <a:latin typeface="Menlo"/>
              </a:rPr>
              <a:t>isTrue</a:t>
            </a:r>
            <a:r>
              <a:rPr lang="en-US" sz="1400" dirty="0">
                <a:solidFill>
                  <a:srgbClr val="000000"/>
                </a:solidFill>
                <a:latin typeface="Menlo"/>
              </a:rPr>
              <a:t>();</a:t>
            </a:r>
          </a:p>
          <a:p>
            <a:r>
              <a:rPr lang="en-US" sz="1400" dirty="0">
                <a:latin typeface="Menlo"/>
              </a:rPr>
              <a:t>    </a:t>
            </a:r>
            <a:r>
              <a:rPr lang="en-US" sz="1400" dirty="0">
                <a:solidFill>
                  <a:srgbClr val="000000"/>
                </a:solidFill>
                <a:latin typeface="Menlo"/>
              </a:rPr>
              <a:t>}</a:t>
            </a:r>
          </a:p>
          <a:p>
            <a:r>
              <a:rPr lang="en-US" sz="1400" dirty="0">
                <a:latin typeface="Menlo"/>
              </a:rPr>
              <a:t>    </a:t>
            </a:r>
            <a:r>
              <a:rPr lang="en-US" sz="1400" dirty="0">
                <a:solidFill>
                  <a:srgbClr val="000000"/>
                </a:solidFill>
                <a:latin typeface="Menlo"/>
              </a:rPr>
              <a:t>...</a:t>
            </a:r>
          </a:p>
          <a:p>
            <a:r>
              <a:rPr lang="en-US" sz="1400" dirty="0">
                <a:solidFill>
                  <a:srgbClr val="000000"/>
                </a:solidFill>
                <a:latin typeface="Menlo"/>
              </a:rPr>
              <a:t>}</a:t>
            </a:r>
          </a:p>
        </p:txBody>
      </p:sp>
    </p:spTree>
    <p:extLst>
      <p:ext uri="{BB962C8B-B14F-4D97-AF65-F5344CB8AC3E}">
        <p14:creationId xmlns:p14="http://schemas.microsoft.com/office/powerpoint/2010/main" val="3063194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3170694"/>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chemeClr val="accent4"/>
                </a:solidFill>
                <a:latin typeface="Arial" pitchFamily="34" charset="0"/>
                <a:cs typeface="Arial" pitchFamily="34" charset="0"/>
              </a:rPr>
              <a:t>BDD – </a:t>
            </a:r>
            <a:r>
              <a:rPr lang="ru-RU" dirty="0" smtClean="0">
                <a:solidFill>
                  <a:schemeClr val="accent4"/>
                </a:solidFill>
                <a:latin typeface="Arial" pitchFamily="34" charset="0"/>
                <a:cs typeface="Arial" pitchFamily="34" charset="0"/>
              </a:rPr>
              <a:t>это правильное </a:t>
            </a:r>
            <a:r>
              <a:rPr lang="en-US" dirty="0" smtClean="0">
                <a:solidFill>
                  <a:schemeClr val="accent4"/>
                </a:solidFill>
                <a:latin typeface="Arial" pitchFamily="34" charset="0"/>
                <a:cs typeface="Arial" pitchFamily="34" charset="0"/>
              </a:rPr>
              <a:t>TDD</a:t>
            </a:r>
          </a:p>
        </p:txBody>
      </p:sp>
    </p:spTree>
    <p:extLst>
      <p:ext uri="{BB962C8B-B14F-4D97-AF65-F5344CB8AC3E}">
        <p14:creationId xmlns:p14="http://schemas.microsoft.com/office/powerpoint/2010/main" val="23464871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Пример на </a:t>
            </a:r>
            <a:r>
              <a:rPr lang="en-US" dirty="0" err="1" smtClean="0"/>
              <a:t>Scala</a:t>
            </a:r>
            <a:endParaRPr lang="en-US" dirty="0"/>
          </a:p>
        </p:txBody>
      </p:sp>
      <p:sp>
        <p:nvSpPr>
          <p:cNvPr id="2" name="Rectangle 1"/>
          <p:cNvSpPr/>
          <p:nvPr/>
        </p:nvSpPr>
        <p:spPr>
          <a:xfrm>
            <a:off x="383674" y="1219200"/>
            <a:ext cx="9829800" cy="3970318"/>
          </a:xfrm>
          <a:prstGeom prst="rect">
            <a:avLst/>
          </a:prstGeom>
        </p:spPr>
        <p:txBody>
          <a:bodyPr wrap="square">
            <a:spAutoFit/>
          </a:bodyPr>
          <a:lstStyle/>
          <a:p>
            <a:r>
              <a:rPr lang="en-US" sz="1400" b="1" dirty="0">
                <a:solidFill>
                  <a:srgbClr val="000080"/>
                </a:solidFill>
                <a:latin typeface="Menlo"/>
              </a:rPr>
              <a:t>import</a:t>
            </a:r>
            <a:r>
              <a:rPr lang="en-US" sz="1400" dirty="0">
                <a:solidFill>
                  <a:srgbClr val="000080"/>
                </a:solidFill>
                <a:latin typeface="Menlo"/>
              </a:rPr>
              <a:t> </a:t>
            </a:r>
            <a:r>
              <a:rPr lang="en-US" sz="1400" dirty="0" err="1">
                <a:solidFill>
                  <a:srgbClr val="000000"/>
                </a:solidFill>
                <a:latin typeface="Menlo"/>
              </a:rPr>
              <a:t>collection</a:t>
            </a:r>
            <a:r>
              <a:rPr lang="en-US" sz="1400" b="1" dirty="0" err="1">
                <a:solidFill>
                  <a:srgbClr val="000000"/>
                </a:solidFill>
                <a:latin typeface="Menlo"/>
              </a:rPr>
              <a:t>.</a:t>
            </a:r>
            <a:r>
              <a:rPr lang="en-US" sz="1400" dirty="0" err="1">
                <a:solidFill>
                  <a:srgbClr val="000000"/>
                </a:solidFill>
                <a:latin typeface="Menlo"/>
              </a:rPr>
              <a:t>mutable</a:t>
            </a:r>
            <a:r>
              <a:rPr lang="en-US" sz="1400" b="1" dirty="0" err="1">
                <a:solidFill>
                  <a:srgbClr val="000000"/>
                </a:solidFill>
                <a:latin typeface="Menlo"/>
              </a:rPr>
              <a:t>.</a:t>
            </a:r>
            <a:r>
              <a:rPr lang="en-US" sz="1400" dirty="0" err="1">
                <a:solidFill>
                  <a:srgbClr val="000000"/>
                </a:solidFill>
                <a:latin typeface="Menlo"/>
              </a:rPr>
              <a:t>Stack</a:t>
            </a:r>
            <a:endParaRPr lang="en-US" sz="1400" dirty="0">
              <a:solidFill>
                <a:srgbClr val="000000"/>
              </a:solidFill>
              <a:latin typeface="Menlo"/>
            </a:endParaRPr>
          </a:p>
          <a:p>
            <a:r>
              <a:rPr lang="en-US" sz="1400" b="1" dirty="0">
                <a:solidFill>
                  <a:srgbClr val="000080"/>
                </a:solidFill>
                <a:latin typeface="Menlo"/>
              </a:rPr>
              <a:t>import</a:t>
            </a:r>
            <a:r>
              <a:rPr lang="en-US" sz="1400" dirty="0">
                <a:solidFill>
                  <a:srgbClr val="000080"/>
                </a:solidFill>
                <a:latin typeface="Menlo"/>
              </a:rPr>
              <a:t> </a:t>
            </a:r>
            <a:r>
              <a:rPr lang="en-US" sz="1400" dirty="0" err="1">
                <a:solidFill>
                  <a:srgbClr val="000000"/>
                </a:solidFill>
                <a:latin typeface="Menlo"/>
              </a:rPr>
              <a:t>org</a:t>
            </a:r>
            <a:r>
              <a:rPr lang="en-US" sz="1400" b="1" dirty="0" err="1">
                <a:solidFill>
                  <a:srgbClr val="000000"/>
                </a:solidFill>
                <a:latin typeface="Menlo"/>
              </a:rPr>
              <a:t>.</a:t>
            </a:r>
            <a:r>
              <a:rPr lang="en-US" sz="1400" dirty="0" err="1">
                <a:solidFill>
                  <a:srgbClr val="000000"/>
                </a:solidFill>
                <a:latin typeface="Menlo"/>
              </a:rPr>
              <a:t>scalatest</a:t>
            </a:r>
            <a:r>
              <a:rPr lang="en-US" sz="1400" b="1" dirty="0">
                <a:solidFill>
                  <a:srgbClr val="000000"/>
                </a:solidFill>
                <a:latin typeface="Menlo"/>
              </a:rPr>
              <a:t>.</a:t>
            </a:r>
            <a:r>
              <a:rPr lang="en-US" sz="1400" dirty="0">
                <a:solidFill>
                  <a:srgbClr val="000000"/>
                </a:solidFill>
                <a:latin typeface="Menlo"/>
              </a:rPr>
              <a:t>_</a:t>
            </a:r>
          </a:p>
          <a:p>
            <a:endParaRPr lang="en-US" sz="1400" dirty="0">
              <a:latin typeface="Menlo"/>
            </a:endParaRPr>
          </a:p>
          <a:p>
            <a:r>
              <a:rPr lang="en-US" sz="1400" b="1" dirty="0">
                <a:solidFill>
                  <a:srgbClr val="000080"/>
                </a:solidFill>
                <a:latin typeface="Menlo"/>
              </a:rPr>
              <a:t>class</a:t>
            </a:r>
            <a:r>
              <a:rPr lang="en-US" sz="1400" dirty="0">
                <a:solidFill>
                  <a:srgbClr val="000080"/>
                </a:solidFill>
                <a:latin typeface="Menlo"/>
              </a:rPr>
              <a:t> </a:t>
            </a:r>
            <a:r>
              <a:rPr lang="en-US" sz="1400" dirty="0" err="1">
                <a:solidFill>
                  <a:srgbClr val="000000"/>
                </a:solidFill>
                <a:latin typeface="Menlo"/>
              </a:rPr>
              <a:t>StackSpec</a:t>
            </a:r>
            <a:r>
              <a:rPr lang="en-US" sz="1400" dirty="0">
                <a:solidFill>
                  <a:srgbClr val="000000"/>
                </a:solidFill>
                <a:latin typeface="Menlo"/>
              </a:rPr>
              <a:t> </a:t>
            </a:r>
            <a:r>
              <a:rPr lang="en-US" sz="1400" b="1" dirty="0">
                <a:solidFill>
                  <a:srgbClr val="000080"/>
                </a:solidFill>
                <a:latin typeface="Menlo"/>
              </a:rPr>
              <a:t>extends</a:t>
            </a:r>
            <a:r>
              <a:rPr lang="en-US" sz="1400" dirty="0">
                <a:solidFill>
                  <a:srgbClr val="000080"/>
                </a:solidFill>
                <a:latin typeface="Menlo"/>
              </a:rPr>
              <a:t> </a:t>
            </a:r>
            <a:r>
              <a:rPr lang="en-US" sz="1400" dirty="0" err="1">
                <a:solidFill>
                  <a:srgbClr val="000000"/>
                </a:solidFill>
                <a:latin typeface="Menlo"/>
              </a:rPr>
              <a:t>FlatSpec</a:t>
            </a:r>
            <a:r>
              <a:rPr lang="en-US" sz="1400" dirty="0">
                <a:solidFill>
                  <a:srgbClr val="000000"/>
                </a:solidFill>
                <a:latin typeface="Menlo"/>
              </a:rPr>
              <a:t> </a:t>
            </a:r>
            <a:r>
              <a:rPr lang="en-US" sz="1400" b="1" dirty="0">
                <a:solidFill>
                  <a:srgbClr val="000080"/>
                </a:solidFill>
                <a:latin typeface="Menlo"/>
              </a:rPr>
              <a:t>with</a:t>
            </a:r>
            <a:r>
              <a:rPr lang="en-US" sz="1400" dirty="0">
                <a:solidFill>
                  <a:srgbClr val="000080"/>
                </a:solidFill>
                <a:latin typeface="Menlo"/>
              </a:rPr>
              <a:t> </a:t>
            </a:r>
            <a:r>
              <a:rPr lang="en-US" sz="1400" dirty="0" err="1">
                <a:solidFill>
                  <a:srgbClr val="000000"/>
                </a:solidFill>
                <a:latin typeface="Menlo"/>
              </a:rPr>
              <a:t>ShouldMatchers</a:t>
            </a:r>
            <a:r>
              <a:rPr lang="en-US" sz="1400" dirty="0">
                <a:solidFill>
                  <a:srgbClr val="000000"/>
                </a:solidFill>
                <a:latin typeface="Menlo"/>
              </a:rPr>
              <a:t> </a:t>
            </a:r>
            <a:r>
              <a:rPr lang="en-US" sz="1400" b="1" dirty="0">
                <a:solidFill>
                  <a:srgbClr val="000000"/>
                </a:solidFill>
                <a:latin typeface="Menlo"/>
              </a:rPr>
              <a:t>{</a:t>
            </a:r>
            <a:endParaRPr lang="en-US" sz="1400" dirty="0">
              <a:solidFill>
                <a:srgbClr val="000000"/>
              </a:solidFill>
              <a:latin typeface="Menlo"/>
            </a:endParaRPr>
          </a:p>
          <a:p>
            <a:endParaRPr lang="en-US" sz="1400" dirty="0">
              <a:latin typeface="Menlo"/>
            </a:endParaRPr>
          </a:p>
          <a:p>
            <a:r>
              <a:rPr lang="en-US" sz="1400" dirty="0">
                <a:latin typeface="Menlo"/>
              </a:rPr>
              <a:t>  </a:t>
            </a:r>
            <a:r>
              <a:rPr lang="en-US" sz="1400" dirty="0">
                <a:solidFill>
                  <a:srgbClr val="009900"/>
                </a:solidFill>
                <a:latin typeface="Menlo"/>
              </a:rPr>
              <a:t>"A Stack"</a:t>
            </a:r>
            <a:r>
              <a:rPr lang="en-US" sz="1400" dirty="0">
                <a:solidFill>
                  <a:srgbClr val="000000"/>
                </a:solidFill>
                <a:latin typeface="Menlo"/>
              </a:rPr>
              <a:t> should </a:t>
            </a:r>
            <a:r>
              <a:rPr lang="en-US" sz="1400" dirty="0">
                <a:solidFill>
                  <a:srgbClr val="009900"/>
                </a:solidFill>
                <a:latin typeface="Menlo"/>
              </a:rPr>
              <a:t>"pop values in last-in-first-out order" </a:t>
            </a:r>
            <a:r>
              <a:rPr lang="en-US" sz="1400" b="1" dirty="0">
                <a:solidFill>
                  <a:srgbClr val="000080"/>
                </a:solidFill>
                <a:latin typeface="Menlo"/>
              </a:rPr>
              <a:t>in</a:t>
            </a:r>
            <a:r>
              <a:rPr lang="en-US" sz="1400" dirty="0">
                <a:solidFill>
                  <a:srgbClr val="000080"/>
                </a:solidFill>
                <a:latin typeface="Menlo"/>
              </a:rPr>
              <a:t> </a:t>
            </a:r>
            <a:r>
              <a:rPr lang="en-US" sz="1400" b="1" dirty="0">
                <a:solidFill>
                  <a:srgbClr val="000000"/>
                </a:solidFill>
                <a:latin typeface="Menlo"/>
              </a:rPr>
              <a:t>{</a:t>
            </a:r>
            <a:endParaRPr lang="en-US" sz="1400" dirty="0">
              <a:solidFill>
                <a:srgbClr val="000000"/>
              </a:solidFill>
              <a:latin typeface="Menlo"/>
            </a:endParaRPr>
          </a:p>
          <a:p>
            <a:r>
              <a:rPr lang="en-US" sz="1400" dirty="0">
                <a:latin typeface="Menlo"/>
              </a:rPr>
              <a:t>    </a:t>
            </a:r>
            <a:r>
              <a:rPr lang="en-US" sz="1400" b="1" dirty="0" err="1">
                <a:solidFill>
                  <a:srgbClr val="000080"/>
                </a:solidFill>
                <a:latin typeface="Menlo"/>
              </a:rPr>
              <a:t>val</a:t>
            </a:r>
            <a:r>
              <a:rPr lang="en-US" sz="1400" dirty="0">
                <a:solidFill>
                  <a:srgbClr val="000080"/>
                </a:solidFill>
                <a:latin typeface="Menlo"/>
              </a:rPr>
              <a:t> </a:t>
            </a:r>
            <a:r>
              <a:rPr lang="en-US" sz="1400" dirty="0">
                <a:solidFill>
                  <a:srgbClr val="000000"/>
                </a:solidFill>
                <a:latin typeface="Menlo"/>
              </a:rPr>
              <a:t>stack </a:t>
            </a:r>
            <a:r>
              <a:rPr lang="en-US" sz="1400" b="1" dirty="0">
                <a:solidFill>
                  <a:srgbClr val="000000"/>
                </a:solidFill>
                <a:latin typeface="Menlo"/>
              </a:rPr>
              <a:t>=</a:t>
            </a:r>
            <a:r>
              <a:rPr lang="en-US" sz="1400" dirty="0">
                <a:solidFill>
                  <a:srgbClr val="000000"/>
                </a:solidFill>
                <a:latin typeface="Menlo"/>
              </a:rPr>
              <a:t> </a:t>
            </a:r>
            <a:r>
              <a:rPr lang="en-US" sz="1400" b="1" dirty="0">
                <a:solidFill>
                  <a:srgbClr val="000080"/>
                </a:solidFill>
                <a:latin typeface="Menlo"/>
              </a:rPr>
              <a:t>new</a:t>
            </a:r>
            <a:r>
              <a:rPr lang="en-US" sz="1400" dirty="0">
                <a:solidFill>
                  <a:srgbClr val="000080"/>
                </a:solidFill>
                <a:latin typeface="Menlo"/>
              </a:rPr>
              <a:t> </a:t>
            </a:r>
            <a:r>
              <a:rPr lang="en-US" sz="1400" dirty="0">
                <a:solidFill>
                  <a:srgbClr val="000000"/>
                </a:solidFill>
                <a:latin typeface="Menlo"/>
              </a:rPr>
              <a:t>Stack</a:t>
            </a:r>
            <a:r>
              <a:rPr lang="en-US" sz="1400" b="1" dirty="0">
                <a:solidFill>
                  <a:srgbClr val="000000"/>
                </a:solidFill>
                <a:latin typeface="Menlo"/>
              </a:rPr>
              <a:t>[</a:t>
            </a:r>
            <a:r>
              <a:rPr lang="en-US" sz="1400" dirty="0" err="1">
                <a:solidFill>
                  <a:srgbClr val="000000"/>
                </a:solidFill>
                <a:latin typeface="Menlo"/>
              </a:rPr>
              <a:t>Int</a:t>
            </a:r>
            <a:r>
              <a:rPr lang="en-US" sz="1400" b="1" dirty="0">
                <a:solidFill>
                  <a:srgbClr val="000000"/>
                </a:solidFill>
                <a:latin typeface="Menlo"/>
              </a:rPr>
              <a:t>]</a:t>
            </a:r>
            <a:endParaRPr lang="en-US" sz="1400" dirty="0">
              <a:solidFill>
                <a:srgbClr val="000000"/>
              </a:solidFill>
              <a:latin typeface="Menlo"/>
            </a:endParaRPr>
          </a:p>
          <a:p>
            <a:r>
              <a:rPr lang="en-US" sz="1400" dirty="0">
                <a:solidFill>
                  <a:srgbClr val="000000"/>
                </a:solidFill>
                <a:latin typeface="Menlo"/>
              </a:rPr>
              <a:t>    </a:t>
            </a:r>
            <a:r>
              <a:rPr lang="en-US" sz="1400" dirty="0" err="1">
                <a:solidFill>
                  <a:srgbClr val="000000"/>
                </a:solidFill>
                <a:latin typeface="Menlo"/>
              </a:rPr>
              <a:t>stack</a:t>
            </a:r>
            <a:r>
              <a:rPr lang="en-US" sz="1400" b="1" dirty="0" err="1">
                <a:solidFill>
                  <a:srgbClr val="000000"/>
                </a:solidFill>
                <a:latin typeface="Menlo"/>
              </a:rPr>
              <a:t>.</a:t>
            </a:r>
            <a:r>
              <a:rPr lang="en-US" sz="1400" dirty="0" err="1">
                <a:solidFill>
                  <a:srgbClr val="808000"/>
                </a:solidFill>
                <a:latin typeface="Menlo"/>
              </a:rPr>
              <a:t>push</a:t>
            </a:r>
            <a:r>
              <a:rPr lang="en-US" sz="1400" b="1" dirty="0">
                <a:solidFill>
                  <a:srgbClr val="000000"/>
                </a:solidFill>
                <a:latin typeface="Menlo"/>
              </a:rPr>
              <a:t>(</a:t>
            </a:r>
            <a:r>
              <a:rPr lang="en-US" sz="1400" b="1" dirty="0">
                <a:solidFill>
                  <a:srgbClr val="0000FF"/>
                </a:solidFill>
                <a:latin typeface="Menlo"/>
              </a:rPr>
              <a:t>1</a:t>
            </a:r>
            <a:r>
              <a:rPr lang="en-US" sz="1400" b="1" dirty="0">
                <a:solidFill>
                  <a:srgbClr val="000000"/>
                </a:solidFill>
                <a:latin typeface="Menlo"/>
              </a:rPr>
              <a:t>)</a:t>
            </a:r>
            <a:endParaRPr lang="en-US" sz="1400" dirty="0">
              <a:solidFill>
                <a:srgbClr val="000000"/>
              </a:solidFill>
              <a:latin typeface="Menlo"/>
            </a:endParaRPr>
          </a:p>
          <a:p>
            <a:r>
              <a:rPr lang="en-US" sz="1400" dirty="0">
                <a:solidFill>
                  <a:srgbClr val="000000"/>
                </a:solidFill>
                <a:latin typeface="Menlo"/>
              </a:rPr>
              <a:t>    </a:t>
            </a:r>
            <a:r>
              <a:rPr lang="en-US" sz="1400" dirty="0" err="1">
                <a:solidFill>
                  <a:srgbClr val="000000"/>
                </a:solidFill>
                <a:latin typeface="Menlo"/>
              </a:rPr>
              <a:t>stack</a:t>
            </a:r>
            <a:r>
              <a:rPr lang="en-US" sz="1400" b="1" dirty="0" err="1">
                <a:solidFill>
                  <a:srgbClr val="000000"/>
                </a:solidFill>
                <a:latin typeface="Menlo"/>
              </a:rPr>
              <a:t>.</a:t>
            </a:r>
            <a:r>
              <a:rPr lang="en-US" sz="1400" dirty="0" err="1">
                <a:solidFill>
                  <a:srgbClr val="808000"/>
                </a:solidFill>
                <a:latin typeface="Menlo"/>
              </a:rPr>
              <a:t>push</a:t>
            </a:r>
            <a:r>
              <a:rPr lang="en-US" sz="1400" b="1" dirty="0">
                <a:solidFill>
                  <a:srgbClr val="000000"/>
                </a:solidFill>
                <a:latin typeface="Menlo"/>
              </a:rPr>
              <a:t>(</a:t>
            </a:r>
            <a:r>
              <a:rPr lang="en-US" sz="1400" b="1" dirty="0">
                <a:solidFill>
                  <a:srgbClr val="0000FF"/>
                </a:solidFill>
                <a:latin typeface="Menlo"/>
              </a:rPr>
              <a:t>2</a:t>
            </a:r>
            <a:r>
              <a:rPr lang="en-US" sz="1400" b="1" dirty="0">
                <a:solidFill>
                  <a:srgbClr val="000000"/>
                </a:solidFill>
                <a:latin typeface="Menlo"/>
              </a:rPr>
              <a:t>)</a:t>
            </a:r>
            <a:endParaRPr lang="en-US" sz="1400" dirty="0">
              <a:solidFill>
                <a:srgbClr val="000000"/>
              </a:solidFill>
              <a:latin typeface="Menlo"/>
            </a:endParaRPr>
          </a:p>
          <a:p>
            <a:r>
              <a:rPr lang="en-US" sz="1400" dirty="0">
                <a:solidFill>
                  <a:srgbClr val="000000"/>
                </a:solidFill>
                <a:latin typeface="Menlo"/>
              </a:rPr>
              <a:t>    </a:t>
            </a:r>
            <a:r>
              <a:rPr lang="en-US" sz="1400" dirty="0" err="1">
                <a:solidFill>
                  <a:srgbClr val="000000"/>
                </a:solidFill>
                <a:latin typeface="Menlo"/>
              </a:rPr>
              <a:t>stack</a:t>
            </a:r>
            <a:r>
              <a:rPr lang="en-US" sz="1400" b="1" dirty="0" err="1">
                <a:solidFill>
                  <a:srgbClr val="000000"/>
                </a:solidFill>
                <a:latin typeface="Menlo"/>
              </a:rPr>
              <a:t>.</a:t>
            </a:r>
            <a:r>
              <a:rPr lang="en-US" sz="1400" dirty="0" err="1">
                <a:solidFill>
                  <a:srgbClr val="808000"/>
                </a:solidFill>
                <a:latin typeface="Menlo"/>
              </a:rPr>
              <a:t>pop</a:t>
            </a:r>
            <a:r>
              <a:rPr lang="en-US" sz="1400" b="1" dirty="0">
                <a:solidFill>
                  <a:srgbClr val="000000"/>
                </a:solidFill>
                <a:latin typeface="Menlo"/>
              </a:rPr>
              <a:t>()</a:t>
            </a:r>
            <a:r>
              <a:rPr lang="en-US" sz="1400" dirty="0">
                <a:solidFill>
                  <a:srgbClr val="000000"/>
                </a:solidFill>
                <a:latin typeface="Menlo"/>
              </a:rPr>
              <a:t> should </a:t>
            </a:r>
            <a:r>
              <a:rPr lang="en-US" sz="1400" dirty="0">
                <a:solidFill>
                  <a:srgbClr val="808000"/>
                </a:solidFill>
                <a:latin typeface="Menlo"/>
              </a:rPr>
              <a:t>equal </a:t>
            </a:r>
            <a:r>
              <a:rPr lang="en-US" sz="1400" b="1" dirty="0">
                <a:solidFill>
                  <a:srgbClr val="000000"/>
                </a:solidFill>
                <a:latin typeface="Menlo"/>
              </a:rPr>
              <a:t>(</a:t>
            </a:r>
            <a:r>
              <a:rPr lang="en-US" sz="1400" b="1" dirty="0">
                <a:solidFill>
                  <a:srgbClr val="0000FF"/>
                </a:solidFill>
                <a:latin typeface="Menlo"/>
              </a:rPr>
              <a:t>2</a:t>
            </a:r>
            <a:r>
              <a:rPr lang="en-US" sz="1400" b="1" dirty="0">
                <a:solidFill>
                  <a:srgbClr val="000000"/>
                </a:solidFill>
                <a:latin typeface="Menlo"/>
              </a:rPr>
              <a:t>)</a:t>
            </a:r>
            <a:endParaRPr lang="en-US" sz="1400" dirty="0">
              <a:solidFill>
                <a:srgbClr val="000000"/>
              </a:solidFill>
              <a:latin typeface="Menlo"/>
            </a:endParaRPr>
          </a:p>
          <a:p>
            <a:r>
              <a:rPr lang="en-US" sz="1400" dirty="0">
                <a:solidFill>
                  <a:srgbClr val="000000"/>
                </a:solidFill>
                <a:latin typeface="Menlo"/>
              </a:rPr>
              <a:t>    </a:t>
            </a:r>
            <a:r>
              <a:rPr lang="en-US" sz="1400" dirty="0" err="1">
                <a:solidFill>
                  <a:srgbClr val="000000"/>
                </a:solidFill>
                <a:latin typeface="Menlo"/>
              </a:rPr>
              <a:t>stack</a:t>
            </a:r>
            <a:r>
              <a:rPr lang="en-US" sz="1400" b="1" dirty="0" err="1">
                <a:solidFill>
                  <a:srgbClr val="000000"/>
                </a:solidFill>
                <a:latin typeface="Menlo"/>
              </a:rPr>
              <a:t>.</a:t>
            </a:r>
            <a:r>
              <a:rPr lang="en-US" sz="1400" dirty="0" err="1">
                <a:solidFill>
                  <a:srgbClr val="808000"/>
                </a:solidFill>
                <a:latin typeface="Menlo"/>
              </a:rPr>
              <a:t>pop</a:t>
            </a:r>
            <a:r>
              <a:rPr lang="en-US" sz="1400" b="1" dirty="0">
                <a:solidFill>
                  <a:srgbClr val="000000"/>
                </a:solidFill>
                <a:latin typeface="Menlo"/>
              </a:rPr>
              <a:t>()</a:t>
            </a:r>
            <a:r>
              <a:rPr lang="en-US" sz="1400" dirty="0">
                <a:solidFill>
                  <a:srgbClr val="000000"/>
                </a:solidFill>
                <a:latin typeface="Menlo"/>
              </a:rPr>
              <a:t> should </a:t>
            </a:r>
            <a:r>
              <a:rPr lang="en-US" sz="1400" dirty="0">
                <a:solidFill>
                  <a:srgbClr val="808000"/>
                </a:solidFill>
                <a:latin typeface="Menlo"/>
              </a:rPr>
              <a:t>equal </a:t>
            </a:r>
            <a:r>
              <a:rPr lang="en-US" sz="1400" b="1" dirty="0">
                <a:solidFill>
                  <a:srgbClr val="000000"/>
                </a:solidFill>
                <a:latin typeface="Menlo"/>
              </a:rPr>
              <a:t>(</a:t>
            </a:r>
            <a:r>
              <a:rPr lang="en-US" sz="1400" b="1" dirty="0">
                <a:solidFill>
                  <a:srgbClr val="0000FF"/>
                </a:solidFill>
                <a:latin typeface="Menlo"/>
              </a:rPr>
              <a:t>1</a:t>
            </a:r>
            <a:r>
              <a:rPr lang="en-US" sz="1400" b="1" dirty="0">
                <a:solidFill>
                  <a:srgbClr val="000000"/>
                </a:solidFill>
                <a:latin typeface="Menlo"/>
              </a:rPr>
              <a:t>)</a:t>
            </a:r>
            <a:endParaRPr lang="en-US" sz="1400" dirty="0">
              <a:solidFill>
                <a:srgbClr val="000000"/>
              </a:solidFill>
              <a:latin typeface="Menlo"/>
            </a:endParaRPr>
          </a:p>
          <a:p>
            <a:r>
              <a:rPr lang="en-US" sz="1400" dirty="0">
                <a:latin typeface="Menlo"/>
              </a:rPr>
              <a:t>  </a:t>
            </a:r>
            <a:r>
              <a:rPr lang="en-US" sz="1400" b="1" dirty="0">
                <a:solidFill>
                  <a:srgbClr val="000000"/>
                </a:solidFill>
                <a:latin typeface="Menlo"/>
              </a:rPr>
              <a:t>}</a:t>
            </a:r>
            <a:endParaRPr lang="en-US" sz="1400" dirty="0">
              <a:solidFill>
                <a:srgbClr val="000000"/>
              </a:solidFill>
              <a:latin typeface="Menlo"/>
            </a:endParaRPr>
          </a:p>
          <a:p>
            <a:endParaRPr lang="en-US" sz="1400" dirty="0">
              <a:solidFill>
                <a:srgbClr val="000000"/>
              </a:solidFill>
              <a:latin typeface="Menlo"/>
            </a:endParaRPr>
          </a:p>
          <a:p>
            <a:r>
              <a:rPr lang="en-US" sz="1400" dirty="0">
                <a:solidFill>
                  <a:srgbClr val="000000"/>
                </a:solidFill>
                <a:latin typeface="Menlo"/>
              </a:rPr>
              <a:t>  it should </a:t>
            </a:r>
            <a:r>
              <a:rPr lang="en-US" sz="1400" dirty="0">
                <a:solidFill>
                  <a:srgbClr val="009900"/>
                </a:solidFill>
                <a:latin typeface="Menlo"/>
              </a:rPr>
              <a:t>"throw </a:t>
            </a:r>
            <a:r>
              <a:rPr lang="en-US" sz="1400" dirty="0" err="1">
                <a:solidFill>
                  <a:srgbClr val="009900"/>
                </a:solidFill>
                <a:latin typeface="Menlo"/>
              </a:rPr>
              <a:t>NoSuchElementException</a:t>
            </a:r>
            <a:r>
              <a:rPr lang="en-US" sz="1400" dirty="0">
                <a:solidFill>
                  <a:srgbClr val="009900"/>
                </a:solidFill>
                <a:latin typeface="Menlo"/>
              </a:rPr>
              <a:t> if an empty stack is popped" </a:t>
            </a:r>
            <a:r>
              <a:rPr lang="en-US" sz="1400" b="1" dirty="0">
                <a:solidFill>
                  <a:srgbClr val="000080"/>
                </a:solidFill>
                <a:latin typeface="Menlo"/>
              </a:rPr>
              <a:t>in</a:t>
            </a:r>
            <a:r>
              <a:rPr lang="en-US" sz="1400" dirty="0">
                <a:solidFill>
                  <a:srgbClr val="000080"/>
                </a:solidFill>
                <a:latin typeface="Menlo"/>
              </a:rPr>
              <a:t> </a:t>
            </a:r>
            <a:r>
              <a:rPr lang="en-US" sz="1400" b="1" dirty="0">
                <a:solidFill>
                  <a:srgbClr val="000000"/>
                </a:solidFill>
                <a:latin typeface="Menlo"/>
              </a:rPr>
              <a:t>{</a:t>
            </a:r>
            <a:endParaRPr lang="en-US" sz="1400" dirty="0">
              <a:solidFill>
                <a:srgbClr val="000000"/>
              </a:solidFill>
              <a:latin typeface="Menlo"/>
            </a:endParaRPr>
          </a:p>
          <a:p>
            <a:r>
              <a:rPr lang="en-US" sz="1400" dirty="0">
                <a:latin typeface="Menlo"/>
              </a:rPr>
              <a:t>    </a:t>
            </a:r>
            <a:r>
              <a:rPr lang="en-US" sz="1400" b="1" dirty="0" err="1">
                <a:solidFill>
                  <a:srgbClr val="000080"/>
                </a:solidFill>
                <a:latin typeface="Menlo"/>
              </a:rPr>
              <a:t>val</a:t>
            </a:r>
            <a:r>
              <a:rPr lang="en-US" sz="1400" dirty="0">
                <a:solidFill>
                  <a:srgbClr val="000080"/>
                </a:solidFill>
                <a:latin typeface="Menlo"/>
              </a:rPr>
              <a:t> </a:t>
            </a:r>
            <a:r>
              <a:rPr lang="en-US" sz="1400" dirty="0" err="1">
                <a:solidFill>
                  <a:srgbClr val="000000"/>
                </a:solidFill>
                <a:latin typeface="Menlo"/>
              </a:rPr>
              <a:t>emptyStack</a:t>
            </a:r>
            <a:r>
              <a:rPr lang="en-US" sz="1400" dirty="0">
                <a:solidFill>
                  <a:srgbClr val="000000"/>
                </a:solidFill>
                <a:latin typeface="Menlo"/>
              </a:rPr>
              <a:t> </a:t>
            </a:r>
            <a:r>
              <a:rPr lang="en-US" sz="1400" b="1" dirty="0">
                <a:solidFill>
                  <a:srgbClr val="000000"/>
                </a:solidFill>
                <a:latin typeface="Menlo"/>
              </a:rPr>
              <a:t>=</a:t>
            </a:r>
            <a:r>
              <a:rPr lang="en-US" sz="1400" dirty="0">
                <a:solidFill>
                  <a:srgbClr val="000000"/>
                </a:solidFill>
                <a:latin typeface="Menlo"/>
              </a:rPr>
              <a:t> </a:t>
            </a:r>
            <a:r>
              <a:rPr lang="en-US" sz="1400" b="1" dirty="0">
                <a:solidFill>
                  <a:srgbClr val="000080"/>
                </a:solidFill>
                <a:latin typeface="Menlo"/>
              </a:rPr>
              <a:t>new</a:t>
            </a:r>
            <a:r>
              <a:rPr lang="en-US" sz="1400" dirty="0">
                <a:solidFill>
                  <a:srgbClr val="000080"/>
                </a:solidFill>
                <a:latin typeface="Menlo"/>
              </a:rPr>
              <a:t> </a:t>
            </a:r>
            <a:r>
              <a:rPr lang="en-US" sz="1400" dirty="0">
                <a:solidFill>
                  <a:srgbClr val="000000"/>
                </a:solidFill>
                <a:latin typeface="Menlo"/>
              </a:rPr>
              <a:t>Stack</a:t>
            </a:r>
            <a:r>
              <a:rPr lang="en-US" sz="1400" b="1" dirty="0">
                <a:solidFill>
                  <a:srgbClr val="000000"/>
                </a:solidFill>
                <a:latin typeface="Menlo"/>
              </a:rPr>
              <a:t>[</a:t>
            </a:r>
            <a:r>
              <a:rPr lang="en-US" sz="1400" dirty="0">
                <a:solidFill>
                  <a:srgbClr val="000000"/>
                </a:solidFill>
                <a:latin typeface="Menlo"/>
              </a:rPr>
              <a:t>String</a:t>
            </a:r>
            <a:r>
              <a:rPr lang="en-US" sz="1400" b="1" dirty="0">
                <a:solidFill>
                  <a:srgbClr val="000000"/>
                </a:solidFill>
                <a:latin typeface="Menlo"/>
              </a:rPr>
              <a:t>]</a:t>
            </a:r>
            <a:endParaRPr lang="en-US" sz="1400" dirty="0">
              <a:solidFill>
                <a:srgbClr val="000000"/>
              </a:solidFill>
              <a:latin typeface="Menlo"/>
            </a:endParaRPr>
          </a:p>
          <a:p>
            <a:r>
              <a:rPr lang="en-US" sz="1400" dirty="0">
                <a:solidFill>
                  <a:srgbClr val="000000"/>
                </a:solidFill>
                <a:latin typeface="Menlo"/>
              </a:rPr>
              <a:t>    evaluating </a:t>
            </a:r>
            <a:r>
              <a:rPr lang="en-US" sz="1400" b="1" dirty="0">
                <a:solidFill>
                  <a:srgbClr val="000000"/>
                </a:solidFill>
                <a:latin typeface="Menlo"/>
              </a:rPr>
              <a:t>{</a:t>
            </a:r>
            <a:r>
              <a:rPr lang="en-US" sz="1400" dirty="0">
                <a:solidFill>
                  <a:srgbClr val="000000"/>
                </a:solidFill>
                <a:latin typeface="Menlo"/>
              </a:rPr>
              <a:t> </a:t>
            </a:r>
            <a:r>
              <a:rPr lang="en-US" sz="1400" dirty="0" err="1">
                <a:solidFill>
                  <a:srgbClr val="000000"/>
                </a:solidFill>
                <a:latin typeface="Menlo"/>
              </a:rPr>
              <a:t>emptyStack</a:t>
            </a:r>
            <a:r>
              <a:rPr lang="en-US" sz="1400" b="1" dirty="0" err="1">
                <a:solidFill>
                  <a:srgbClr val="000000"/>
                </a:solidFill>
                <a:latin typeface="Menlo"/>
              </a:rPr>
              <a:t>.</a:t>
            </a:r>
            <a:r>
              <a:rPr lang="en-US" sz="1400" dirty="0" err="1">
                <a:solidFill>
                  <a:srgbClr val="808000"/>
                </a:solidFill>
                <a:latin typeface="Menlo"/>
              </a:rPr>
              <a:t>pop</a:t>
            </a:r>
            <a:r>
              <a:rPr lang="en-US" sz="1400" b="1" dirty="0">
                <a:solidFill>
                  <a:srgbClr val="000000"/>
                </a:solidFill>
                <a:latin typeface="Menlo"/>
              </a:rPr>
              <a:t>() }</a:t>
            </a:r>
            <a:r>
              <a:rPr lang="en-US" sz="1400" dirty="0">
                <a:solidFill>
                  <a:srgbClr val="000000"/>
                </a:solidFill>
                <a:latin typeface="Menlo"/>
              </a:rPr>
              <a:t> should produce </a:t>
            </a:r>
            <a:r>
              <a:rPr lang="en-US" sz="1400" b="1" dirty="0">
                <a:solidFill>
                  <a:srgbClr val="000000"/>
                </a:solidFill>
                <a:latin typeface="Menlo"/>
              </a:rPr>
              <a:t>[</a:t>
            </a:r>
            <a:r>
              <a:rPr lang="en-US" sz="1400" dirty="0" err="1">
                <a:solidFill>
                  <a:srgbClr val="000000"/>
                </a:solidFill>
                <a:latin typeface="Menlo"/>
              </a:rPr>
              <a:t>NoSuchElementException</a:t>
            </a:r>
            <a:r>
              <a:rPr lang="en-US" sz="1400" b="1" dirty="0">
                <a:solidFill>
                  <a:srgbClr val="000000"/>
                </a:solidFill>
                <a:latin typeface="Menlo"/>
              </a:rPr>
              <a:t>]</a:t>
            </a:r>
            <a:endParaRPr lang="en-US" sz="1400" dirty="0">
              <a:solidFill>
                <a:srgbClr val="000000"/>
              </a:solidFill>
              <a:latin typeface="Menlo"/>
            </a:endParaRPr>
          </a:p>
          <a:p>
            <a:r>
              <a:rPr lang="en-US" sz="1400" dirty="0">
                <a:latin typeface="Menlo"/>
              </a:rPr>
              <a:t>  </a:t>
            </a:r>
            <a:r>
              <a:rPr lang="en-US" sz="1400" b="1" dirty="0">
                <a:solidFill>
                  <a:srgbClr val="000000"/>
                </a:solidFill>
                <a:latin typeface="Menlo"/>
              </a:rPr>
              <a:t>}</a:t>
            </a:r>
            <a:endParaRPr lang="en-US" sz="1400" dirty="0">
              <a:solidFill>
                <a:srgbClr val="000000"/>
              </a:solidFill>
              <a:latin typeface="Menlo"/>
            </a:endParaRPr>
          </a:p>
          <a:p>
            <a:r>
              <a:rPr lang="en-US" sz="1400" b="1" dirty="0">
                <a:solidFill>
                  <a:srgbClr val="000000"/>
                </a:solidFill>
                <a:latin typeface="Menlo"/>
              </a:rPr>
              <a:t>}</a:t>
            </a:r>
            <a:endParaRPr lang="en-US" sz="1400" dirty="0">
              <a:solidFill>
                <a:srgbClr val="000000"/>
              </a:solidFill>
              <a:latin typeface="Menlo"/>
            </a:endParaRPr>
          </a:p>
        </p:txBody>
      </p:sp>
    </p:spTree>
    <p:extLst>
      <p:ext uri="{BB962C8B-B14F-4D97-AF65-F5344CB8AC3E}">
        <p14:creationId xmlns:p14="http://schemas.microsoft.com/office/powerpoint/2010/main" val="31049300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Frameworks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5422120"/>
              </p:ext>
            </p:extLst>
          </p:nvPr>
        </p:nvGraphicFramePr>
        <p:xfrm>
          <a:off x="609600" y="2038684"/>
          <a:ext cx="8207376" cy="3230880"/>
        </p:xfrm>
        <a:graphic>
          <a:graphicData uri="http://schemas.openxmlformats.org/drawingml/2006/table">
            <a:tbl>
              <a:tblPr firstRow="1" bandRow="1">
                <a:tableStyleId>{793D81CF-94F2-401A-BA57-92F5A7B2D0C5}</a:tableStyleId>
              </a:tblPr>
              <a:tblGrid>
                <a:gridCol w="1747136"/>
                <a:gridCol w="2672464"/>
                <a:gridCol w="3787776"/>
              </a:tblGrid>
              <a:tr h="370840">
                <a:tc>
                  <a:txBody>
                    <a:bodyPr/>
                    <a:lstStyle/>
                    <a:p>
                      <a:r>
                        <a:rPr lang="en-US" dirty="0" smtClean="0"/>
                        <a:t>Framework</a:t>
                      </a:r>
                      <a:endParaRPr lang="en-US" dirty="0"/>
                    </a:p>
                  </a:txBody>
                  <a:tcPr/>
                </a:tc>
                <a:tc>
                  <a:txBody>
                    <a:bodyPr/>
                    <a:lstStyle/>
                    <a:p>
                      <a:r>
                        <a:rPr lang="en-US" dirty="0" smtClean="0"/>
                        <a:t>Good</a:t>
                      </a:r>
                      <a:endParaRPr lang="en-US" dirty="0"/>
                    </a:p>
                  </a:txBody>
                  <a:tcPr/>
                </a:tc>
                <a:tc>
                  <a:txBody>
                    <a:bodyPr/>
                    <a:lstStyle/>
                    <a:p>
                      <a:r>
                        <a:rPr lang="en-US" dirty="0" smtClean="0"/>
                        <a:t>Bad</a:t>
                      </a:r>
                      <a:endParaRPr lang="en-US" dirty="0"/>
                    </a:p>
                  </a:txBody>
                  <a:tcPr/>
                </a:tc>
              </a:tr>
              <a:tr h="370840">
                <a:tc>
                  <a:txBody>
                    <a:bodyPr/>
                    <a:lstStyle/>
                    <a:p>
                      <a:r>
                        <a:rPr lang="en-US" dirty="0" smtClean="0"/>
                        <a:t>Instinct</a:t>
                      </a:r>
                      <a:endParaRPr lang="en-US" dirty="0"/>
                    </a:p>
                  </a:txBody>
                  <a:tcPr/>
                </a:tc>
                <a:tc>
                  <a:txBody>
                    <a:bodyPr/>
                    <a:lstStyle/>
                    <a:p>
                      <a:r>
                        <a:rPr lang="pl-PL" dirty="0" smtClean="0"/>
                        <a:t>ASF </a:t>
                      </a:r>
                      <a:r>
                        <a:rPr lang="pl-PL" dirty="0" err="1" smtClean="0"/>
                        <a:t>license</a:t>
                      </a:r>
                      <a:endParaRPr lang="en-US" dirty="0"/>
                    </a:p>
                  </a:txBody>
                  <a:tcPr/>
                </a:tc>
                <a:tc>
                  <a:txBody>
                    <a:bodyPr/>
                    <a:lstStyle/>
                    <a:p>
                      <a:r>
                        <a:rPr lang="en-US" dirty="0" smtClean="0"/>
                        <a:t>Mar 2010</a:t>
                      </a:r>
                      <a:endParaRPr lang="en-US" dirty="0"/>
                    </a:p>
                  </a:txBody>
                  <a:tcPr/>
                </a:tc>
              </a:tr>
              <a:tr h="370840">
                <a:tc>
                  <a:txBody>
                    <a:bodyPr/>
                    <a:lstStyle/>
                    <a:p>
                      <a:r>
                        <a:rPr lang="en-US" dirty="0" err="1" smtClean="0"/>
                        <a:t>JDave</a:t>
                      </a:r>
                      <a:endParaRPr lang="en-US" dirty="0"/>
                    </a:p>
                  </a:txBody>
                  <a:tcPr/>
                </a:tc>
                <a:tc>
                  <a:txBody>
                    <a:bodyPr/>
                    <a:lstStyle/>
                    <a:p>
                      <a:r>
                        <a:rPr lang="en-US" dirty="0" smtClean="0"/>
                        <a:t>Jan 2011, ASF license</a:t>
                      </a:r>
                      <a:endParaRPr lang="en-US" dirty="0"/>
                    </a:p>
                  </a:txBody>
                  <a:tcPr/>
                </a:tc>
                <a:tc>
                  <a:txBody>
                    <a:bodyPr/>
                    <a:lstStyle/>
                    <a:p>
                      <a:r>
                        <a:rPr lang="en-US" dirty="0" smtClean="0"/>
                        <a:t>comes with matchers and mocks</a:t>
                      </a:r>
                      <a:endParaRPr lang="en-US" dirty="0"/>
                    </a:p>
                  </a:txBody>
                  <a:tcPr/>
                </a:tc>
              </a:tr>
              <a:tr h="370840">
                <a:tc>
                  <a:txBody>
                    <a:bodyPr/>
                    <a:lstStyle/>
                    <a:p>
                      <a:r>
                        <a:rPr lang="en-US" dirty="0" err="1" smtClean="0"/>
                        <a:t>easyb</a:t>
                      </a:r>
                      <a:endParaRPr lang="en-US" dirty="0"/>
                    </a:p>
                  </a:txBody>
                  <a:tcPr/>
                </a:tc>
                <a:tc>
                  <a:txBody>
                    <a:bodyPr/>
                    <a:lstStyle/>
                    <a:p>
                      <a:r>
                        <a:rPr lang="en-US" dirty="0" smtClean="0"/>
                        <a:t>Groovy, </a:t>
                      </a:r>
                      <a:r>
                        <a:rPr lang="en-US" dirty="0" err="1" smtClean="0"/>
                        <a:t>Story+Specs</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Oct 2010</a:t>
                      </a:r>
                    </a:p>
                  </a:txBody>
                  <a:tcPr/>
                </a:tc>
              </a:tr>
              <a:tr h="370840">
                <a:tc>
                  <a:txBody>
                    <a:bodyPr/>
                    <a:lstStyle/>
                    <a:p>
                      <a:r>
                        <a:rPr lang="fr-FR" dirty="0" err="1" smtClean="0"/>
                        <a:t>beanspec</a:t>
                      </a:r>
                      <a:r>
                        <a:rPr lang="fr-FR" dirty="0" smtClean="0"/>
                        <a:t> </a:t>
                      </a:r>
                      <a:endParaRPr lang="en-US" dirty="0"/>
                    </a:p>
                  </a:txBody>
                  <a:tcPr/>
                </a:tc>
                <a:tc>
                  <a:txBody>
                    <a:bodyPr/>
                    <a:lstStyle/>
                    <a:p>
                      <a:endParaRPr lang="en-US" dirty="0"/>
                    </a:p>
                  </a:txBody>
                  <a:tcPr/>
                </a:tc>
                <a:tc>
                  <a:txBody>
                    <a:bodyPr/>
                    <a:lstStyle/>
                    <a:p>
                      <a:r>
                        <a:rPr lang="en-US" dirty="0" smtClean="0"/>
                        <a:t>2007</a:t>
                      </a:r>
                      <a:endParaRPr lang="en-US" dirty="0"/>
                    </a:p>
                  </a:txBody>
                  <a:tcPr/>
                </a:tc>
              </a:tr>
              <a:tr h="0">
                <a:tc>
                  <a:txBody>
                    <a:bodyPr/>
                    <a:lstStyle/>
                    <a:p>
                      <a:r>
                        <a:rPr lang="cs-CZ" dirty="0" err="1" smtClean="0"/>
                        <a:t>bdoc</a:t>
                      </a:r>
                      <a:endParaRPr lang="en-US" dirty="0"/>
                    </a:p>
                  </a:txBody>
                  <a:tcPr/>
                </a:tc>
                <a:tc>
                  <a:txBody>
                    <a:bodyPr/>
                    <a:lstStyle/>
                    <a:p>
                      <a:endParaRPr lang="en-US"/>
                    </a:p>
                  </a:txBody>
                  <a:tcPr/>
                </a:tc>
                <a:tc>
                  <a:txBody>
                    <a:bodyPr/>
                    <a:lstStyle/>
                    <a:p>
                      <a:r>
                        <a:rPr lang="en-US" dirty="0" smtClean="0"/>
                        <a:t>Jan 2010</a:t>
                      </a:r>
                      <a:endParaRPr lang="en-US" dirty="0"/>
                    </a:p>
                  </a:txBody>
                  <a:tcPr/>
                </a:tc>
              </a:tr>
              <a:tr h="370840">
                <a:tc>
                  <a:txBody>
                    <a:bodyPr/>
                    <a:lstStyle/>
                    <a:p>
                      <a:r>
                        <a:rPr lang="en-US" dirty="0" err="1" smtClean="0"/>
                        <a:t>spock</a:t>
                      </a:r>
                      <a:r>
                        <a:rPr lang="en-US" dirty="0" smtClean="0"/>
                        <a:t> </a:t>
                      </a:r>
                      <a:endParaRPr lang="en-US" dirty="0"/>
                    </a:p>
                  </a:txBody>
                  <a:tcPr/>
                </a:tc>
                <a:tc>
                  <a:txBody>
                    <a:bodyPr/>
                    <a:lstStyle/>
                    <a:p>
                      <a:r>
                        <a:rPr lang="en-US" dirty="0" smtClean="0"/>
                        <a:t>Very active, very cool</a:t>
                      </a:r>
                      <a:endParaRPr lang="en-US" dirty="0"/>
                    </a:p>
                  </a:txBody>
                  <a:tcPr/>
                </a:tc>
                <a:tc>
                  <a:txBody>
                    <a:bodyPr/>
                    <a:lstStyle/>
                    <a:p>
                      <a:r>
                        <a:rPr lang="en-US" dirty="0" smtClean="0"/>
                        <a:t>Bit extreme</a:t>
                      </a:r>
                      <a:endParaRPr lang="en-US" dirty="0"/>
                    </a:p>
                  </a:txBody>
                  <a:tcPr/>
                </a:tc>
              </a:tr>
              <a:tr h="370840">
                <a:tc>
                  <a:txBody>
                    <a:bodyPr/>
                    <a:lstStyle/>
                    <a:p>
                      <a:r>
                        <a:rPr lang="en-US" dirty="0" err="1" smtClean="0"/>
                        <a:t>jbehave</a:t>
                      </a:r>
                      <a:endParaRPr lang="en-US" dirty="0"/>
                    </a:p>
                  </a:txBody>
                  <a:tcPr/>
                </a:tc>
                <a:tc>
                  <a:txBody>
                    <a:bodyPr/>
                    <a:lstStyle/>
                    <a:p>
                      <a:r>
                        <a:rPr lang="en-US" dirty="0" smtClean="0"/>
                        <a:t>The "mother" of all BDD in Java</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906706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Spock Framework</a:t>
            </a:r>
            <a:endParaRPr lang="en-US" dirty="0"/>
          </a:p>
        </p:txBody>
      </p:sp>
      <p:pic>
        <p:nvPicPr>
          <p:cNvPr id="4" name="Picture 3"/>
          <p:cNvPicPr>
            <a:picLocks noChangeAspect="1"/>
          </p:cNvPicPr>
          <p:nvPr/>
        </p:nvPicPr>
        <p:blipFill>
          <a:blip r:embed="rId2"/>
          <a:stretch>
            <a:fillRect/>
          </a:stretch>
        </p:blipFill>
        <p:spPr>
          <a:xfrm>
            <a:off x="2984500" y="1841500"/>
            <a:ext cx="3175000" cy="3175000"/>
          </a:xfrm>
          <a:prstGeom prst="rect">
            <a:avLst/>
          </a:prstGeom>
        </p:spPr>
      </p:pic>
    </p:spTree>
    <p:extLst>
      <p:ext uri="{BB962C8B-B14F-4D97-AF65-F5344CB8AC3E}">
        <p14:creationId xmlns:p14="http://schemas.microsoft.com/office/powerpoint/2010/main" val="202080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Spock?</a:t>
            </a:r>
            <a:endParaRPr lang="en-US" dirty="0"/>
          </a:p>
        </p:txBody>
      </p:sp>
      <p:sp>
        <p:nvSpPr>
          <p:cNvPr id="2" name="Rectangle 1"/>
          <p:cNvSpPr/>
          <p:nvPr/>
        </p:nvSpPr>
        <p:spPr>
          <a:xfrm>
            <a:off x="407736" y="1143000"/>
            <a:ext cx="7517063" cy="5262978"/>
          </a:xfrm>
          <a:prstGeom prst="rect">
            <a:avLst/>
          </a:prstGeom>
        </p:spPr>
        <p:txBody>
          <a:bodyPr wrap="square">
            <a:spAutoFit/>
          </a:bodyPr>
          <a:lstStyle/>
          <a:p>
            <a:r>
              <a:rPr lang="en-US" sz="1200" b="1" dirty="0">
                <a:solidFill>
                  <a:srgbClr val="000080"/>
                </a:solidFill>
                <a:latin typeface="Menlo"/>
              </a:rPr>
              <a:t>import</a:t>
            </a:r>
            <a:r>
              <a:rPr lang="en-US" sz="1200" dirty="0">
                <a:solidFill>
                  <a:srgbClr val="000080"/>
                </a:solidFill>
                <a:latin typeface="Menlo"/>
              </a:rPr>
              <a:t> </a:t>
            </a:r>
            <a:r>
              <a:rPr lang="en-US" sz="1200" dirty="0" err="1">
                <a:solidFill>
                  <a:srgbClr val="000000"/>
                </a:solidFill>
                <a:latin typeface="Menlo"/>
              </a:rPr>
              <a:t>spock</a:t>
            </a:r>
            <a:r>
              <a:rPr lang="en-US" sz="1200" b="1" dirty="0" err="1">
                <a:solidFill>
                  <a:srgbClr val="000000"/>
                </a:solidFill>
                <a:latin typeface="Menlo"/>
              </a:rPr>
              <a:t>.</a:t>
            </a:r>
            <a:r>
              <a:rPr lang="en-US" sz="1200" dirty="0" err="1">
                <a:solidFill>
                  <a:srgbClr val="000000"/>
                </a:solidFill>
                <a:latin typeface="Menlo"/>
              </a:rPr>
              <a:t>lang</a:t>
            </a:r>
            <a:r>
              <a:rPr lang="en-US" sz="1200" b="1" dirty="0">
                <a:solidFill>
                  <a:srgbClr val="000000"/>
                </a:solidFill>
                <a:latin typeface="Menlo"/>
              </a:rPr>
              <a:t>.*</a:t>
            </a:r>
            <a:endParaRPr lang="en-US" sz="1200" dirty="0">
              <a:solidFill>
                <a:srgbClr val="000000"/>
              </a:solidFill>
              <a:latin typeface="Menlo"/>
            </a:endParaRPr>
          </a:p>
          <a:p>
            <a:endParaRPr lang="en-US" sz="1200" dirty="0">
              <a:latin typeface="Menlo"/>
            </a:endParaRPr>
          </a:p>
          <a:p>
            <a:r>
              <a:rPr lang="en-US" sz="1200" b="1" dirty="0">
                <a:solidFill>
                  <a:srgbClr val="000080"/>
                </a:solidFill>
                <a:latin typeface="Menlo"/>
              </a:rPr>
              <a:t>class</a:t>
            </a:r>
            <a:r>
              <a:rPr lang="en-US" sz="1200" dirty="0">
                <a:solidFill>
                  <a:srgbClr val="000080"/>
                </a:solidFill>
                <a:latin typeface="Menlo"/>
              </a:rPr>
              <a:t> </a:t>
            </a:r>
            <a:r>
              <a:rPr lang="en-US" sz="1200" dirty="0" err="1">
                <a:solidFill>
                  <a:srgbClr val="000000"/>
                </a:solidFill>
                <a:latin typeface="Menlo"/>
              </a:rPr>
              <a:t>EmptyStack</a:t>
            </a:r>
            <a:r>
              <a:rPr lang="en-US" sz="1200" dirty="0">
                <a:solidFill>
                  <a:srgbClr val="000000"/>
                </a:solidFill>
                <a:latin typeface="Menlo"/>
              </a:rPr>
              <a:t> </a:t>
            </a:r>
            <a:r>
              <a:rPr lang="en-US" sz="1200" b="1" dirty="0">
                <a:solidFill>
                  <a:srgbClr val="000080"/>
                </a:solidFill>
                <a:latin typeface="Menlo"/>
              </a:rPr>
              <a:t>extends</a:t>
            </a:r>
            <a:r>
              <a:rPr lang="en-US" sz="1200" dirty="0">
                <a:solidFill>
                  <a:srgbClr val="000080"/>
                </a:solidFill>
                <a:latin typeface="Menlo"/>
              </a:rPr>
              <a:t> </a:t>
            </a:r>
            <a:r>
              <a:rPr lang="en-US" sz="1200" dirty="0">
                <a:solidFill>
                  <a:srgbClr val="000000"/>
                </a:solidFill>
                <a:latin typeface="Menlo"/>
              </a:rPr>
              <a:t>Specification </a:t>
            </a:r>
            <a:r>
              <a:rPr lang="en-US" sz="1200" b="1" dirty="0">
                <a:solidFill>
                  <a:srgbClr val="000000"/>
                </a:solidFill>
                <a:latin typeface="Menlo"/>
              </a:rPr>
              <a:t>{</a:t>
            </a:r>
            <a:endParaRPr lang="en-US" sz="1200" dirty="0">
              <a:solidFill>
                <a:srgbClr val="000000"/>
              </a:solidFill>
              <a:latin typeface="Menlo"/>
            </a:endParaRPr>
          </a:p>
          <a:p>
            <a:r>
              <a:rPr lang="en-US" sz="1200" dirty="0">
                <a:latin typeface="Menlo"/>
              </a:rPr>
              <a:t>  </a:t>
            </a:r>
            <a:r>
              <a:rPr lang="en-US" sz="1200" b="1" dirty="0" err="1">
                <a:solidFill>
                  <a:srgbClr val="000080"/>
                </a:solidFill>
                <a:latin typeface="Menlo"/>
              </a:rPr>
              <a:t>def</a:t>
            </a:r>
            <a:r>
              <a:rPr lang="en-US" sz="1200" dirty="0">
                <a:solidFill>
                  <a:srgbClr val="000080"/>
                </a:solidFill>
                <a:latin typeface="Menlo"/>
              </a:rPr>
              <a:t> </a:t>
            </a:r>
            <a:r>
              <a:rPr lang="en-US" sz="1200" dirty="0">
                <a:solidFill>
                  <a:srgbClr val="000000"/>
                </a:solidFill>
                <a:latin typeface="Menlo"/>
              </a:rPr>
              <a:t>stack </a:t>
            </a:r>
            <a:r>
              <a:rPr lang="en-US" sz="1200" b="1" dirty="0">
                <a:solidFill>
                  <a:srgbClr val="000000"/>
                </a:solidFill>
                <a:latin typeface="Menlo"/>
              </a:rPr>
              <a:t>=</a:t>
            </a:r>
            <a:r>
              <a:rPr lang="en-US" sz="1200" dirty="0">
                <a:solidFill>
                  <a:srgbClr val="000000"/>
                </a:solidFill>
                <a:latin typeface="Menlo"/>
              </a:rPr>
              <a:t> </a:t>
            </a:r>
            <a:r>
              <a:rPr lang="en-US" sz="1200" b="1" dirty="0">
                <a:solidFill>
                  <a:srgbClr val="000080"/>
                </a:solidFill>
                <a:latin typeface="Menlo"/>
              </a:rPr>
              <a:t>new</a:t>
            </a:r>
            <a:r>
              <a:rPr lang="en-US" sz="1200" dirty="0">
                <a:solidFill>
                  <a:srgbClr val="000080"/>
                </a:solidFill>
                <a:latin typeface="Menlo"/>
              </a:rPr>
              <a:t> </a:t>
            </a:r>
            <a:r>
              <a:rPr lang="en-US" sz="1200" dirty="0">
                <a:solidFill>
                  <a:srgbClr val="808000"/>
                </a:solidFill>
                <a:latin typeface="Menlo"/>
              </a:rPr>
              <a:t>Stack</a:t>
            </a:r>
            <a:r>
              <a:rPr lang="en-US" sz="1200" b="1" dirty="0">
                <a:solidFill>
                  <a:srgbClr val="000000"/>
                </a:solidFill>
                <a:latin typeface="Menlo"/>
              </a:rPr>
              <a:t>()</a:t>
            </a:r>
            <a:endParaRPr lang="en-US" sz="1200" dirty="0">
              <a:solidFill>
                <a:srgbClr val="000000"/>
              </a:solidFill>
              <a:latin typeface="Menlo"/>
            </a:endParaRPr>
          </a:p>
          <a:p>
            <a:endParaRPr lang="en-US" sz="1200" dirty="0">
              <a:latin typeface="Menlo"/>
            </a:endParaRPr>
          </a:p>
          <a:p>
            <a:r>
              <a:rPr lang="it-IT" sz="1200" dirty="0">
                <a:latin typeface="Menlo"/>
              </a:rPr>
              <a:t>  </a:t>
            </a:r>
            <a:r>
              <a:rPr lang="it-IT" sz="1200" b="1" dirty="0" err="1">
                <a:solidFill>
                  <a:srgbClr val="000080"/>
                </a:solidFill>
                <a:latin typeface="Menlo"/>
              </a:rPr>
              <a:t>def</a:t>
            </a:r>
            <a:r>
              <a:rPr lang="it-IT" sz="1200" dirty="0">
                <a:solidFill>
                  <a:srgbClr val="000080"/>
                </a:solidFill>
                <a:latin typeface="Menlo"/>
              </a:rPr>
              <a:t> </a:t>
            </a:r>
            <a:r>
              <a:rPr lang="it-IT" sz="1200" dirty="0">
                <a:solidFill>
                  <a:srgbClr val="009900"/>
                </a:solidFill>
                <a:latin typeface="Menlo"/>
              </a:rPr>
              <a:t>"</a:t>
            </a:r>
            <a:r>
              <a:rPr lang="it-IT" sz="1200" dirty="0" err="1">
                <a:solidFill>
                  <a:srgbClr val="009900"/>
                </a:solidFill>
                <a:latin typeface="Menlo"/>
              </a:rPr>
              <a:t>size</a:t>
            </a:r>
            <a:r>
              <a:rPr lang="it-IT" sz="1200" dirty="0">
                <a:solidFill>
                  <a:srgbClr val="009900"/>
                </a:solidFill>
                <a:latin typeface="Menlo"/>
              </a:rPr>
              <a:t>"</a:t>
            </a:r>
            <a:r>
              <a:rPr lang="it-IT" sz="1200" b="1" dirty="0">
                <a:solidFill>
                  <a:srgbClr val="000000"/>
                </a:solidFill>
                <a:latin typeface="Menlo"/>
              </a:rPr>
              <a:t>() {</a:t>
            </a:r>
            <a:endParaRPr lang="it-IT" sz="1200" dirty="0">
              <a:solidFill>
                <a:srgbClr val="000000"/>
              </a:solidFill>
              <a:latin typeface="Menlo"/>
            </a:endParaRPr>
          </a:p>
          <a:p>
            <a:r>
              <a:rPr lang="en-US" sz="1200" dirty="0">
                <a:solidFill>
                  <a:srgbClr val="000000"/>
                </a:solidFill>
                <a:latin typeface="Menlo"/>
              </a:rPr>
              <a:t>    </a:t>
            </a:r>
            <a:r>
              <a:rPr lang="en-US" sz="1200" b="1" dirty="0">
                <a:solidFill>
                  <a:srgbClr val="000080"/>
                </a:solidFill>
                <a:latin typeface="Menlo"/>
              </a:rPr>
              <a:t>expect</a:t>
            </a:r>
            <a:r>
              <a:rPr lang="en-US" sz="1200" b="1" dirty="0">
                <a:solidFill>
                  <a:srgbClr val="000000"/>
                </a:solidFill>
                <a:latin typeface="Menlo"/>
              </a:rPr>
              <a:t>:</a:t>
            </a:r>
            <a:r>
              <a:rPr lang="en-US" sz="1200" dirty="0">
                <a:solidFill>
                  <a:srgbClr val="000000"/>
                </a:solidFill>
                <a:latin typeface="Menlo"/>
              </a:rPr>
              <a:t> </a:t>
            </a:r>
            <a:r>
              <a:rPr lang="en-US" sz="1200" dirty="0" err="1">
                <a:solidFill>
                  <a:srgbClr val="000000"/>
                </a:solidFill>
                <a:latin typeface="Menlo"/>
              </a:rPr>
              <a:t>stack</a:t>
            </a:r>
            <a:r>
              <a:rPr lang="en-US" sz="1200" b="1" dirty="0" err="1">
                <a:solidFill>
                  <a:srgbClr val="000000"/>
                </a:solidFill>
                <a:latin typeface="Menlo"/>
              </a:rPr>
              <a:t>.</a:t>
            </a:r>
            <a:r>
              <a:rPr lang="en-US" sz="1200" dirty="0" err="1">
                <a:solidFill>
                  <a:srgbClr val="808000"/>
                </a:solidFill>
                <a:latin typeface="Menlo"/>
              </a:rPr>
              <a:t>size</a:t>
            </a:r>
            <a:r>
              <a:rPr lang="en-US" sz="1200" b="1" dirty="0">
                <a:solidFill>
                  <a:srgbClr val="000000"/>
                </a:solidFill>
                <a:latin typeface="Menlo"/>
              </a:rPr>
              <a:t>() ==</a:t>
            </a:r>
            <a:r>
              <a:rPr lang="en-US" sz="1200" dirty="0">
                <a:solidFill>
                  <a:srgbClr val="000000"/>
                </a:solidFill>
                <a:latin typeface="Menlo"/>
              </a:rPr>
              <a:t> </a:t>
            </a:r>
            <a:r>
              <a:rPr lang="en-US" sz="1200" b="1" dirty="0">
                <a:solidFill>
                  <a:srgbClr val="0000FF"/>
                </a:solidFill>
                <a:latin typeface="Menlo"/>
              </a:rPr>
              <a:t>0</a:t>
            </a:r>
            <a:endParaRPr lang="en-US" sz="1200" dirty="0">
              <a:solidFill>
                <a:srgbClr val="0000FF"/>
              </a:solidFill>
              <a:latin typeface="Menlo"/>
            </a:endParaRPr>
          </a:p>
          <a:p>
            <a:r>
              <a:rPr lang="en-US" sz="1200" dirty="0">
                <a:latin typeface="Menlo"/>
              </a:rPr>
              <a:t>  </a:t>
            </a:r>
            <a:r>
              <a:rPr lang="en-US" sz="1200" b="1" dirty="0">
                <a:solidFill>
                  <a:srgbClr val="000000"/>
                </a:solidFill>
                <a:latin typeface="Menlo"/>
              </a:rPr>
              <a:t>}</a:t>
            </a:r>
            <a:endParaRPr lang="en-US" sz="1200" b="1" dirty="0">
              <a:solidFill>
                <a:srgbClr val="000080"/>
              </a:solidFill>
              <a:latin typeface="Menlo"/>
            </a:endParaRPr>
          </a:p>
          <a:p>
            <a:endParaRPr lang="en-US" sz="1200" dirty="0">
              <a:latin typeface="Menlo"/>
            </a:endParaRPr>
          </a:p>
          <a:p>
            <a:r>
              <a:rPr lang="en-US" sz="1200" dirty="0">
                <a:latin typeface="Menlo"/>
              </a:rPr>
              <a:t>  </a:t>
            </a:r>
            <a:r>
              <a:rPr lang="en-US" sz="1200" b="1" dirty="0" err="1">
                <a:solidFill>
                  <a:srgbClr val="000080"/>
                </a:solidFill>
                <a:latin typeface="Menlo"/>
              </a:rPr>
              <a:t>def</a:t>
            </a:r>
            <a:r>
              <a:rPr lang="en-US" sz="1200" dirty="0">
                <a:solidFill>
                  <a:srgbClr val="000080"/>
                </a:solidFill>
                <a:latin typeface="Menlo"/>
              </a:rPr>
              <a:t> </a:t>
            </a:r>
            <a:r>
              <a:rPr lang="en-US" sz="1200" dirty="0">
                <a:solidFill>
                  <a:srgbClr val="009900"/>
                </a:solidFill>
                <a:latin typeface="Menlo"/>
              </a:rPr>
              <a:t>"pop"</a:t>
            </a:r>
            <a:r>
              <a:rPr lang="en-US" sz="1200" b="1" dirty="0">
                <a:solidFill>
                  <a:srgbClr val="000000"/>
                </a:solidFill>
                <a:latin typeface="Menlo"/>
              </a:rPr>
              <a:t>() {</a:t>
            </a:r>
            <a:endParaRPr lang="en-US" sz="1200" dirty="0">
              <a:solidFill>
                <a:srgbClr val="000000"/>
              </a:solidFill>
              <a:latin typeface="Menlo"/>
            </a:endParaRPr>
          </a:p>
          <a:p>
            <a:r>
              <a:rPr lang="en-US" sz="1200" dirty="0">
                <a:solidFill>
                  <a:srgbClr val="000000"/>
                </a:solidFill>
                <a:latin typeface="Menlo"/>
              </a:rPr>
              <a:t>    </a:t>
            </a:r>
            <a:r>
              <a:rPr lang="en-US" sz="1200" b="1" dirty="0">
                <a:solidFill>
                  <a:srgbClr val="000080"/>
                </a:solidFill>
                <a:latin typeface="Menlo"/>
              </a:rPr>
              <a:t>when</a:t>
            </a:r>
            <a:r>
              <a:rPr lang="en-US" sz="1200" b="1" dirty="0">
                <a:solidFill>
                  <a:srgbClr val="000000"/>
                </a:solidFill>
                <a:latin typeface="Menlo"/>
              </a:rPr>
              <a:t>:</a:t>
            </a:r>
            <a:r>
              <a:rPr lang="en-US" sz="1200" dirty="0">
                <a:solidFill>
                  <a:srgbClr val="000000"/>
                </a:solidFill>
                <a:latin typeface="Menlo"/>
              </a:rPr>
              <a:t> </a:t>
            </a:r>
            <a:r>
              <a:rPr lang="en-US" sz="1200" dirty="0" err="1">
                <a:solidFill>
                  <a:srgbClr val="000000"/>
                </a:solidFill>
                <a:latin typeface="Menlo"/>
              </a:rPr>
              <a:t>stack</a:t>
            </a:r>
            <a:r>
              <a:rPr lang="en-US" sz="1200" b="1" dirty="0" err="1">
                <a:solidFill>
                  <a:srgbClr val="000000"/>
                </a:solidFill>
                <a:latin typeface="Menlo"/>
              </a:rPr>
              <a:t>.</a:t>
            </a:r>
            <a:r>
              <a:rPr lang="en-US" sz="1200" dirty="0" err="1">
                <a:solidFill>
                  <a:srgbClr val="808000"/>
                </a:solidFill>
                <a:latin typeface="Menlo"/>
              </a:rPr>
              <a:t>pop</a:t>
            </a:r>
            <a:r>
              <a:rPr lang="en-US" sz="1200" b="1" dirty="0">
                <a:solidFill>
                  <a:srgbClr val="000000"/>
                </a:solidFill>
                <a:latin typeface="Menlo"/>
              </a:rPr>
              <a:t>()</a:t>
            </a:r>
            <a:endParaRPr lang="en-US" sz="1200" dirty="0">
              <a:solidFill>
                <a:srgbClr val="000000"/>
              </a:solidFill>
              <a:latin typeface="Menlo"/>
            </a:endParaRPr>
          </a:p>
          <a:p>
            <a:r>
              <a:rPr lang="en-US" sz="1200" dirty="0">
                <a:solidFill>
                  <a:srgbClr val="000000"/>
                </a:solidFill>
                <a:latin typeface="Menlo"/>
              </a:rPr>
              <a:t>    </a:t>
            </a:r>
            <a:r>
              <a:rPr lang="en-US" sz="1200" b="1" dirty="0">
                <a:solidFill>
                  <a:srgbClr val="000080"/>
                </a:solidFill>
                <a:latin typeface="Menlo"/>
              </a:rPr>
              <a:t>then</a:t>
            </a:r>
            <a:r>
              <a:rPr lang="en-US" sz="1200" b="1" dirty="0">
                <a:solidFill>
                  <a:srgbClr val="000000"/>
                </a:solidFill>
                <a:latin typeface="Menlo"/>
              </a:rPr>
              <a:t>:</a:t>
            </a:r>
            <a:r>
              <a:rPr lang="en-US" sz="1200" dirty="0">
                <a:solidFill>
                  <a:srgbClr val="000000"/>
                </a:solidFill>
                <a:latin typeface="Menlo"/>
              </a:rPr>
              <a:t> </a:t>
            </a:r>
            <a:r>
              <a:rPr lang="en-US" sz="1200" dirty="0">
                <a:solidFill>
                  <a:srgbClr val="808000"/>
                </a:solidFill>
                <a:latin typeface="Menlo"/>
              </a:rPr>
              <a:t>thrown</a:t>
            </a:r>
            <a:r>
              <a:rPr lang="en-US" sz="1200" b="1" dirty="0">
                <a:solidFill>
                  <a:srgbClr val="000000"/>
                </a:solidFill>
                <a:latin typeface="Menlo"/>
              </a:rPr>
              <a:t>(</a:t>
            </a:r>
            <a:r>
              <a:rPr lang="en-US" sz="1200" dirty="0" err="1">
                <a:solidFill>
                  <a:srgbClr val="000000"/>
                </a:solidFill>
                <a:latin typeface="Menlo"/>
              </a:rPr>
              <a:t>EmptyStackException</a:t>
            </a:r>
            <a:r>
              <a:rPr lang="en-US" sz="1200" b="1" dirty="0">
                <a:solidFill>
                  <a:srgbClr val="000000"/>
                </a:solidFill>
                <a:latin typeface="Menlo"/>
              </a:rPr>
              <a:t>)</a:t>
            </a:r>
            <a:endParaRPr lang="en-US" sz="1200" dirty="0">
              <a:solidFill>
                <a:srgbClr val="000000"/>
              </a:solidFill>
              <a:latin typeface="Menlo"/>
            </a:endParaRPr>
          </a:p>
          <a:p>
            <a:r>
              <a:rPr lang="en-US" sz="1200" dirty="0">
                <a:latin typeface="Menlo"/>
              </a:rPr>
              <a:t>  </a:t>
            </a:r>
            <a:r>
              <a:rPr lang="en-US" sz="1200" b="1" dirty="0">
                <a:solidFill>
                  <a:srgbClr val="000000"/>
                </a:solidFill>
                <a:latin typeface="Menlo"/>
              </a:rPr>
              <a:t>}</a:t>
            </a:r>
            <a:endParaRPr lang="en-US" sz="1200" dirty="0">
              <a:solidFill>
                <a:srgbClr val="000000"/>
              </a:solidFill>
              <a:latin typeface="Menlo"/>
            </a:endParaRPr>
          </a:p>
          <a:p>
            <a:endParaRPr lang="en-US" sz="1200" dirty="0">
              <a:latin typeface="Menlo"/>
            </a:endParaRPr>
          </a:p>
          <a:p>
            <a:r>
              <a:rPr lang="nl-NL" sz="1200" dirty="0">
                <a:latin typeface="Menlo"/>
              </a:rPr>
              <a:t>  </a:t>
            </a:r>
            <a:r>
              <a:rPr lang="nl-NL" sz="1200" b="1" dirty="0" err="1">
                <a:solidFill>
                  <a:srgbClr val="000080"/>
                </a:solidFill>
                <a:latin typeface="Menlo"/>
              </a:rPr>
              <a:t>def</a:t>
            </a:r>
            <a:r>
              <a:rPr lang="nl-NL" sz="1200" dirty="0">
                <a:solidFill>
                  <a:srgbClr val="000080"/>
                </a:solidFill>
                <a:latin typeface="Menlo"/>
              </a:rPr>
              <a:t> </a:t>
            </a:r>
            <a:r>
              <a:rPr lang="nl-NL" sz="1200" dirty="0">
                <a:solidFill>
                  <a:srgbClr val="009900"/>
                </a:solidFill>
                <a:latin typeface="Menlo"/>
              </a:rPr>
              <a:t>"</a:t>
            </a:r>
            <a:r>
              <a:rPr lang="nl-NL" sz="1200" dirty="0" err="1">
                <a:solidFill>
                  <a:srgbClr val="009900"/>
                </a:solidFill>
                <a:latin typeface="Menlo"/>
              </a:rPr>
              <a:t>peek</a:t>
            </a:r>
            <a:r>
              <a:rPr lang="nl-NL" sz="1200" dirty="0">
                <a:solidFill>
                  <a:srgbClr val="009900"/>
                </a:solidFill>
                <a:latin typeface="Menlo"/>
              </a:rPr>
              <a:t>"</a:t>
            </a:r>
            <a:r>
              <a:rPr lang="nl-NL" sz="1200" b="1" dirty="0">
                <a:solidFill>
                  <a:srgbClr val="000000"/>
                </a:solidFill>
                <a:latin typeface="Menlo"/>
              </a:rPr>
              <a:t>() {</a:t>
            </a:r>
            <a:endParaRPr lang="nl-NL" sz="1200" dirty="0">
              <a:solidFill>
                <a:srgbClr val="000000"/>
              </a:solidFill>
              <a:latin typeface="Menlo"/>
            </a:endParaRPr>
          </a:p>
          <a:p>
            <a:r>
              <a:rPr lang="en-US" sz="1200" dirty="0">
                <a:solidFill>
                  <a:srgbClr val="000000"/>
                </a:solidFill>
                <a:latin typeface="Menlo"/>
              </a:rPr>
              <a:t>    </a:t>
            </a:r>
            <a:r>
              <a:rPr lang="en-US" sz="1200" b="1" dirty="0">
                <a:solidFill>
                  <a:srgbClr val="000080"/>
                </a:solidFill>
                <a:latin typeface="Menlo"/>
              </a:rPr>
              <a:t>when</a:t>
            </a:r>
            <a:r>
              <a:rPr lang="en-US" sz="1200" b="1" dirty="0">
                <a:solidFill>
                  <a:srgbClr val="000000"/>
                </a:solidFill>
                <a:latin typeface="Menlo"/>
              </a:rPr>
              <a:t>:</a:t>
            </a:r>
            <a:r>
              <a:rPr lang="en-US" sz="1200" dirty="0">
                <a:solidFill>
                  <a:srgbClr val="000000"/>
                </a:solidFill>
                <a:latin typeface="Menlo"/>
              </a:rPr>
              <a:t> </a:t>
            </a:r>
            <a:r>
              <a:rPr lang="en-US" sz="1200" dirty="0" err="1">
                <a:solidFill>
                  <a:srgbClr val="000000"/>
                </a:solidFill>
                <a:latin typeface="Menlo"/>
              </a:rPr>
              <a:t>stack</a:t>
            </a:r>
            <a:r>
              <a:rPr lang="en-US" sz="1200" b="1" dirty="0" err="1">
                <a:solidFill>
                  <a:srgbClr val="000000"/>
                </a:solidFill>
                <a:latin typeface="Menlo"/>
              </a:rPr>
              <a:t>.</a:t>
            </a:r>
            <a:r>
              <a:rPr lang="en-US" sz="1200" dirty="0" err="1">
                <a:solidFill>
                  <a:srgbClr val="808000"/>
                </a:solidFill>
                <a:latin typeface="Menlo"/>
              </a:rPr>
              <a:t>peek</a:t>
            </a:r>
            <a:r>
              <a:rPr lang="en-US" sz="1200" b="1" dirty="0">
                <a:solidFill>
                  <a:srgbClr val="000000"/>
                </a:solidFill>
                <a:latin typeface="Menlo"/>
              </a:rPr>
              <a:t>()</a:t>
            </a:r>
            <a:endParaRPr lang="en-US" sz="1200" dirty="0">
              <a:solidFill>
                <a:srgbClr val="000000"/>
              </a:solidFill>
              <a:latin typeface="Menlo"/>
            </a:endParaRPr>
          </a:p>
          <a:p>
            <a:r>
              <a:rPr lang="en-US" sz="1200" dirty="0">
                <a:solidFill>
                  <a:srgbClr val="000000"/>
                </a:solidFill>
                <a:latin typeface="Menlo"/>
              </a:rPr>
              <a:t>    </a:t>
            </a:r>
            <a:r>
              <a:rPr lang="en-US" sz="1200" b="1" dirty="0">
                <a:solidFill>
                  <a:srgbClr val="000080"/>
                </a:solidFill>
                <a:latin typeface="Menlo"/>
              </a:rPr>
              <a:t>then</a:t>
            </a:r>
            <a:r>
              <a:rPr lang="en-US" sz="1200" b="1" dirty="0">
                <a:solidFill>
                  <a:srgbClr val="000000"/>
                </a:solidFill>
                <a:latin typeface="Menlo"/>
              </a:rPr>
              <a:t>:</a:t>
            </a:r>
            <a:r>
              <a:rPr lang="en-US" sz="1200" dirty="0">
                <a:solidFill>
                  <a:srgbClr val="000000"/>
                </a:solidFill>
                <a:latin typeface="Menlo"/>
              </a:rPr>
              <a:t> </a:t>
            </a:r>
            <a:r>
              <a:rPr lang="en-US" sz="1200" dirty="0">
                <a:solidFill>
                  <a:srgbClr val="808000"/>
                </a:solidFill>
                <a:latin typeface="Menlo"/>
              </a:rPr>
              <a:t>thrown</a:t>
            </a:r>
            <a:r>
              <a:rPr lang="en-US" sz="1200" b="1" dirty="0">
                <a:solidFill>
                  <a:srgbClr val="000000"/>
                </a:solidFill>
                <a:latin typeface="Menlo"/>
              </a:rPr>
              <a:t>(</a:t>
            </a:r>
            <a:r>
              <a:rPr lang="en-US" sz="1200" dirty="0" err="1">
                <a:solidFill>
                  <a:srgbClr val="000000"/>
                </a:solidFill>
                <a:latin typeface="Menlo"/>
              </a:rPr>
              <a:t>EmptyStackException</a:t>
            </a:r>
            <a:r>
              <a:rPr lang="en-US" sz="1200" b="1" dirty="0">
                <a:solidFill>
                  <a:srgbClr val="000000"/>
                </a:solidFill>
                <a:latin typeface="Menlo"/>
              </a:rPr>
              <a:t>)</a:t>
            </a:r>
            <a:endParaRPr lang="en-US" sz="1200" dirty="0">
              <a:solidFill>
                <a:srgbClr val="000000"/>
              </a:solidFill>
              <a:latin typeface="Menlo"/>
            </a:endParaRPr>
          </a:p>
          <a:p>
            <a:r>
              <a:rPr lang="en-US" sz="1200" dirty="0">
                <a:latin typeface="Menlo"/>
              </a:rPr>
              <a:t>  </a:t>
            </a:r>
            <a:r>
              <a:rPr lang="en-US" sz="1200" b="1" dirty="0">
                <a:solidFill>
                  <a:srgbClr val="000000"/>
                </a:solidFill>
                <a:latin typeface="Menlo"/>
              </a:rPr>
              <a:t>}</a:t>
            </a:r>
            <a:endParaRPr lang="en-US" sz="1200" dirty="0">
              <a:solidFill>
                <a:srgbClr val="000000"/>
              </a:solidFill>
              <a:latin typeface="Menlo"/>
            </a:endParaRPr>
          </a:p>
          <a:p>
            <a:endParaRPr lang="en-US" sz="1200" dirty="0">
              <a:latin typeface="Menlo"/>
            </a:endParaRPr>
          </a:p>
          <a:p>
            <a:r>
              <a:rPr lang="en-US" sz="1200" dirty="0">
                <a:latin typeface="Menlo"/>
              </a:rPr>
              <a:t>  </a:t>
            </a:r>
            <a:r>
              <a:rPr lang="en-US" sz="1200" b="1" dirty="0" err="1">
                <a:solidFill>
                  <a:srgbClr val="000080"/>
                </a:solidFill>
                <a:latin typeface="Menlo"/>
              </a:rPr>
              <a:t>def</a:t>
            </a:r>
            <a:r>
              <a:rPr lang="en-US" sz="1200" dirty="0">
                <a:solidFill>
                  <a:srgbClr val="000080"/>
                </a:solidFill>
                <a:latin typeface="Menlo"/>
              </a:rPr>
              <a:t> </a:t>
            </a:r>
            <a:r>
              <a:rPr lang="en-US" sz="1200" dirty="0">
                <a:solidFill>
                  <a:srgbClr val="009900"/>
                </a:solidFill>
                <a:latin typeface="Menlo"/>
              </a:rPr>
              <a:t>"push"</a:t>
            </a:r>
            <a:r>
              <a:rPr lang="en-US" sz="1200" b="1" dirty="0">
                <a:solidFill>
                  <a:srgbClr val="000000"/>
                </a:solidFill>
                <a:latin typeface="Menlo"/>
              </a:rPr>
              <a:t>() {</a:t>
            </a:r>
            <a:endParaRPr lang="en-US" sz="1200" dirty="0">
              <a:solidFill>
                <a:srgbClr val="000000"/>
              </a:solidFill>
              <a:latin typeface="Menlo"/>
            </a:endParaRPr>
          </a:p>
          <a:p>
            <a:r>
              <a:rPr lang="en-US" sz="1200" dirty="0">
                <a:solidFill>
                  <a:srgbClr val="000000"/>
                </a:solidFill>
                <a:latin typeface="Menlo"/>
              </a:rPr>
              <a:t>    </a:t>
            </a:r>
            <a:r>
              <a:rPr lang="en-US" sz="1200" b="1" dirty="0">
                <a:solidFill>
                  <a:srgbClr val="000080"/>
                </a:solidFill>
                <a:latin typeface="Menlo"/>
              </a:rPr>
              <a:t>when</a:t>
            </a:r>
            <a:r>
              <a:rPr lang="en-US" sz="1200" b="1" dirty="0">
                <a:solidFill>
                  <a:srgbClr val="000000"/>
                </a:solidFill>
                <a:latin typeface="Menlo"/>
              </a:rPr>
              <a:t>:</a:t>
            </a:r>
            <a:endParaRPr lang="en-US" sz="1200" dirty="0">
              <a:solidFill>
                <a:srgbClr val="000000"/>
              </a:solidFill>
              <a:latin typeface="Menlo"/>
            </a:endParaRPr>
          </a:p>
          <a:p>
            <a:r>
              <a:rPr lang="en-US" sz="1200" dirty="0">
                <a:solidFill>
                  <a:srgbClr val="000000"/>
                </a:solidFill>
                <a:latin typeface="Menlo"/>
              </a:rPr>
              <a:t>    </a:t>
            </a:r>
            <a:r>
              <a:rPr lang="en-US" sz="1200" dirty="0" err="1">
                <a:solidFill>
                  <a:srgbClr val="000000"/>
                </a:solidFill>
                <a:latin typeface="Menlo"/>
              </a:rPr>
              <a:t>stack</a:t>
            </a:r>
            <a:r>
              <a:rPr lang="en-US" sz="1200" b="1" dirty="0" err="1">
                <a:solidFill>
                  <a:srgbClr val="000000"/>
                </a:solidFill>
                <a:latin typeface="Menlo"/>
              </a:rPr>
              <a:t>.</a:t>
            </a:r>
            <a:r>
              <a:rPr lang="en-US" sz="1200" dirty="0" err="1">
                <a:solidFill>
                  <a:srgbClr val="808000"/>
                </a:solidFill>
                <a:latin typeface="Menlo"/>
              </a:rPr>
              <a:t>push</a:t>
            </a:r>
            <a:r>
              <a:rPr lang="en-US" sz="1200" b="1" dirty="0">
                <a:solidFill>
                  <a:srgbClr val="000000"/>
                </a:solidFill>
                <a:latin typeface="Menlo"/>
              </a:rPr>
              <a:t>(</a:t>
            </a:r>
            <a:r>
              <a:rPr lang="en-US" sz="1200" dirty="0">
                <a:solidFill>
                  <a:srgbClr val="009900"/>
                </a:solidFill>
                <a:latin typeface="Menlo"/>
              </a:rPr>
              <a:t>"</a:t>
            </a:r>
            <a:r>
              <a:rPr lang="en-US" sz="1200" dirty="0" err="1">
                <a:solidFill>
                  <a:srgbClr val="009900"/>
                </a:solidFill>
                <a:latin typeface="Menlo"/>
              </a:rPr>
              <a:t>elem</a:t>
            </a:r>
            <a:r>
              <a:rPr lang="en-US" sz="1200" dirty="0">
                <a:solidFill>
                  <a:srgbClr val="009900"/>
                </a:solidFill>
                <a:latin typeface="Menlo"/>
              </a:rPr>
              <a:t>"</a:t>
            </a:r>
            <a:r>
              <a:rPr lang="en-US" sz="1200" b="1" dirty="0">
                <a:solidFill>
                  <a:srgbClr val="000000"/>
                </a:solidFill>
                <a:latin typeface="Menlo"/>
              </a:rPr>
              <a:t>)</a:t>
            </a:r>
            <a:endParaRPr lang="en-US" sz="1200" dirty="0">
              <a:solidFill>
                <a:srgbClr val="000000"/>
              </a:solidFill>
              <a:latin typeface="Menlo"/>
            </a:endParaRPr>
          </a:p>
          <a:p>
            <a:endParaRPr lang="en-US" sz="1200" dirty="0">
              <a:solidFill>
                <a:srgbClr val="000000"/>
              </a:solidFill>
              <a:latin typeface="Menlo"/>
            </a:endParaRPr>
          </a:p>
          <a:p>
            <a:r>
              <a:rPr lang="en-US" sz="1200" dirty="0">
                <a:solidFill>
                  <a:srgbClr val="000000"/>
                </a:solidFill>
                <a:latin typeface="Menlo"/>
              </a:rPr>
              <a:t>    </a:t>
            </a:r>
            <a:r>
              <a:rPr lang="en-US" sz="1200" b="1" dirty="0">
                <a:solidFill>
                  <a:srgbClr val="000080"/>
                </a:solidFill>
                <a:latin typeface="Menlo"/>
              </a:rPr>
              <a:t>then</a:t>
            </a:r>
            <a:r>
              <a:rPr lang="en-US" sz="1200" b="1" dirty="0">
                <a:solidFill>
                  <a:srgbClr val="000000"/>
                </a:solidFill>
                <a:latin typeface="Menlo"/>
              </a:rPr>
              <a:t>:</a:t>
            </a:r>
            <a:endParaRPr lang="en-US" sz="1200" dirty="0">
              <a:solidFill>
                <a:srgbClr val="000000"/>
              </a:solidFill>
              <a:latin typeface="Menlo"/>
            </a:endParaRPr>
          </a:p>
          <a:p>
            <a:r>
              <a:rPr lang="en-US" sz="1200" dirty="0">
                <a:solidFill>
                  <a:srgbClr val="000000"/>
                </a:solidFill>
                <a:latin typeface="Menlo"/>
              </a:rPr>
              <a:t>    </a:t>
            </a:r>
            <a:r>
              <a:rPr lang="en-US" sz="1200" dirty="0" err="1">
                <a:solidFill>
                  <a:srgbClr val="000000"/>
                </a:solidFill>
                <a:latin typeface="Menlo"/>
              </a:rPr>
              <a:t>stack</a:t>
            </a:r>
            <a:r>
              <a:rPr lang="en-US" sz="1200" b="1" dirty="0" err="1">
                <a:solidFill>
                  <a:srgbClr val="000000"/>
                </a:solidFill>
                <a:latin typeface="Menlo"/>
              </a:rPr>
              <a:t>.</a:t>
            </a:r>
            <a:r>
              <a:rPr lang="en-US" sz="1200" dirty="0" err="1">
                <a:solidFill>
                  <a:srgbClr val="808000"/>
                </a:solidFill>
                <a:latin typeface="Menlo"/>
              </a:rPr>
              <a:t>size</a:t>
            </a:r>
            <a:r>
              <a:rPr lang="en-US" sz="1200" b="1" dirty="0">
                <a:solidFill>
                  <a:srgbClr val="000000"/>
                </a:solidFill>
                <a:latin typeface="Menlo"/>
              </a:rPr>
              <a:t>() ==</a:t>
            </a:r>
            <a:r>
              <a:rPr lang="en-US" sz="1200" dirty="0">
                <a:solidFill>
                  <a:srgbClr val="000000"/>
                </a:solidFill>
                <a:latin typeface="Menlo"/>
              </a:rPr>
              <a:t> </a:t>
            </a:r>
            <a:r>
              <a:rPr lang="en-US" sz="1200" b="1" dirty="0">
                <a:solidFill>
                  <a:srgbClr val="0000FF"/>
                </a:solidFill>
                <a:latin typeface="Menlo"/>
              </a:rPr>
              <a:t>1</a:t>
            </a:r>
            <a:endParaRPr lang="en-US" sz="1200" dirty="0">
              <a:solidFill>
                <a:srgbClr val="0000FF"/>
              </a:solidFill>
              <a:latin typeface="Menlo"/>
            </a:endParaRPr>
          </a:p>
          <a:p>
            <a:r>
              <a:rPr lang="en-US" sz="1200" dirty="0">
                <a:solidFill>
                  <a:srgbClr val="000000"/>
                </a:solidFill>
                <a:latin typeface="Menlo"/>
              </a:rPr>
              <a:t>    </a:t>
            </a:r>
            <a:r>
              <a:rPr lang="en-US" sz="1200" dirty="0" err="1">
                <a:solidFill>
                  <a:srgbClr val="000000"/>
                </a:solidFill>
                <a:latin typeface="Menlo"/>
              </a:rPr>
              <a:t>stack</a:t>
            </a:r>
            <a:r>
              <a:rPr lang="en-US" sz="1200" b="1" dirty="0" err="1">
                <a:solidFill>
                  <a:srgbClr val="000000"/>
                </a:solidFill>
                <a:latin typeface="Menlo"/>
              </a:rPr>
              <a:t>.</a:t>
            </a:r>
            <a:r>
              <a:rPr lang="en-US" sz="1200" dirty="0" err="1">
                <a:solidFill>
                  <a:srgbClr val="808000"/>
                </a:solidFill>
                <a:latin typeface="Menlo"/>
              </a:rPr>
              <a:t>peek</a:t>
            </a:r>
            <a:r>
              <a:rPr lang="en-US" sz="1200" b="1" dirty="0">
                <a:solidFill>
                  <a:srgbClr val="000000"/>
                </a:solidFill>
                <a:latin typeface="Menlo"/>
              </a:rPr>
              <a:t>() ==</a:t>
            </a:r>
            <a:r>
              <a:rPr lang="en-US" sz="1200" dirty="0">
                <a:solidFill>
                  <a:srgbClr val="000000"/>
                </a:solidFill>
                <a:latin typeface="Menlo"/>
              </a:rPr>
              <a:t> </a:t>
            </a:r>
            <a:r>
              <a:rPr lang="en-US" sz="1200" dirty="0">
                <a:solidFill>
                  <a:srgbClr val="009900"/>
                </a:solidFill>
                <a:latin typeface="Menlo"/>
              </a:rPr>
              <a:t>"</a:t>
            </a:r>
            <a:r>
              <a:rPr lang="en-US" sz="1200" dirty="0" err="1">
                <a:solidFill>
                  <a:srgbClr val="009900"/>
                </a:solidFill>
                <a:latin typeface="Menlo"/>
              </a:rPr>
              <a:t>elem</a:t>
            </a:r>
            <a:r>
              <a:rPr lang="en-US" sz="1200" dirty="0">
                <a:solidFill>
                  <a:srgbClr val="009900"/>
                </a:solidFill>
                <a:latin typeface="Menlo"/>
              </a:rPr>
              <a:t>"</a:t>
            </a:r>
          </a:p>
          <a:p>
            <a:r>
              <a:rPr lang="en-US" sz="1200" dirty="0">
                <a:latin typeface="Menlo"/>
              </a:rPr>
              <a:t>  </a:t>
            </a:r>
            <a:r>
              <a:rPr lang="en-US" sz="1200" b="1" dirty="0">
                <a:solidFill>
                  <a:srgbClr val="000000"/>
                </a:solidFill>
                <a:latin typeface="Menlo"/>
              </a:rPr>
              <a:t>}</a:t>
            </a:r>
            <a:endParaRPr lang="en-US" sz="1200" dirty="0">
              <a:solidFill>
                <a:srgbClr val="000000"/>
              </a:solidFill>
              <a:latin typeface="Menlo"/>
            </a:endParaRPr>
          </a:p>
          <a:p>
            <a:r>
              <a:rPr lang="en-US" sz="1200" b="1" dirty="0">
                <a:solidFill>
                  <a:srgbClr val="000000"/>
                </a:solidFill>
                <a:latin typeface="Menlo"/>
              </a:rPr>
              <a:t>}</a:t>
            </a:r>
            <a:endParaRPr lang="en-US" sz="1200" dirty="0">
              <a:solidFill>
                <a:srgbClr val="000000"/>
              </a:solidFill>
              <a:latin typeface="Menlo"/>
            </a:endParaRPr>
          </a:p>
        </p:txBody>
      </p:sp>
    </p:spTree>
    <p:extLst>
      <p:ext uri="{BB962C8B-B14F-4D97-AF65-F5344CB8AC3E}">
        <p14:creationId xmlns:p14="http://schemas.microsoft.com/office/powerpoint/2010/main" val="25885856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Spock?</a:t>
            </a:r>
            <a:endParaRPr lang="en-US" dirty="0"/>
          </a:p>
        </p:txBody>
      </p:sp>
      <p:sp>
        <p:nvSpPr>
          <p:cNvPr id="5" name="TextBox 4"/>
          <p:cNvSpPr txBox="1"/>
          <p:nvPr/>
        </p:nvSpPr>
        <p:spPr>
          <a:xfrm>
            <a:off x="381000" y="1219200"/>
            <a:ext cx="6934200" cy="5355313"/>
          </a:xfrm>
          <a:prstGeom prst="rect">
            <a:avLst/>
          </a:prstGeom>
          <a:noFill/>
        </p:spPr>
        <p:txBody>
          <a:bodyPr wrap="square" rtlCol="0">
            <a:spAutoFit/>
          </a:bodyPr>
          <a:lstStyle/>
          <a:p>
            <a:pPr marL="285750" indent="-285750">
              <a:buClr>
                <a:schemeClr val="accent3"/>
              </a:buClr>
              <a:buFont typeface="Wingdings" charset="2"/>
              <a:buChar char="§"/>
            </a:pPr>
            <a:r>
              <a:rPr lang="en-US" dirty="0">
                <a:solidFill>
                  <a:srgbClr val="004080"/>
                </a:solidFill>
              </a:rPr>
              <a:t>Easy to </a:t>
            </a:r>
            <a:r>
              <a:rPr lang="en-US" dirty="0" smtClean="0">
                <a:solidFill>
                  <a:srgbClr val="004080"/>
                </a:solidFill>
              </a:rPr>
              <a:t>learn</a:t>
            </a:r>
          </a:p>
          <a:p>
            <a:pPr marL="285750" indent="-285750">
              <a:buClr>
                <a:schemeClr val="accent3"/>
              </a:buClr>
              <a:buFont typeface="Wingdings" charset="2"/>
              <a:buChar char="§"/>
            </a:pPr>
            <a:endParaRPr lang="en-US" dirty="0">
              <a:solidFill>
                <a:srgbClr val="004080"/>
              </a:solidFill>
            </a:endParaRPr>
          </a:p>
          <a:p>
            <a:pPr marL="285750" indent="-285750">
              <a:buClr>
                <a:schemeClr val="accent3"/>
              </a:buClr>
              <a:buFont typeface="Wingdings" charset="2"/>
              <a:buChar char="§"/>
            </a:pPr>
            <a:r>
              <a:rPr lang="en-US" dirty="0">
                <a:solidFill>
                  <a:srgbClr val="004080"/>
                </a:solidFill>
              </a:rPr>
              <a:t>Powered by </a:t>
            </a:r>
            <a:r>
              <a:rPr lang="en-US" dirty="0" smtClean="0">
                <a:solidFill>
                  <a:srgbClr val="004080"/>
                </a:solidFill>
              </a:rPr>
              <a:t>Groovy</a:t>
            </a:r>
          </a:p>
          <a:p>
            <a:pPr marL="285750" indent="-285750">
              <a:buClr>
                <a:schemeClr val="accent3"/>
              </a:buClr>
              <a:buFont typeface="Wingdings" charset="2"/>
              <a:buChar char="§"/>
            </a:pPr>
            <a:endParaRPr lang="en-US" dirty="0" smtClean="0">
              <a:solidFill>
                <a:srgbClr val="004080"/>
              </a:solidFill>
            </a:endParaRPr>
          </a:p>
          <a:p>
            <a:pPr marL="285750" indent="-285750">
              <a:buClr>
                <a:schemeClr val="accent3"/>
              </a:buClr>
              <a:buFont typeface="Wingdings" charset="2"/>
              <a:buChar char="§"/>
            </a:pPr>
            <a:r>
              <a:rPr lang="en-US" dirty="0">
                <a:solidFill>
                  <a:srgbClr val="004080"/>
                </a:solidFill>
              </a:rPr>
              <a:t>Eliminates </a:t>
            </a:r>
            <a:r>
              <a:rPr lang="en-US" dirty="0" smtClean="0">
                <a:solidFill>
                  <a:srgbClr val="004080"/>
                </a:solidFill>
              </a:rPr>
              <a:t>waste</a:t>
            </a:r>
          </a:p>
          <a:p>
            <a:pPr marL="285750" indent="-285750">
              <a:buClr>
                <a:schemeClr val="accent3"/>
              </a:buClr>
              <a:buFont typeface="Wingdings" charset="2"/>
              <a:buChar char="§"/>
            </a:pPr>
            <a:endParaRPr lang="en-US" dirty="0">
              <a:solidFill>
                <a:srgbClr val="004080"/>
              </a:solidFill>
            </a:endParaRPr>
          </a:p>
          <a:p>
            <a:pPr marL="285750" indent="-285750">
              <a:buClr>
                <a:schemeClr val="accent3"/>
              </a:buClr>
              <a:buFont typeface="Wingdings" charset="2"/>
              <a:buChar char="§"/>
            </a:pPr>
            <a:r>
              <a:rPr lang="en-US" dirty="0">
                <a:solidFill>
                  <a:srgbClr val="004080"/>
                </a:solidFill>
              </a:rPr>
              <a:t>Detailed </a:t>
            </a:r>
            <a:r>
              <a:rPr lang="en-US" dirty="0" smtClean="0">
                <a:solidFill>
                  <a:srgbClr val="004080"/>
                </a:solidFill>
              </a:rPr>
              <a:t>information</a:t>
            </a:r>
          </a:p>
          <a:p>
            <a:pPr marL="285750" indent="-285750">
              <a:buClr>
                <a:schemeClr val="accent3"/>
              </a:buClr>
              <a:buFont typeface="Wingdings" charset="2"/>
              <a:buChar char="§"/>
            </a:pPr>
            <a:endParaRPr lang="en-US" dirty="0">
              <a:solidFill>
                <a:srgbClr val="004080"/>
              </a:solidFill>
            </a:endParaRPr>
          </a:p>
          <a:p>
            <a:pPr marL="285750" indent="-285750">
              <a:buClr>
                <a:schemeClr val="accent3"/>
              </a:buClr>
              <a:buFont typeface="Wingdings" charset="2"/>
              <a:buChar char="§"/>
            </a:pPr>
            <a:r>
              <a:rPr lang="en-US" dirty="0">
                <a:solidFill>
                  <a:srgbClr val="004080"/>
                </a:solidFill>
              </a:rPr>
              <a:t>Designed for </a:t>
            </a:r>
            <a:r>
              <a:rPr lang="en-US" dirty="0" smtClean="0">
                <a:solidFill>
                  <a:srgbClr val="004080"/>
                </a:solidFill>
              </a:rPr>
              <a:t>use</a:t>
            </a:r>
          </a:p>
          <a:p>
            <a:pPr marL="285750" indent="-285750">
              <a:buClr>
                <a:schemeClr val="accent3"/>
              </a:buClr>
              <a:buFont typeface="Wingdings" charset="2"/>
              <a:buChar char="§"/>
            </a:pPr>
            <a:endParaRPr lang="en-US" dirty="0">
              <a:solidFill>
                <a:srgbClr val="004080"/>
              </a:solidFill>
            </a:endParaRPr>
          </a:p>
          <a:p>
            <a:pPr marL="285750" indent="-285750">
              <a:buClr>
                <a:schemeClr val="accent3"/>
              </a:buClr>
              <a:buFont typeface="Wingdings" charset="2"/>
              <a:buChar char="§"/>
            </a:pPr>
            <a:r>
              <a:rPr lang="en-US" dirty="0">
                <a:solidFill>
                  <a:srgbClr val="004080"/>
                </a:solidFill>
              </a:rPr>
              <a:t>Open-</a:t>
            </a:r>
            <a:r>
              <a:rPr lang="en-US" dirty="0" smtClean="0">
                <a:solidFill>
                  <a:srgbClr val="004080"/>
                </a:solidFill>
              </a:rPr>
              <a:t>minded</a:t>
            </a:r>
          </a:p>
          <a:p>
            <a:pPr marL="285750" indent="-285750">
              <a:buClr>
                <a:schemeClr val="accent3"/>
              </a:buClr>
              <a:buFont typeface="Wingdings" charset="2"/>
              <a:buChar char="§"/>
            </a:pPr>
            <a:endParaRPr lang="en-US" dirty="0">
              <a:solidFill>
                <a:srgbClr val="004080"/>
              </a:solidFill>
            </a:endParaRPr>
          </a:p>
          <a:p>
            <a:pPr marL="285750" indent="-285750">
              <a:buClr>
                <a:schemeClr val="accent3"/>
              </a:buClr>
              <a:buFont typeface="Wingdings" charset="2"/>
              <a:buChar char="§"/>
            </a:pPr>
            <a:r>
              <a:rPr lang="en-US" dirty="0">
                <a:solidFill>
                  <a:srgbClr val="004080"/>
                </a:solidFill>
              </a:rPr>
              <a:t>Beautiful </a:t>
            </a:r>
            <a:r>
              <a:rPr lang="en-US" dirty="0" smtClean="0">
                <a:solidFill>
                  <a:srgbClr val="004080"/>
                </a:solidFill>
              </a:rPr>
              <a:t>language</a:t>
            </a:r>
          </a:p>
          <a:p>
            <a:pPr marL="285750" indent="-285750">
              <a:buClr>
                <a:schemeClr val="accent3"/>
              </a:buClr>
              <a:buFont typeface="Wingdings" charset="2"/>
              <a:buChar char="§"/>
            </a:pPr>
            <a:endParaRPr lang="en-US" dirty="0">
              <a:solidFill>
                <a:srgbClr val="004080"/>
              </a:solidFill>
            </a:endParaRPr>
          </a:p>
          <a:p>
            <a:pPr marL="285750" indent="-285750">
              <a:buClr>
                <a:schemeClr val="accent3"/>
              </a:buClr>
              <a:buFont typeface="Wingdings" charset="2"/>
              <a:buChar char="§"/>
            </a:pPr>
            <a:r>
              <a:rPr lang="en-US" dirty="0">
                <a:solidFill>
                  <a:srgbClr val="004080"/>
                </a:solidFill>
              </a:rPr>
              <a:t>Extensible for </a:t>
            </a:r>
            <a:r>
              <a:rPr lang="en-US" dirty="0" smtClean="0">
                <a:solidFill>
                  <a:srgbClr val="004080"/>
                </a:solidFill>
              </a:rPr>
              <a:t>everyone</a:t>
            </a:r>
          </a:p>
          <a:p>
            <a:pPr marL="285750" indent="-285750">
              <a:buClr>
                <a:schemeClr val="accent3"/>
              </a:buClr>
              <a:buFont typeface="Wingdings" charset="2"/>
              <a:buChar char="§"/>
            </a:pPr>
            <a:endParaRPr lang="en-US" dirty="0">
              <a:solidFill>
                <a:srgbClr val="004080"/>
              </a:solidFill>
            </a:endParaRPr>
          </a:p>
          <a:p>
            <a:pPr marL="285750" indent="-285750">
              <a:buClr>
                <a:schemeClr val="accent3"/>
              </a:buClr>
              <a:buFont typeface="Wingdings" charset="2"/>
              <a:buChar char="§"/>
            </a:pPr>
            <a:r>
              <a:rPr lang="en-US" dirty="0">
                <a:solidFill>
                  <a:srgbClr val="004080"/>
                </a:solidFill>
              </a:rPr>
              <a:t>Compatible with </a:t>
            </a:r>
            <a:r>
              <a:rPr lang="en-US" dirty="0" err="1" smtClean="0">
                <a:solidFill>
                  <a:srgbClr val="004080"/>
                </a:solidFill>
              </a:rPr>
              <a:t>Junit</a:t>
            </a:r>
            <a:endParaRPr lang="en-US" dirty="0" smtClean="0">
              <a:solidFill>
                <a:srgbClr val="004080"/>
              </a:solidFill>
            </a:endParaRPr>
          </a:p>
          <a:p>
            <a:pPr marL="285750" indent="-285750">
              <a:buClr>
                <a:schemeClr val="accent3"/>
              </a:buClr>
              <a:buFont typeface="Wingdings" charset="2"/>
              <a:buChar char="§"/>
            </a:pPr>
            <a:endParaRPr lang="en-US" dirty="0">
              <a:solidFill>
                <a:srgbClr val="004080"/>
              </a:solidFill>
            </a:endParaRPr>
          </a:p>
          <a:p>
            <a:pPr marL="285750" indent="-285750">
              <a:buClr>
                <a:schemeClr val="accent3"/>
              </a:buClr>
              <a:buFont typeface="Wingdings" charset="2"/>
              <a:buChar char="§"/>
            </a:pPr>
            <a:r>
              <a:rPr lang="en-US" dirty="0">
                <a:solidFill>
                  <a:srgbClr val="004080"/>
                </a:solidFill>
              </a:rPr>
              <a:t>Learns from the history</a:t>
            </a:r>
            <a:endParaRPr lang="en-US" dirty="0" smtClean="0">
              <a:solidFill>
                <a:srgbClr val="004080"/>
              </a:solidFill>
            </a:endParaRPr>
          </a:p>
        </p:txBody>
      </p:sp>
    </p:spTree>
    <p:extLst>
      <p:ext uri="{BB962C8B-B14F-4D97-AF65-F5344CB8AC3E}">
        <p14:creationId xmlns:p14="http://schemas.microsoft.com/office/powerpoint/2010/main" val="38625984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Specification</a:t>
            </a:r>
            <a:endParaRPr lang="en-US" dirty="0"/>
          </a:p>
        </p:txBody>
      </p:sp>
      <p:sp>
        <p:nvSpPr>
          <p:cNvPr id="2" name="Rectangle 1"/>
          <p:cNvSpPr/>
          <p:nvPr/>
        </p:nvSpPr>
        <p:spPr>
          <a:xfrm>
            <a:off x="434975" y="1219200"/>
            <a:ext cx="8077200" cy="1754327"/>
          </a:xfrm>
          <a:prstGeom prst="rect">
            <a:avLst/>
          </a:prstGeom>
        </p:spPr>
        <p:txBody>
          <a:bodyPr wrap="square">
            <a:spAutoFit/>
          </a:bodyPr>
          <a:lstStyle/>
          <a:p>
            <a:r>
              <a:rPr lang="en-US" b="1" dirty="0">
                <a:solidFill>
                  <a:srgbClr val="000080"/>
                </a:solidFill>
                <a:latin typeface="Menlo"/>
              </a:rPr>
              <a:t>class</a:t>
            </a:r>
            <a:r>
              <a:rPr lang="en-US" dirty="0">
                <a:solidFill>
                  <a:srgbClr val="000080"/>
                </a:solidFill>
                <a:latin typeface="Menlo"/>
              </a:rPr>
              <a:t> </a:t>
            </a:r>
            <a:r>
              <a:rPr lang="en-US" dirty="0" err="1">
                <a:solidFill>
                  <a:srgbClr val="000000"/>
                </a:solidFill>
                <a:latin typeface="Menlo"/>
              </a:rPr>
              <a:t>MyFirstSpecification</a:t>
            </a:r>
            <a:r>
              <a:rPr lang="en-US" dirty="0">
                <a:solidFill>
                  <a:srgbClr val="000000"/>
                </a:solidFill>
                <a:latin typeface="Menlo"/>
              </a:rPr>
              <a:t> </a:t>
            </a:r>
            <a:r>
              <a:rPr lang="en-US" b="1" dirty="0">
                <a:solidFill>
                  <a:srgbClr val="000080"/>
                </a:solidFill>
                <a:latin typeface="Menlo"/>
              </a:rPr>
              <a:t>extends</a:t>
            </a:r>
            <a:r>
              <a:rPr lang="en-US" dirty="0">
                <a:solidFill>
                  <a:srgbClr val="000080"/>
                </a:solidFill>
                <a:latin typeface="Menlo"/>
              </a:rPr>
              <a:t> </a:t>
            </a:r>
            <a:r>
              <a:rPr lang="en-US" dirty="0">
                <a:solidFill>
                  <a:srgbClr val="000000"/>
                </a:solidFill>
                <a:latin typeface="Menlo"/>
              </a:rPr>
              <a:t>Specification {</a:t>
            </a:r>
          </a:p>
          <a:p>
            <a:r>
              <a:rPr lang="en-US" dirty="0">
                <a:latin typeface="Menlo"/>
              </a:rPr>
              <a:t>    </a:t>
            </a:r>
            <a:r>
              <a:rPr lang="en-US" i="1" dirty="0">
                <a:solidFill>
                  <a:srgbClr val="BFBFBF"/>
                </a:solidFill>
                <a:latin typeface="Menlo"/>
              </a:rPr>
              <a:t>// fields</a:t>
            </a:r>
            <a:endParaRPr lang="en-US" dirty="0">
              <a:solidFill>
                <a:srgbClr val="BFBFBF"/>
              </a:solidFill>
              <a:latin typeface="Menlo"/>
            </a:endParaRPr>
          </a:p>
          <a:p>
            <a:r>
              <a:rPr lang="en-US" dirty="0">
                <a:latin typeface="Menlo"/>
              </a:rPr>
              <a:t>    </a:t>
            </a:r>
            <a:r>
              <a:rPr lang="en-US" i="1" dirty="0">
                <a:solidFill>
                  <a:srgbClr val="BFBFBF"/>
                </a:solidFill>
                <a:latin typeface="Menlo"/>
              </a:rPr>
              <a:t>// fixture methods</a:t>
            </a:r>
            <a:endParaRPr lang="en-US" dirty="0">
              <a:solidFill>
                <a:srgbClr val="BFBFBF"/>
              </a:solidFill>
              <a:latin typeface="Menlo"/>
            </a:endParaRPr>
          </a:p>
          <a:p>
            <a:r>
              <a:rPr lang="en-US" dirty="0">
                <a:latin typeface="Menlo"/>
              </a:rPr>
              <a:t>    </a:t>
            </a:r>
            <a:r>
              <a:rPr lang="en-US" i="1" dirty="0">
                <a:solidFill>
                  <a:srgbClr val="BFBFBF"/>
                </a:solidFill>
                <a:latin typeface="Menlo"/>
              </a:rPr>
              <a:t>// feature methods</a:t>
            </a:r>
            <a:endParaRPr lang="en-US" dirty="0">
              <a:solidFill>
                <a:srgbClr val="BFBFBF"/>
              </a:solidFill>
              <a:latin typeface="Menlo"/>
            </a:endParaRPr>
          </a:p>
          <a:p>
            <a:r>
              <a:rPr lang="en-US" dirty="0">
                <a:latin typeface="Menlo"/>
              </a:rPr>
              <a:t>    </a:t>
            </a:r>
            <a:r>
              <a:rPr lang="en-US" i="1" dirty="0">
                <a:solidFill>
                  <a:srgbClr val="BFBFBF"/>
                </a:solidFill>
                <a:latin typeface="Menlo"/>
              </a:rPr>
              <a:t>// helper methods</a:t>
            </a:r>
            <a:endParaRPr lang="en-US" dirty="0">
              <a:solidFill>
                <a:srgbClr val="BFBFBF"/>
              </a:solidFill>
              <a:latin typeface="Menlo"/>
            </a:endParaRPr>
          </a:p>
          <a:p>
            <a:r>
              <a:rPr lang="en-US" dirty="0">
                <a:solidFill>
                  <a:srgbClr val="000000"/>
                </a:solidFill>
                <a:latin typeface="Menlo"/>
              </a:rPr>
              <a:t>}</a:t>
            </a:r>
          </a:p>
        </p:txBody>
      </p:sp>
      <p:sp>
        <p:nvSpPr>
          <p:cNvPr id="6" name="TextBox 5"/>
          <p:cNvSpPr txBox="1"/>
          <p:nvPr/>
        </p:nvSpPr>
        <p:spPr>
          <a:xfrm>
            <a:off x="434975" y="3276600"/>
            <a:ext cx="7413625" cy="1200329"/>
          </a:xfrm>
          <a:prstGeom prst="rect">
            <a:avLst/>
          </a:prstGeom>
          <a:noFill/>
        </p:spPr>
        <p:txBody>
          <a:bodyPr wrap="square" rtlCol="0">
            <a:spAutoFit/>
          </a:bodyPr>
          <a:lstStyle/>
          <a:p>
            <a:pPr>
              <a:buClr>
                <a:schemeClr val="accent3"/>
              </a:buClr>
            </a:pPr>
            <a:r>
              <a:rPr lang="ru-RU" dirty="0">
                <a:solidFill>
                  <a:srgbClr val="004080"/>
                </a:solidFill>
              </a:rPr>
              <a:t>Спецификация должна быть унаследована от </a:t>
            </a:r>
            <a:r>
              <a:rPr lang="ru-RU" dirty="0" err="1">
                <a:solidFill>
                  <a:srgbClr val="004080"/>
                </a:solidFill>
              </a:rPr>
              <a:t>spock.lang.Specification</a:t>
            </a:r>
            <a:r>
              <a:rPr lang="ru-RU" dirty="0">
                <a:solidFill>
                  <a:srgbClr val="004080"/>
                </a:solidFill>
              </a:rPr>
              <a:t>. Она может содержать поля, установочные методы(</a:t>
            </a:r>
            <a:r>
              <a:rPr lang="ru-RU" dirty="0" err="1">
                <a:solidFill>
                  <a:srgbClr val="004080"/>
                </a:solidFill>
              </a:rPr>
              <a:t>fixture</a:t>
            </a:r>
            <a:r>
              <a:rPr lang="ru-RU" dirty="0">
                <a:solidFill>
                  <a:srgbClr val="004080"/>
                </a:solidFill>
              </a:rPr>
              <a:t> </a:t>
            </a:r>
            <a:r>
              <a:rPr lang="ru-RU" dirty="0" err="1">
                <a:solidFill>
                  <a:srgbClr val="004080"/>
                </a:solidFill>
              </a:rPr>
              <a:t>methods</a:t>
            </a:r>
            <a:r>
              <a:rPr lang="ru-RU" dirty="0">
                <a:solidFill>
                  <a:srgbClr val="004080"/>
                </a:solidFill>
              </a:rPr>
              <a:t>), сценарии требований(</a:t>
            </a:r>
            <a:r>
              <a:rPr lang="ru-RU" dirty="0" err="1">
                <a:solidFill>
                  <a:srgbClr val="004080"/>
                </a:solidFill>
              </a:rPr>
              <a:t>feature</a:t>
            </a:r>
            <a:r>
              <a:rPr lang="ru-RU" dirty="0">
                <a:solidFill>
                  <a:srgbClr val="004080"/>
                </a:solidFill>
              </a:rPr>
              <a:t> </a:t>
            </a:r>
            <a:r>
              <a:rPr lang="ru-RU" dirty="0" err="1">
                <a:solidFill>
                  <a:srgbClr val="004080"/>
                </a:solidFill>
              </a:rPr>
              <a:t>methods</a:t>
            </a:r>
            <a:r>
              <a:rPr lang="ru-RU" dirty="0">
                <a:solidFill>
                  <a:srgbClr val="004080"/>
                </a:solidFill>
              </a:rPr>
              <a:t>), вспомогательные методы(</a:t>
            </a:r>
            <a:r>
              <a:rPr lang="ru-RU" dirty="0" err="1">
                <a:solidFill>
                  <a:srgbClr val="004080"/>
                </a:solidFill>
              </a:rPr>
              <a:t>helper</a:t>
            </a:r>
            <a:r>
              <a:rPr lang="ru-RU" dirty="0">
                <a:solidFill>
                  <a:srgbClr val="004080"/>
                </a:solidFill>
              </a:rPr>
              <a:t> </a:t>
            </a:r>
            <a:r>
              <a:rPr lang="ru-RU" dirty="0" err="1">
                <a:solidFill>
                  <a:srgbClr val="004080"/>
                </a:solidFill>
              </a:rPr>
              <a:t>methods</a:t>
            </a:r>
            <a:r>
              <a:rPr lang="ru-RU" dirty="0">
                <a:solidFill>
                  <a:srgbClr val="004080"/>
                </a:solidFill>
              </a:rPr>
              <a:t>).</a:t>
            </a:r>
            <a:endParaRPr lang="en-US" dirty="0" smtClean="0">
              <a:solidFill>
                <a:srgbClr val="004080"/>
              </a:solidFill>
            </a:endParaRPr>
          </a:p>
        </p:txBody>
      </p:sp>
    </p:spTree>
    <p:extLst>
      <p:ext uri="{BB962C8B-B14F-4D97-AF65-F5344CB8AC3E}">
        <p14:creationId xmlns:p14="http://schemas.microsoft.com/office/powerpoint/2010/main" val="1462731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dirty="0" err="1"/>
              <a:t>Fields</a:t>
            </a:r>
            <a:endParaRPr lang="en-US" dirty="0"/>
          </a:p>
        </p:txBody>
      </p:sp>
      <p:sp>
        <p:nvSpPr>
          <p:cNvPr id="4" name="Rectangle 3"/>
          <p:cNvSpPr/>
          <p:nvPr/>
        </p:nvSpPr>
        <p:spPr>
          <a:xfrm>
            <a:off x="381000" y="1295400"/>
            <a:ext cx="6781800" cy="646331"/>
          </a:xfrm>
          <a:prstGeom prst="rect">
            <a:avLst/>
          </a:prstGeom>
        </p:spPr>
        <p:txBody>
          <a:bodyPr wrap="square">
            <a:spAutoFit/>
          </a:bodyPr>
          <a:lstStyle/>
          <a:p>
            <a:r>
              <a:rPr lang="en-US" b="1" dirty="0" err="1">
                <a:solidFill>
                  <a:srgbClr val="000080"/>
                </a:solidFill>
                <a:latin typeface="Menlo"/>
              </a:rPr>
              <a:t>def</a:t>
            </a:r>
            <a:r>
              <a:rPr lang="en-US" dirty="0">
                <a:solidFill>
                  <a:srgbClr val="000080"/>
                </a:solidFill>
                <a:latin typeface="Menlo"/>
              </a:rPr>
              <a:t> </a:t>
            </a:r>
            <a:r>
              <a:rPr lang="en-US" dirty="0" err="1">
                <a:solidFill>
                  <a:srgbClr val="000000"/>
                </a:solidFill>
                <a:latin typeface="Menlo"/>
              </a:rPr>
              <a:t>obj</a:t>
            </a:r>
            <a:r>
              <a:rPr lang="en-US" dirty="0">
                <a:solidFill>
                  <a:srgbClr val="000000"/>
                </a:solidFill>
                <a:latin typeface="Menlo"/>
              </a:rPr>
              <a:t> </a:t>
            </a:r>
            <a:r>
              <a:rPr lang="en-US" b="1" dirty="0">
                <a:solidFill>
                  <a:srgbClr val="000000"/>
                </a:solidFill>
                <a:latin typeface="Menlo"/>
              </a:rPr>
              <a:t>=</a:t>
            </a:r>
            <a:r>
              <a:rPr lang="en-US" dirty="0">
                <a:solidFill>
                  <a:srgbClr val="000000"/>
                </a:solidFill>
                <a:latin typeface="Menlo"/>
              </a:rPr>
              <a:t> </a:t>
            </a:r>
            <a:r>
              <a:rPr lang="en-US" b="1" dirty="0">
                <a:solidFill>
                  <a:srgbClr val="000080"/>
                </a:solidFill>
                <a:latin typeface="Menlo"/>
              </a:rPr>
              <a:t>new</a:t>
            </a:r>
            <a:r>
              <a:rPr lang="en-US" dirty="0">
                <a:solidFill>
                  <a:srgbClr val="000080"/>
                </a:solidFill>
                <a:latin typeface="Menlo"/>
              </a:rPr>
              <a:t> </a:t>
            </a:r>
            <a:r>
              <a:rPr lang="en-US" dirty="0" err="1">
                <a:solidFill>
                  <a:srgbClr val="808000"/>
                </a:solidFill>
                <a:latin typeface="Menlo"/>
              </a:rPr>
              <a:t>ClassUnderSpecification</a:t>
            </a:r>
            <a:r>
              <a:rPr lang="en-US" b="1" dirty="0">
                <a:solidFill>
                  <a:srgbClr val="000000"/>
                </a:solidFill>
                <a:latin typeface="Menlo"/>
              </a:rPr>
              <a:t>()</a:t>
            </a:r>
            <a:endParaRPr lang="en-US" dirty="0">
              <a:solidFill>
                <a:srgbClr val="000000"/>
              </a:solidFill>
              <a:latin typeface="Menlo"/>
            </a:endParaRPr>
          </a:p>
          <a:p>
            <a:r>
              <a:rPr lang="en-US" b="1" dirty="0" err="1">
                <a:solidFill>
                  <a:srgbClr val="000080"/>
                </a:solidFill>
                <a:latin typeface="Menlo"/>
              </a:rPr>
              <a:t>def</a:t>
            </a:r>
            <a:r>
              <a:rPr lang="en-US" dirty="0">
                <a:solidFill>
                  <a:srgbClr val="000080"/>
                </a:solidFill>
                <a:latin typeface="Menlo"/>
              </a:rPr>
              <a:t> </a:t>
            </a:r>
            <a:r>
              <a:rPr lang="en-US" dirty="0" err="1">
                <a:solidFill>
                  <a:srgbClr val="000000"/>
                </a:solidFill>
                <a:latin typeface="Menlo"/>
              </a:rPr>
              <a:t>coll</a:t>
            </a:r>
            <a:r>
              <a:rPr lang="en-US" dirty="0">
                <a:solidFill>
                  <a:srgbClr val="000000"/>
                </a:solidFill>
                <a:latin typeface="Menlo"/>
              </a:rPr>
              <a:t> </a:t>
            </a:r>
            <a:r>
              <a:rPr lang="en-US" b="1" dirty="0">
                <a:solidFill>
                  <a:srgbClr val="000000"/>
                </a:solidFill>
                <a:latin typeface="Menlo"/>
              </a:rPr>
              <a:t>=</a:t>
            </a:r>
            <a:r>
              <a:rPr lang="en-US" dirty="0">
                <a:solidFill>
                  <a:srgbClr val="000000"/>
                </a:solidFill>
                <a:latin typeface="Menlo"/>
              </a:rPr>
              <a:t> </a:t>
            </a:r>
            <a:r>
              <a:rPr lang="en-US" b="1" dirty="0">
                <a:solidFill>
                  <a:srgbClr val="000080"/>
                </a:solidFill>
                <a:latin typeface="Menlo"/>
              </a:rPr>
              <a:t>new</a:t>
            </a:r>
            <a:r>
              <a:rPr lang="en-US" dirty="0">
                <a:solidFill>
                  <a:srgbClr val="000080"/>
                </a:solidFill>
                <a:latin typeface="Menlo"/>
              </a:rPr>
              <a:t> </a:t>
            </a:r>
            <a:r>
              <a:rPr lang="en-US" dirty="0">
                <a:solidFill>
                  <a:srgbClr val="808000"/>
                </a:solidFill>
                <a:latin typeface="Menlo"/>
              </a:rPr>
              <a:t>Collaborator</a:t>
            </a:r>
            <a:r>
              <a:rPr lang="en-US" b="1" dirty="0">
                <a:solidFill>
                  <a:srgbClr val="000000"/>
                </a:solidFill>
                <a:latin typeface="Menlo"/>
              </a:rPr>
              <a:t>()</a:t>
            </a:r>
            <a:endParaRPr lang="en-US" dirty="0">
              <a:solidFill>
                <a:srgbClr val="000000"/>
              </a:solidFill>
              <a:latin typeface="Menlo"/>
            </a:endParaRPr>
          </a:p>
        </p:txBody>
      </p:sp>
      <p:sp>
        <p:nvSpPr>
          <p:cNvPr id="5" name="Rectangle 4"/>
          <p:cNvSpPr/>
          <p:nvPr/>
        </p:nvSpPr>
        <p:spPr>
          <a:xfrm>
            <a:off x="381000" y="2286000"/>
            <a:ext cx="5882552" cy="369332"/>
          </a:xfrm>
          <a:prstGeom prst="rect">
            <a:avLst/>
          </a:prstGeom>
        </p:spPr>
        <p:txBody>
          <a:bodyPr wrap="none">
            <a:spAutoFit/>
          </a:bodyPr>
          <a:lstStyle/>
          <a:p>
            <a:r>
              <a:rPr lang="en-US" dirty="0">
                <a:solidFill>
                  <a:srgbClr val="0000B3"/>
                </a:solidFill>
                <a:latin typeface="Menlo"/>
              </a:rPr>
              <a:t>@Shared </a:t>
            </a:r>
            <a:r>
              <a:rPr lang="en-US" dirty="0">
                <a:solidFill>
                  <a:srgbClr val="000000"/>
                </a:solidFill>
                <a:latin typeface="Menlo"/>
              </a:rPr>
              <a:t>res </a:t>
            </a:r>
            <a:r>
              <a:rPr lang="en-US" b="1" dirty="0">
                <a:solidFill>
                  <a:srgbClr val="000000"/>
                </a:solidFill>
                <a:latin typeface="Menlo"/>
              </a:rPr>
              <a:t>=</a:t>
            </a:r>
            <a:r>
              <a:rPr lang="en-US" dirty="0">
                <a:solidFill>
                  <a:srgbClr val="000000"/>
                </a:solidFill>
                <a:latin typeface="Menlo"/>
              </a:rPr>
              <a:t> </a:t>
            </a:r>
            <a:r>
              <a:rPr lang="en-US" b="1" dirty="0">
                <a:solidFill>
                  <a:srgbClr val="000080"/>
                </a:solidFill>
                <a:latin typeface="Menlo"/>
              </a:rPr>
              <a:t>new</a:t>
            </a:r>
            <a:r>
              <a:rPr lang="en-US" dirty="0">
                <a:solidFill>
                  <a:srgbClr val="000080"/>
                </a:solidFill>
                <a:latin typeface="Menlo"/>
              </a:rPr>
              <a:t> </a:t>
            </a:r>
            <a:r>
              <a:rPr lang="en-US" dirty="0" err="1">
                <a:solidFill>
                  <a:srgbClr val="808000"/>
                </a:solidFill>
                <a:latin typeface="Menlo"/>
              </a:rPr>
              <a:t>VeryExpensiveResource</a:t>
            </a:r>
            <a:r>
              <a:rPr lang="en-US" b="1" dirty="0">
                <a:solidFill>
                  <a:srgbClr val="000000"/>
                </a:solidFill>
                <a:latin typeface="Menlo"/>
              </a:rPr>
              <a:t>()</a:t>
            </a:r>
            <a:endParaRPr lang="en-US" dirty="0">
              <a:solidFill>
                <a:srgbClr val="000000"/>
              </a:solidFill>
              <a:latin typeface="Menlo"/>
            </a:endParaRPr>
          </a:p>
        </p:txBody>
      </p:sp>
      <p:sp>
        <p:nvSpPr>
          <p:cNvPr id="7" name="Rectangle 6"/>
          <p:cNvSpPr/>
          <p:nvPr/>
        </p:nvSpPr>
        <p:spPr>
          <a:xfrm>
            <a:off x="409222" y="3124200"/>
            <a:ext cx="6477000" cy="923330"/>
          </a:xfrm>
          <a:prstGeom prst="rect">
            <a:avLst/>
          </a:prstGeom>
        </p:spPr>
        <p:txBody>
          <a:bodyPr wrap="square">
            <a:spAutoFit/>
          </a:bodyPr>
          <a:lstStyle/>
          <a:p>
            <a:r>
              <a:rPr lang="en-US" dirty="0">
                <a:solidFill>
                  <a:srgbClr val="004080"/>
                </a:solidFill>
                <a:latin typeface="Arial"/>
                <a:cs typeface="Arial"/>
              </a:rPr>
              <a:t>Instance fields are a good place to store objects belonging to the specification's fixture. It is good practice to initialize them right at the point of declaration.</a:t>
            </a:r>
          </a:p>
        </p:txBody>
      </p:sp>
    </p:spTree>
    <p:extLst>
      <p:ext uri="{BB962C8B-B14F-4D97-AF65-F5344CB8AC3E}">
        <p14:creationId xmlns:p14="http://schemas.microsoft.com/office/powerpoint/2010/main" val="17732260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Fixture Methods</a:t>
            </a:r>
            <a:endParaRPr lang="en-US" dirty="0"/>
          </a:p>
        </p:txBody>
      </p:sp>
      <p:sp>
        <p:nvSpPr>
          <p:cNvPr id="2" name="Rectangle 1"/>
          <p:cNvSpPr/>
          <p:nvPr/>
        </p:nvSpPr>
        <p:spPr>
          <a:xfrm>
            <a:off x="392289" y="1197620"/>
            <a:ext cx="9601200" cy="1077218"/>
          </a:xfrm>
          <a:prstGeom prst="rect">
            <a:avLst/>
          </a:prstGeom>
        </p:spPr>
        <p:txBody>
          <a:bodyPr wrap="square">
            <a:spAutoFit/>
          </a:bodyPr>
          <a:lstStyle/>
          <a:p>
            <a:r>
              <a:rPr lang="en-US" sz="1600" b="1" dirty="0" err="1">
                <a:solidFill>
                  <a:srgbClr val="000080"/>
                </a:solidFill>
                <a:latin typeface="Menlo"/>
              </a:rPr>
              <a:t>def</a:t>
            </a:r>
            <a:r>
              <a:rPr lang="en-US" sz="1600" dirty="0">
                <a:solidFill>
                  <a:srgbClr val="000080"/>
                </a:solidFill>
                <a:latin typeface="Menlo"/>
              </a:rPr>
              <a:t> </a:t>
            </a:r>
            <a:r>
              <a:rPr lang="en-US" sz="1600" dirty="0">
                <a:solidFill>
                  <a:srgbClr val="808000"/>
                </a:solidFill>
                <a:latin typeface="Menlo"/>
              </a:rPr>
              <a:t>setup</a:t>
            </a:r>
            <a:r>
              <a:rPr lang="en-US" sz="1600" b="1" dirty="0">
                <a:solidFill>
                  <a:srgbClr val="000000"/>
                </a:solidFill>
                <a:latin typeface="Menlo"/>
              </a:rPr>
              <a:t>() {}</a:t>
            </a:r>
            <a:r>
              <a:rPr lang="en-US" sz="1600" dirty="0">
                <a:solidFill>
                  <a:srgbClr val="000000"/>
                </a:solidFill>
                <a:latin typeface="Menlo"/>
              </a:rPr>
              <a:t>         </a:t>
            </a:r>
            <a:r>
              <a:rPr lang="en-US" sz="1600" dirty="0" smtClean="0">
                <a:solidFill>
                  <a:srgbClr val="BFBFBF"/>
                </a:solidFill>
                <a:latin typeface="Menlo"/>
              </a:rPr>
              <a:t>/</a:t>
            </a:r>
            <a:r>
              <a:rPr lang="en-US" sz="1600" dirty="0">
                <a:solidFill>
                  <a:srgbClr val="BFBFBF"/>
                </a:solidFill>
                <a:latin typeface="Menlo"/>
              </a:rPr>
              <a:t>/ run before every feature method</a:t>
            </a:r>
          </a:p>
          <a:p>
            <a:r>
              <a:rPr lang="en-US" sz="1600" b="1" dirty="0" err="1">
                <a:solidFill>
                  <a:srgbClr val="000080"/>
                </a:solidFill>
                <a:latin typeface="Menlo"/>
              </a:rPr>
              <a:t>def</a:t>
            </a:r>
            <a:r>
              <a:rPr lang="en-US" sz="1600" dirty="0">
                <a:solidFill>
                  <a:srgbClr val="000080"/>
                </a:solidFill>
                <a:latin typeface="Menlo"/>
              </a:rPr>
              <a:t> </a:t>
            </a:r>
            <a:r>
              <a:rPr lang="en-US" sz="1600" dirty="0">
                <a:solidFill>
                  <a:srgbClr val="808000"/>
                </a:solidFill>
                <a:latin typeface="Menlo"/>
              </a:rPr>
              <a:t>cleanup</a:t>
            </a:r>
            <a:r>
              <a:rPr lang="en-US" sz="1600" b="1" dirty="0">
                <a:solidFill>
                  <a:srgbClr val="000000"/>
                </a:solidFill>
                <a:latin typeface="Menlo"/>
              </a:rPr>
              <a:t>() {}</a:t>
            </a:r>
            <a:r>
              <a:rPr lang="en-US" sz="1600" dirty="0">
                <a:solidFill>
                  <a:srgbClr val="000000"/>
                </a:solidFill>
                <a:latin typeface="Menlo"/>
              </a:rPr>
              <a:t>       </a:t>
            </a:r>
            <a:r>
              <a:rPr lang="en-US" sz="1600" dirty="0" smtClean="0">
                <a:solidFill>
                  <a:srgbClr val="BFBFBF"/>
                </a:solidFill>
                <a:latin typeface="Menlo"/>
              </a:rPr>
              <a:t>/</a:t>
            </a:r>
            <a:r>
              <a:rPr lang="en-US" sz="1600" dirty="0">
                <a:solidFill>
                  <a:srgbClr val="BFBFBF"/>
                </a:solidFill>
                <a:latin typeface="Menlo"/>
              </a:rPr>
              <a:t>/ run after every feature method</a:t>
            </a:r>
          </a:p>
          <a:p>
            <a:r>
              <a:rPr lang="en-US" sz="1600" b="1" dirty="0" err="1">
                <a:solidFill>
                  <a:srgbClr val="000080"/>
                </a:solidFill>
                <a:latin typeface="Menlo"/>
              </a:rPr>
              <a:t>def</a:t>
            </a:r>
            <a:r>
              <a:rPr lang="en-US" sz="1600" dirty="0">
                <a:solidFill>
                  <a:srgbClr val="000080"/>
                </a:solidFill>
                <a:latin typeface="Menlo"/>
              </a:rPr>
              <a:t> </a:t>
            </a:r>
            <a:r>
              <a:rPr lang="en-US" sz="1600" dirty="0" err="1">
                <a:solidFill>
                  <a:srgbClr val="808000"/>
                </a:solidFill>
                <a:latin typeface="Menlo"/>
              </a:rPr>
              <a:t>setupSpec</a:t>
            </a:r>
            <a:r>
              <a:rPr lang="en-US" sz="1600" b="1" dirty="0">
                <a:solidFill>
                  <a:srgbClr val="000000"/>
                </a:solidFill>
                <a:latin typeface="Menlo"/>
              </a:rPr>
              <a:t>() {}</a:t>
            </a:r>
            <a:r>
              <a:rPr lang="en-US" sz="1600" dirty="0">
                <a:solidFill>
                  <a:srgbClr val="000000"/>
                </a:solidFill>
                <a:latin typeface="Menlo"/>
              </a:rPr>
              <a:t>     </a:t>
            </a:r>
            <a:r>
              <a:rPr lang="en-US" sz="1600" dirty="0">
                <a:solidFill>
                  <a:srgbClr val="BFBFBF"/>
                </a:solidFill>
                <a:latin typeface="Menlo"/>
              </a:rPr>
              <a:t>// run before the first feature method</a:t>
            </a:r>
          </a:p>
          <a:p>
            <a:r>
              <a:rPr lang="en-US" sz="1600" b="1" dirty="0" err="1">
                <a:solidFill>
                  <a:srgbClr val="000080"/>
                </a:solidFill>
                <a:latin typeface="Menlo"/>
              </a:rPr>
              <a:t>def</a:t>
            </a:r>
            <a:r>
              <a:rPr lang="en-US" sz="1600" dirty="0">
                <a:solidFill>
                  <a:srgbClr val="000080"/>
                </a:solidFill>
                <a:latin typeface="Menlo"/>
              </a:rPr>
              <a:t> </a:t>
            </a:r>
            <a:r>
              <a:rPr lang="en-US" sz="1600" dirty="0" err="1">
                <a:solidFill>
                  <a:srgbClr val="808000"/>
                </a:solidFill>
                <a:latin typeface="Menlo"/>
              </a:rPr>
              <a:t>cleanupSpec</a:t>
            </a:r>
            <a:r>
              <a:rPr lang="en-US" sz="1600" b="1" dirty="0">
                <a:solidFill>
                  <a:srgbClr val="000000"/>
                </a:solidFill>
                <a:latin typeface="Menlo"/>
              </a:rPr>
              <a:t>() {}</a:t>
            </a:r>
            <a:r>
              <a:rPr lang="en-US" sz="1600" dirty="0">
                <a:solidFill>
                  <a:srgbClr val="000000"/>
                </a:solidFill>
                <a:latin typeface="Menlo"/>
              </a:rPr>
              <a:t>   </a:t>
            </a:r>
            <a:r>
              <a:rPr lang="en-US" sz="1600" dirty="0">
                <a:solidFill>
                  <a:srgbClr val="BFBFBF"/>
                </a:solidFill>
                <a:latin typeface="Menlo"/>
              </a:rPr>
              <a:t>// run after the last feature method</a:t>
            </a:r>
          </a:p>
        </p:txBody>
      </p:sp>
      <p:sp>
        <p:nvSpPr>
          <p:cNvPr id="6" name="Rectangle 5"/>
          <p:cNvSpPr/>
          <p:nvPr/>
        </p:nvSpPr>
        <p:spPr>
          <a:xfrm>
            <a:off x="412044" y="2667000"/>
            <a:ext cx="8100131" cy="3416320"/>
          </a:xfrm>
          <a:prstGeom prst="rect">
            <a:avLst/>
          </a:prstGeom>
        </p:spPr>
        <p:txBody>
          <a:bodyPr wrap="square">
            <a:spAutoFit/>
          </a:bodyPr>
          <a:lstStyle/>
          <a:p>
            <a:r>
              <a:rPr lang="ru-RU" dirty="0">
                <a:solidFill>
                  <a:srgbClr val="004080"/>
                </a:solidFill>
                <a:latin typeface="Arial"/>
                <a:cs typeface="Arial"/>
              </a:rPr>
              <a:t>Установочные методы это</a:t>
            </a:r>
            <a:r>
              <a:rPr lang="ru-RU" dirty="0" smtClean="0">
                <a:solidFill>
                  <a:srgbClr val="004080"/>
                </a:solidFill>
                <a:latin typeface="Arial"/>
                <a:cs typeface="Arial"/>
              </a:rPr>
              <a:t>:</a:t>
            </a:r>
            <a:endParaRPr lang="en-US" dirty="0" smtClean="0">
              <a:solidFill>
                <a:srgbClr val="004080"/>
              </a:solidFill>
              <a:latin typeface="Arial"/>
              <a:cs typeface="Arial"/>
            </a:endParaRPr>
          </a:p>
          <a:p>
            <a:endParaRPr lang="ru-RU" dirty="0">
              <a:solidFill>
                <a:srgbClr val="004080"/>
              </a:solidFill>
              <a:latin typeface="Arial"/>
              <a:cs typeface="Arial"/>
            </a:endParaRPr>
          </a:p>
          <a:p>
            <a:pPr marL="285750" indent="-285750">
              <a:buClr>
                <a:schemeClr val="accent3"/>
              </a:buClr>
              <a:buFont typeface="Wingdings" charset="2"/>
              <a:buChar char="§"/>
            </a:pPr>
            <a:r>
              <a:rPr lang="ru-RU" dirty="0" err="1">
                <a:solidFill>
                  <a:srgbClr val="004080"/>
                </a:solidFill>
                <a:latin typeface="Arial"/>
                <a:cs typeface="Arial"/>
              </a:rPr>
              <a:t>setup</a:t>
            </a:r>
            <a:r>
              <a:rPr lang="ru-RU" dirty="0">
                <a:solidFill>
                  <a:srgbClr val="004080"/>
                </a:solidFill>
                <a:latin typeface="Arial"/>
                <a:cs typeface="Arial"/>
              </a:rPr>
              <a:t>() — аналог @</a:t>
            </a:r>
            <a:r>
              <a:rPr lang="ru-RU" dirty="0" err="1">
                <a:solidFill>
                  <a:srgbClr val="004080"/>
                </a:solidFill>
                <a:latin typeface="Arial"/>
                <a:cs typeface="Arial"/>
              </a:rPr>
              <a:t>Before</a:t>
            </a:r>
            <a:r>
              <a:rPr lang="ru-RU" dirty="0">
                <a:solidFill>
                  <a:srgbClr val="004080"/>
                </a:solidFill>
                <a:latin typeface="Arial"/>
                <a:cs typeface="Arial"/>
              </a:rPr>
              <a:t> в </a:t>
            </a:r>
            <a:r>
              <a:rPr lang="ru-RU" dirty="0" err="1">
                <a:solidFill>
                  <a:srgbClr val="004080"/>
                </a:solidFill>
                <a:latin typeface="Arial"/>
                <a:cs typeface="Arial"/>
              </a:rPr>
              <a:t>JUnit</a:t>
            </a:r>
            <a:r>
              <a:rPr lang="ru-RU" dirty="0">
                <a:solidFill>
                  <a:srgbClr val="004080"/>
                </a:solidFill>
                <a:latin typeface="Arial"/>
                <a:cs typeface="Arial"/>
              </a:rPr>
              <a:t>, выполняется перед каждым </a:t>
            </a:r>
            <a:r>
              <a:rPr lang="ru-RU" dirty="0" smtClean="0">
                <a:solidFill>
                  <a:srgbClr val="004080"/>
                </a:solidFill>
                <a:latin typeface="Arial"/>
                <a:cs typeface="Arial"/>
              </a:rPr>
              <a:t>сценарием</a:t>
            </a:r>
            <a:endParaRPr lang="en-US" dirty="0" smtClean="0">
              <a:solidFill>
                <a:srgbClr val="004080"/>
              </a:solidFill>
              <a:latin typeface="Arial"/>
              <a:cs typeface="Arial"/>
            </a:endParaRPr>
          </a:p>
          <a:p>
            <a:pPr marL="285750" indent="-285750">
              <a:buClr>
                <a:schemeClr val="accent3"/>
              </a:buClr>
              <a:buFont typeface="Wingdings" charset="2"/>
              <a:buChar char="§"/>
            </a:pPr>
            <a:endParaRPr lang="ru-RU" dirty="0">
              <a:solidFill>
                <a:srgbClr val="004080"/>
              </a:solidFill>
              <a:latin typeface="Arial"/>
              <a:cs typeface="Arial"/>
            </a:endParaRPr>
          </a:p>
          <a:p>
            <a:pPr marL="285750" indent="-285750">
              <a:buClr>
                <a:schemeClr val="accent3"/>
              </a:buClr>
              <a:buFont typeface="Wingdings" charset="2"/>
              <a:buChar char="§"/>
            </a:pPr>
            <a:r>
              <a:rPr lang="ru-RU" dirty="0" err="1">
                <a:solidFill>
                  <a:srgbClr val="004080"/>
                </a:solidFill>
                <a:latin typeface="Arial"/>
                <a:cs typeface="Arial"/>
              </a:rPr>
              <a:t>cleanup</a:t>
            </a:r>
            <a:r>
              <a:rPr lang="ru-RU" dirty="0">
                <a:solidFill>
                  <a:srgbClr val="004080"/>
                </a:solidFill>
                <a:latin typeface="Arial"/>
                <a:cs typeface="Arial"/>
              </a:rPr>
              <a:t>() — аналог </a:t>
            </a:r>
            <a:r>
              <a:rPr lang="ru-RU" dirty="0" err="1">
                <a:solidFill>
                  <a:srgbClr val="004080"/>
                </a:solidFill>
                <a:latin typeface="Arial"/>
                <a:cs typeface="Arial"/>
              </a:rPr>
              <a:t>After</a:t>
            </a:r>
            <a:r>
              <a:rPr lang="ru-RU" dirty="0">
                <a:solidFill>
                  <a:srgbClr val="004080"/>
                </a:solidFill>
                <a:latin typeface="Arial"/>
                <a:cs typeface="Arial"/>
              </a:rPr>
              <a:t> в </a:t>
            </a:r>
            <a:r>
              <a:rPr lang="ru-RU" dirty="0" err="1">
                <a:solidFill>
                  <a:srgbClr val="004080"/>
                </a:solidFill>
                <a:latin typeface="Arial"/>
                <a:cs typeface="Arial"/>
              </a:rPr>
              <a:t>JUnit</a:t>
            </a:r>
            <a:r>
              <a:rPr lang="ru-RU" dirty="0">
                <a:solidFill>
                  <a:srgbClr val="004080"/>
                </a:solidFill>
                <a:latin typeface="Arial"/>
                <a:cs typeface="Arial"/>
              </a:rPr>
              <a:t>, выполняется после каждого </a:t>
            </a:r>
            <a:r>
              <a:rPr lang="ru-RU" dirty="0" smtClean="0">
                <a:solidFill>
                  <a:srgbClr val="004080"/>
                </a:solidFill>
                <a:latin typeface="Arial"/>
                <a:cs typeface="Arial"/>
              </a:rPr>
              <a:t>сценария</a:t>
            </a:r>
            <a:endParaRPr lang="en-US" dirty="0" smtClean="0">
              <a:solidFill>
                <a:srgbClr val="004080"/>
              </a:solidFill>
              <a:latin typeface="Arial"/>
              <a:cs typeface="Arial"/>
            </a:endParaRPr>
          </a:p>
          <a:p>
            <a:pPr marL="285750" indent="-285750">
              <a:buClr>
                <a:schemeClr val="accent3"/>
              </a:buClr>
              <a:buFont typeface="Wingdings" charset="2"/>
              <a:buChar char="§"/>
            </a:pPr>
            <a:endParaRPr lang="ru-RU" dirty="0">
              <a:solidFill>
                <a:srgbClr val="004080"/>
              </a:solidFill>
              <a:latin typeface="Arial"/>
              <a:cs typeface="Arial"/>
            </a:endParaRPr>
          </a:p>
          <a:p>
            <a:pPr marL="285750" indent="-285750">
              <a:buClr>
                <a:schemeClr val="accent3"/>
              </a:buClr>
              <a:buFont typeface="Wingdings" charset="2"/>
              <a:buChar char="§"/>
            </a:pPr>
            <a:r>
              <a:rPr lang="ru-RU" dirty="0" err="1">
                <a:solidFill>
                  <a:srgbClr val="004080"/>
                </a:solidFill>
                <a:latin typeface="Arial"/>
                <a:cs typeface="Arial"/>
              </a:rPr>
              <a:t>setupSpec</a:t>
            </a:r>
            <a:r>
              <a:rPr lang="ru-RU" dirty="0">
                <a:solidFill>
                  <a:srgbClr val="004080"/>
                </a:solidFill>
                <a:latin typeface="Arial"/>
                <a:cs typeface="Arial"/>
              </a:rPr>
              <a:t>() — аналог @</a:t>
            </a:r>
            <a:r>
              <a:rPr lang="ru-RU" dirty="0" err="1">
                <a:solidFill>
                  <a:srgbClr val="004080"/>
                </a:solidFill>
                <a:latin typeface="Arial"/>
                <a:cs typeface="Arial"/>
              </a:rPr>
              <a:t>BeforeClass</a:t>
            </a:r>
            <a:r>
              <a:rPr lang="ru-RU" dirty="0">
                <a:solidFill>
                  <a:srgbClr val="004080"/>
                </a:solidFill>
                <a:latin typeface="Arial"/>
                <a:cs typeface="Arial"/>
              </a:rPr>
              <a:t> в </a:t>
            </a:r>
            <a:r>
              <a:rPr lang="ru-RU" dirty="0" err="1">
                <a:solidFill>
                  <a:srgbClr val="004080"/>
                </a:solidFill>
                <a:latin typeface="Arial"/>
                <a:cs typeface="Arial"/>
              </a:rPr>
              <a:t>JUnit</a:t>
            </a:r>
            <a:r>
              <a:rPr lang="ru-RU" dirty="0">
                <a:solidFill>
                  <a:srgbClr val="004080"/>
                </a:solidFill>
                <a:latin typeface="Arial"/>
                <a:cs typeface="Arial"/>
              </a:rPr>
              <a:t>, выполняется до первого сценария в </a:t>
            </a:r>
            <a:r>
              <a:rPr lang="ru-RU" dirty="0" smtClean="0">
                <a:solidFill>
                  <a:srgbClr val="004080"/>
                </a:solidFill>
                <a:latin typeface="Arial"/>
                <a:cs typeface="Arial"/>
              </a:rPr>
              <a:t>спецификации</a:t>
            </a:r>
            <a:endParaRPr lang="en-US" dirty="0" smtClean="0">
              <a:solidFill>
                <a:srgbClr val="004080"/>
              </a:solidFill>
              <a:latin typeface="Arial"/>
              <a:cs typeface="Arial"/>
            </a:endParaRPr>
          </a:p>
          <a:p>
            <a:pPr marL="285750" indent="-285750">
              <a:buClr>
                <a:schemeClr val="accent3"/>
              </a:buClr>
              <a:buFont typeface="Wingdings" charset="2"/>
              <a:buChar char="§"/>
            </a:pPr>
            <a:endParaRPr lang="ru-RU" dirty="0">
              <a:solidFill>
                <a:srgbClr val="004080"/>
              </a:solidFill>
              <a:latin typeface="Arial"/>
              <a:cs typeface="Arial"/>
            </a:endParaRPr>
          </a:p>
          <a:p>
            <a:pPr marL="285750" indent="-285750">
              <a:buClr>
                <a:schemeClr val="accent3"/>
              </a:buClr>
              <a:buFont typeface="Wingdings" charset="2"/>
              <a:buChar char="§"/>
            </a:pPr>
            <a:r>
              <a:rPr lang="ru-RU" dirty="0" err="1">
                <a:solidFill>
                  <a:srgbClr val="004080"/>
                </a:solidFill>
                <a:latin typeface="Arial"/>
                <a:cs typeface="Arial"/>
              </a:rPr>
              <a:t>cleanupSpec</a:t>
            </a:r>
            <a:r>
              <a:rPr lang="ru-RU" dirty="0">
                <a:solidFill>
                  <a:srgbClr val="004080"/>
                </a:solidFill>
                <a:latin typeface="Arial"/>
                <a:cs typeface="Arial"/>
              </a:rPr>
              <a:t>() — аналог </a:t>
            </a:r>
            <a:r>
              <a:rPr lang="ru-RU" dirty="0" err="1">
                <a:solidFill>
                  <a:srgbClr val="004080"/>
                </a:solidFill>
                <a:latin typeface="Arial"/>
                <a:cs typeface="Arial"/>
              </a:rPr>
              <a:t>AfterClass</a:t>
            </a:r>
            <a:r>
              <a:rPr lang="ru-RU" dirty="0">
                <a:solidFill>
                  <a:srgbClr val="004080"/>
                </a:solidFill>
                <a:latin typeface="Arial"/>
                <a:cs typeface="Arial"/>
              </a:rPr>
              <a:t> в </a:t>
            </a:r>
            <a:r>
              <a:rPr lang="ru-RU" dirty="0" err="1">
                <a:solidFill>
                  <a:srgbClr val="004080"/>
                </a:solidFill>
                <a:latin typeface="Arial"/>
                <a:cs typeface="Arial"/>
              </a:rPr>
              <a:t>JUnit</a:t>
            </a:r>
            <a:r>
              <a:rPr lang="ru-RU" dirty="0">
                <a:solidFill>
                  <a:srgbClr val="004080"/>
                </a:solidFill>
                <a:latin typeface="Arial"/>
                <a:cs typeface="Arial"/>
              </a:rPr>
              <a:t>, выполняется после последнего сценария в спецификации</a:t>
            </a:r>
            <a:endParaRPr lang="en-US" dirty="0">
              <a:solidFill>
                <a:srgbClr val="004080"/>
              </a:solidFill>
              <a:latin typeface="Arial"/>
              <a:cs typeface="Arial"/>
            </a:endParaRPr>
          </a:p>
        </p:txBody>
      </p:sp>
    </p:spTree>
    <p:extLst>
      <p:ext uri="{BB962C8B-B14F-4D97-AF65-F5344CB8AC3E}">
        <p14:creationId xmlns:p14="http://schemas.microsoft.com/office/powerpoint/2010/main" val="4956250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 Methods</a:t>
            </a:r>
            <a:endParaRPr lang="en-US" dirty="0"/>
          </a:p>
        </p:txBody>
      </p:sp>
      <p:sp>
        <p:nvSpPr>
          <p:cNvPr id="2" name="Rectangle 1"/>
          <p:cNvSpPr/>
          <p:nvPr/>
        </p:nvSpPr>
        <p:spPr>
          <a:xfrm>
            <a:off x="392289" y="1197620"/>
            <a:ext cx="9601200" cy="830997"/>
          </a:xfrm>
          <a:prstGeom prst="rect">
            <a:avLst/>
          </a:prstGeom>
        </p:spPr>
        <p:txBody>
          <a:bodyPr wrap="square">
            <a:spAutoFit/>
          </a:bodyPr>
          <a:lstStyle/>
          <a:p>
            <a:r>
              <a:rPr lang="en-US" sz="1600" b="1" dirty="0" err="1">
                <a:solidFill>
                  <a:srgbClr val="000080"/>
                </a:solidFill>
                <a:latin typeface="Menlo"/>
              </a:rPr>
              <a:t>def</a:t>
            </a:r>
            <a:r>
              <a:rPr lang="en-US" sz="1600" dirty="0">
                <a:solidFill>
                  <a:srgbClr val="000080"/>
                </a:solidFill>
                <a:latin typeface="Menlo"/>
              </a:rPr>
              <a:t> </a:t>
            </a:r>
            <a:r>
              <a:rPr lang="en-US" sz="1600" dirty="0">
                <a:solidFill>
                  <a:srgbClr val="009900"/>
                </a:solidFill>
                <a:latin typeface="Menlo"/>
              </a:rPr>
              <a:t>"pushing an element on the stack"</a:t>
            </a:r>
            <a:r>
              <a:rPr lang="en-US" sz="1600" b="1" dirty="0">
                <a:solidFill>
                  <a:srgbClr val="000000"/>
                </a:solidFill>
                <a:latin typeface="Menlo"/>
              </a:rPr>
              <a:t>() {</a:t>
            </a:r>
            <a:endParaRPr lang="en-US" sz="1600" dirty="0">
              <a:solidFill>
                <a:srgbClr val="000000"/>
              </a:solidFill>
              <a:latin typeface="Menlo"/>
            </a:endParaRPr>
          </a:p>
          <a:p>
            <a:r>
              <a:rPr lang="en-US" sz="1600" dirty="0">
                <a:latin typeface="Menlo"/>
              </a:rPr>
              <a:t>  </a:t>
            </a:r>
            <a:r>
              <a:rPr lang="en-US" sz="1600" dirty="0">
                <a:solidFill>
                  <a:srgbClr val="BFBFBF"/>
                </a:solidFill>
                <a:latin typeface="Menlo"/>
              </a:rPr>
              <a:t>// blocks go here</a:t>
            </a:r>
          </a:p>
          <a:p>
            <a:r>
              <a:rPr lang="en-US" sz="1600" b="1" dirty="0">
                <a:solidFill>
                  <a:srgbClr val="000000"/>
                </a:solidFill>
                <a:latin typeface="Menlo"/>
              </a:rPr>
              <a:t>}</a:t>
            </a:r>
            <a:endParaRPr lang="en-US" sz="1600" dirty="0">
              <a:solidFill>
                <a:srgbClr val="000000"/>
              </a:solidFill>
              <a:latin typeface="Menlo"/>
            </a:endParaRPr>
          </a:p>
        </p:txBody>
      </p:sp>
    </p:spTree>
    <p:extLst>
      <p:ext uri="{BB962C8B-B14F-4D97-AF65-F5344CB8AC3E}">
        <p14:creationId xmlns:p14="http://schemas.microsoft.com/office/powerpoint/2010/main" val="38477191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a:t>Blocks</a:t>
            </a:r>
            <a:endParaRPr lang="en-US" dirty="0"/>
          </a:p>
        </p:txBody>
      </p:sp>
      <p:sp>
        <p:nvSpPr>
          <p:cNvPr id="5" name="Rectangle 4"/>
          <p:cNvSpPr/>
          <p:nvPr/>
        </p:nvSpPr>
        <p:spPr>
          <a:xfrm>
            <a:off x="381000" y="996421"/>
            <a:ext cx="8610600" cy="5909311"/>
          </a:xfrm>
          <a:prstGeom prst="rect">
            <a:avLst/>
          </a:prstGeom>
        </p:spPr>
        <p:txBody>
          <a:bodyPr wrap="square">
            <a:spAutoFit/>
          </a:bodyPr>
          <a:lstStyle/>
          <a:p>
            <a:pPr marL="285750" indent="-285750">
              <a:buClr>
                <a:schemeClr val="accent3"/>
              </a:buClr>
              <a:buFont typeface="Wingdings" charset="2"/>
              <a:buChar char="§"/>
            </a:pPr>
            <a:r>
              <a:rPr lang="ru-RU" b="1" dirty="0" err="1"/>
              <a:t>setup</a:t>
            </a:r>
            <a:r>
              <a:rPr lang="ru-RU" dirty="0"/>
              <a:t> </a:t>
            </a:r>
            <a:r>
              <a:rPr lang="ru-RU" dirty="0">
                <a:solidFill>
                  <a:srgbClr val="004080"/>
                </a:solidFill>
              </a:rPr>
              <a:t>— то же самое что и установочный метод </a:t>
            </a:r>
            <a:r>
              <a:rPr lang="ru-RU" dirty="0" err="1">
                <a:solidFill>
                  <a:srgbClr val="004080"/>
                </a:solidFill>
              </a:rPr>
              <a:t>setup</a:t>
            </a:r>
            <a:r>
              <a:rPr lang="ru-RU" dirty="0">
                <a:solidFill>
                  <a:srgbClr val="004080"/>
                </a:solidFill>
              </a:rPr>
              <a:t>(), только применяется к конкретному сценарию. Обязательно должен находится до остальных блоков и не должен повторяться. Метка </a:t>
            </a:r>
            <a:r>
              <a:rPr lang="ru-RU" dirty="0" err="1">
                <a:solidFill>
                  <a:srgbClr val="004080"/>
                </a:solidFill>
              </a:rPr>
              <a:t>setup</a:t>
            </a:r>
            <a:r>
              <a:rPr lang="ru-RU" dirty="0">
                <a:solidFill>
                  <a:srgbClr val="004080"/>
                </a:solidFill>
              </a:rPr>
              <a:t> может отсутствовать, также вместо </a:t>
            </a:r>
            <a:r>
              <a:rPr lang="ru-RU" dirty="0" err="1">
                <a:solidFill>
                  <a:srgbClr val="004080"/>
                </a:solidFill>
              </a:rPr>
              <a:t>setup</a:t>
            </a:r>
            <a:r>
              <a:rPr lang="ru-RU" dirty="0">
                <a:solidFill>
                  <a:srgbClr val="004080"/>
                </a:solidFill>
              </a:rPr>
              <a:t> можно писать </a:t>
            </a:r>
            <a:r>
              <a:rPr lang="ru-RU" dirty="0" err="1">
                <a:solidFill>
                  <a:srgbClr val="004080"/>
                </a:solidFill>
              </a:rPr>
              <a:t>given</a:t>
            </a:r>
            <a:r>
              <a:rPr lang="ru-RU" dirty="0">
                <a:solidFill>
                  <a:srgbClr val="004080"/>
                </a:solidFill>
              </a:rPr>
              <a:t>, это сделано для лучшей читаемости(</a:t>
            </a:r>
            <a:r>
              <a:rPr lang="ru-RU" dirty="0" err="1">
                <a:solidFill>
                  <a:srgbClr val="004080"/>
                </a:solidFill>
              </a:rPr>
              <a:t>given-when-then</a:t>
            </a:r>
            <a:r>
              <a:rPr lang="ru-RU" dirty="0" smtClean="0">
                <a:solidFill>
                  <a:srgbClr val="004080"/>
                </a:solidFill>
              </a:rPr>
              <a:t>)</a:t>
            </a:r>
            <a:endParaRPr lang="en-US" dirty="0" smtClean="0">
              <a:solidFill>
                <a:srgbClr val="004080"/>
              </a:solidFill>
            </a:endParaRPr>
          </a:p>
          <a:p>
            <a:pPr marL="285750" indent="-285750">
              <a:buClr>
                <a:schemeClr val="accent3"/>
              </a:buClr>
              <a:buFont typeface="Wingdings" charset="2"/>
              <a:buChar char="§"/>
            </a:pPr>
            <a:endParaRPr lang="ru-RU" dirty="0">
              <a:solidFill>
                <a:srgbClr val="004080"/>
              </a:solidFill>
            </a:endParaRPr>
          </a:p>
          <a:p>
            <a:pPr marL="285750" indent="-285750">
              <a:buClr>
                <a:schemeClr val="accent3"/>
              </a:buClr>
              <a:buFont typeface="Wingdings" charset="2"/>
              <a:buChar char="§"/>
            </a:pPr>
            <a:r>
              <a:rPr lang="ru-RU" b="1" dirty="0" err="1">
                <a:solidFill>
                  <a:srgbClr val="161645"/>
                </a:solidFill>
              </a:rPr>
              <a:t>cleanup</a:t>
            </a:r>
            <a:r>
              <a:rPr lang="ru-RU" dirty="0">
                <a:solidFill>
                  <a:srgbClr val="161645"/>
                </a:solidFill>
              </a:rPr>
              <a:t> </a:t>
            </a:r>
            <a:r>
              <a:rPr lang="ru-RU" dirty="0">
                <a:solidFill>
                  <a:srgbClr val="004080"/>
                </a:solidFill>
              </a:rPr>
              <a:t>— то же самое что и метод </a:t>
            </a:r>
            <a:r>
              <a:rPr lang="ru-RU" dirty="0" err="1">
                <a:solidFill>
                  <a:srgbClr val="004080"/>
                </a:solidFill>
              </a:rPr>
              <a:t>cleanup</a:t>
            </a:r>
            <a:r>
              <a:rPr lang="ru-RU" dirty="0">
                <a:solidFill>
                  <a:srgbClr val="004080"/>
                </a:solidFill>
              </a:rPr>
              <a:t>(), только применяется к конкретному сценарию. Обязательно должен находиться в конце сценария до блока </a:t>
            </a:r>
            <a:r>
              <a:rPr lang="ru-RU" dirty="0" err="1">
                <a:solidFill>
                  <a:srgbClr val="004080"/>
                </a:solidFill>
              </a:rPr>
              <a:t>where</a:t>
            </a:r>
            <a:r>
              <a:rPr lang="ru-RU" dirty="0">
                <a:solidFill>
                  <a:srgbClr val="004080"/>
                </a:solidFill>
              </a:rPr>
              <a:t>, если он есть, и не должен </a:t>
            </a:r>
            <a:r>
              <a:rPr lang="ru-RU" dirty="0" smtClean="0">
                <a:solidFill>
                  <a:srgbClr val="004080"/>
                </a:solidFill>
              </a:rPr>
              <a:t>повторяться</a:t>
            </a:r>
            <a:endParaRPr lang="en-US" dirty="0" smtClean="0">
              <a:solidFill>
                <a:srgbClr val="004080"/>
              </a:solidFill>
            </a:endParaRPr>
          </a:p>
          <a:p>
            <a:pPr marL="285750" indent="-285750">
              <a:buClr>
                <a:schemeClr val="accent3"/>
              </a:buClr>
              <a:buFont typeface="Wingdings" charset="2"/>
              <a:buChar char="§"/>
            </a:pPr>
            <a:endParaRPr lang="ru-RU" dirty="0">
              <a:solidFill>
                <a:srgbClr val="004080"/>
              </a:solidFill>
            </a:endParaRPr>
          </a:p>
          <a:p>
            <a:pPr marL="285750" indent="-285750">
              <a:buClr>
                <a:schemeClr val="accent3"/>
              </a:buClr>
              <a:buFont typeface="Wingdings" charset="2"/>
              <a:buChar char="§"/>
            </a:pPr>
            <a:r>
              <a:rPr lang="ru-RU" b="1" dirty="0" err="1">
                <a:solidFill>
                  <a:srgbClr val="161645"/>
                </a:solidFill>
              </a:rPr>
              <a:t>when-then</a:t>
            </a:r>
            <a:r>
              <a:rPr lang="ru-RU" b="1" dirty="0">
                <a:solidFill>
                  <a:srgbClr val="161645"/>
                </a:solidFill>
              </a:rPr>
              <a:t> </a:t>
            </a:r>
            <a:r>
              <a:rPr lang="ru-RU" dirty="0">
                <a:solidFill>
                  <a:srgbClr val="004080"/>
                </a:solidFill>
              </a:rPr>
              <a:t>— это причина и условие выполнения. В </a:t>
            </a:r>
            <a:r>
              <a:rPr lang="ru-RU" dirty="0" err="1">
                <a:solidFill>
                  <a:srgbClr val="004080"/>
                </a:solidFill>
              </a:rPr>
              <a:t>when</a:t>
            </a:r>
            <a:r>
              <a:rPr lang="ru-RU" dirty="0">
                <a:solidFill>
                  <a:srgbClr val="004080"/>
                </a:solidFill>
              </a:rPr>
              <a:t> части обычно объявляются переменные, выполняются необходимые действия, в </a:t>
            </a:r>
            <a:r>
              <a:rPr lang="ru-RU" dirty="0" err="1">
                <a:solidFill>
                  <a:srgbClr val="004080"/>
                </a:solidFill>
              </a:rPr>
              <a:t>then</a:t>
            </a:r>
            <a:r>
              <a:rPr lang="ru-RU" dirty="0">
                <a:solidFill>
                  <a:srgbClr val="004080"/>
                </a:solidFill>
              </a:rPr>
              <a:t> части проверяются некоторые условия. Это могут быть проверки условий, проверка выброса исключения либо ожидания выполнения некоторых методов у мок-объектов. Данный блок может повторяться, но авторы </a:t>
            </a:r>
            <a:r>
              <a:rPr lang="ru-RU" dirty="0" err="1">
                <a:solidFill>
                  <a:srgbClr val="004080"/>
                </a:solidFill>
              </a:rPr>
              <a:t>фреймворка</a:t>
            </a:r>
            <a:r>
              <a:rPr lang="ru-RU" dirty="0">
                <a:solidFill>
                  <a:srgbClr val="004080"/>
                </a:solidFill>
              </a:rPr>
              <a:t> рекомендуют не увлекаться, хороший сценарий должен содержать от 1 до 5 таких </a:t>
            </a:r>
            <a:r>
              <a:rPr lang="ru-RU" dirty="0" smtClean="0">
                <a:solidFill>
                  <a:srgbClr val="004080"/>
                </a:solidFill>
              </a:rPr>
              <a:t>блоков</a:t>
            </a:r>
            <a:endParaRPr lang="en-US" dirty="0" smtClean="0">
              <a:solidFill>
                <a:srgbClr val="004080"/>
              </a:solidFill>
            </a:endParaRPr>
          </a:p>
          <a:p>
            <a:pPr marL="285750" indent="-285750">
              <a:buClr>
                <a:schemeClr val="accent3"/>
              </a:buClr>
              <a:buFont typeface="Wingdings" charset="2"/>
              <a:buChar char="§"/>
            </a:pPr>
            <a:endParaRPr lang="ru-RU" dirty="0">
              <a:solidFill>
                <a:srgbClr val="004080"/>
              </a:solidFill>
            </a:endParaRPr>
          </a:p>
          <a:p>
            <a:pPr marL="285750" indent="-285750">
              <a:buClr>
                <a:schemeClr val="accent3"/>
              </a:buClr>
              <a:buFont typeface="Wingdings" charset="2"/>
              <a:buChar char="§"/>
            </a:pPr>
            <a:r>
              <a:rPr lang="ru-RU" b="1" dirty="0" err="1">
                <a:solidFill>
                  <a:srgbClr val="161645"/>
                </a:solidFill>
              </a:rPr>
              <a:t>expect</a:t>
            </a:r>
            <a:r>
              <a:rPr lang="ru-RU" dirty="0">
                <a:solidFill>
                  <a:srgbClr val="161645"/>
                </a:solidFill>
              </a:rPr>
              <a:t> </a:t>
            </a:r>
            <a:r>
              <a:rPr lang="ru-RU" dirty="0">
                <a:solidFill>
                  <a:srgbClr val="004080"/>
                </a:solidFill>
              </a:rPr>
              <a:t>— это упрощенный </a:t>
            </a:r>
            <a:r>
              <a:rPr lang="ru-RU" dirty="0" err="1">
                <a:solidFill>
                  <a:srgbClr val="004080"/>
                </a:solidFill>
              </a:rPr>
              <a:t>when-then</a:t>
            </a:r>
            <a:r>
              <a:rPr lang="ru-RU" dirty="0">
                <a:solidFill>
                  <a:srgbClr val="004080"/>
                </a:solidFill>
              </a:rPr>
              <a:t> блок, где действие и проверка находятся в одном </a:t>
            </a:r>
            <a:r>
              <a:rPr lang="ru-RU" dirty="0" smtClean="0">
                <a:solidFill>
                  <a:srgbClr val="004080"/>
                </a:solidFill>
              </a:rPr>
              <a:t>выражении</a:t>
            </a:r>
            <a:endParaRPr lang="en-US" dirty="0" smtClean="0">
              <a:solidFill>
                <a:srgbClr val="004080"/>
              </a:solidFill>
            </a:endParaRPr>
          </a:p>
          <a:p>
            <a:pPr marL="285750" indent="-285750">
              <a:buClr>
                <a:schemeClr val="accent3"/>
              </a:buClr>
              <a:buFont typeface="Wingdings" charset="2"/>
              <a:buChar char="§"/>
            </a:pPr>
            <a:endParaRPr lang="ru-RU" dirty="0">
              <a:solidFill>
                <a:srgbClr val="004080"/>
              </a:solidFill>
            </a:endParaRPr>
          </a:p>
          <a:p>
            <a:pPr marL="285750" indent="-285750">
              <a:buClr>
                <a:schemeClr val="accent3"/>
              </a:buClr>
              <a:buFont typeface="Wingdings" charset="2"/>
              <a:buChar char="§"/>
            </a:pPr>
            <a:r>
              <a:rPr lang="ru-RU" b="1" dirty="0" err="1">
                <a:solidFill>
                  <a:srgbClr val="161645"/>
                </a:solidFill>
              </a:rPr>
              <a:t>where</a:t>
            </a:r>
            <a:r>
              <a:rPr lang="ru-RU" dirty="0">
                <a:solidFill>
                  <a:srgbClr val="161645"/>
                </a:solidFill>
              </a:rPr>
              <a:t> </a:t>
            </a:r>
            <a:r>
              <a:rPr lang="ru-RU" dirty="0">
                <a:solidFill>
                  <a:srgbClr val="004080"/>
                </a:solidFill>
              </a:rPr>
              <a:t>— это аналог @</a:t>
            </a:r>
            <a:r>
              <a:rPr lang="ru-RU" dirty="0" err="1">
                <a:solidFill>
                  <a:srgbClr val="004080"/>
                </a:solidFill>
              </a:rPr>
              <a:t>DataProvider</a:t>
            </a:r>
            <a:r>
              <a:rPr lang="ru-RU" dirty="0">
                <a:solidFill>
                  <a:srgbClr val="004080"/>
                </a:solidFill>
              </a:rPr>
              <a:t> из </a:t>
            </a:r>
            <a:r>
              <a:rPr lang="ru-RU" dirty="0" err="1">
                <a:solidFill>
                  <a:srgbClr val="004080"/>
                </a:solidFill>
              </a:rPr>
              <a:t>TestNG</a:t>
            </a:r>
            <a:r>
              <a:rPr lang="ru-RU" dirty="0">
                <a:solidFill>
                  <a:srgbClr val="004080"/>
                </a:solidFill>
              </a:rPr>
              <a:t>, предназначен для создания набора данных для теста</a:t>
            </a:r>
            <a:endParaRPr lang="en-US" dirty="0">
              <a:solidFill>
                <a:srgbClr val="004080"/>
              </a:solidFill>
            </a:endParaRPr>
          </a:p>
        </p:txBody>
      </p:sp>
    </p:spTree>
    <p:extLst>
      <p:ext uri="{BB962C8B-B14F-4D97-AF65-F5344CB8AC3E}">
        <p14:creationId xmlns:p14="http://schemas.microsoft.com/office/powerpoint/2010/main" val="21224679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762000" y="2755196"/>
            <a:ext cx="7620000" cy="1347609"/>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Разработка, основанная на тестировании </a:t>
            </a:r>
            <a:r>
              <a:rPr lang="ru-RU" dirty="0" smtClean="0">
                <a:solidFill>
                  <a:schemeClr val="accent4"/>
                </a:solidFill>
                <a:latin typeface="Arial" pitchFamily="34" charset="0"/>
                <a:cs typeface="Arial" pitchFamily="34" charset="0"/>
              </a:rPr>
              <a:t>(</a:t>
            </a:r>
            <a:r>
              <a:rPr lang="en-US" dirty="0" smtClean="0">
                <a:solidFill>
                  <a:schemeClr val="accent4"/>
                </a:solidFill>
                <a:latin typeface="Arial" pitchFamily="34" charset="0"/>
                <a:cs typeface="Arial" pitchFamily="34" charset="0"/>
              </a:rPr>
              <a:t>T</a:t>
            </a:r>
            <a:r>
              <a:rPr lang="ru-RU" dirty="0" smtClean="0">
                <a:solidFill>
                  <a:schemeClr val="accent4"/>
                </a:solidFill>
                <a:latin typeface="Arial" pitchFamily="34" charset="0"/>
                <a:cs typeface="Arial" pitchFamily="34" charset="0"/>
              </a:rPr>
              <a:t>est-</a:t>
            </a:r>
            <a:r>
              <a:rPr lang="en-US" dirty="0" smtClean="0">
                <a:solidFill>
                  <a:schemeClr val="accent4"/>
                </a:solidFill>
                <a:latin typeface="Arial" pitchFamily="34" charset="0"/>
                <a:cs typeface="Arial" pitchFamily="34" charset="0"/>
              </a:rPr>
              <a:t>D</a:t>
            </a:r>
            <a:r>
              <a:rPr lang="ru-RU" dirty="0" smtClean="0">
                <a:solidFill>
                  <a:schemeClr val="accent4"/>
                </a:solidFill>
                <a:latin typeface="Arial" pitchFamily="34" charset="0"/>
                <a:cs typeface="Arial" pitchFamily="34" charset="0"/>
              </a:rPr>
              <a:t>riven </a:t>
            </a:r>
            <a:r>
              <a:rPr lang="en-US" dirty="0" smtClean="0">
                <a:solidFill>
                  <a:schemeClr val="accent4"/>
                </a:solidFill>
                <a:latin typeface="Arial" pitchFamily="34" charset="0"/>
                <a:cs typeface="Arial" pitchFamily="34" charset="0"/>
              </a:rPr>
              <a:t>D</a:t>
            </a:r>
            <a:r>
              <a:rPr lang="ru-RU" dirty="0" smtClean="0">
                <a:solidFill>
                  <a:schemeClr val="accent4"/>
                </a:solidFill>
                <a:latin typeface="Arial" pitchFamily="34" charset="0"/>
                <a:cs typeface="Arial" pitchFamily="34" charset="0"/>
              </a:rPr>
              <a:t>evelopment</a:t>
            </a:r>
            <a:r>
              <a:rPr lang="ru-RU" dirty="0">
                <a:solidFill>
                  <a:schemeClr val="accent4"/>
                </a:solidFill>
                <a:latin typeface="Arial" pitchFamily="34" charset="0"/>
                <a:cs typeface="Arial" pitchFamily="34" charset="0"/>
              </a:rPr>
              <a:t>) – это отличная практическая идея, но некоторые разработчики не могут преодолеть концептуальную пропасть, с которой у них ассоциируется слово тестирование. </a:t>
            </a:r>
          </a:p>
        </p:txBody>
      </p:sp>
    </p:spTree>
    <p:extLst>
      <p:ext uri="{BB962C8B-B14F-4D97-AF65-F5344CB8AC3E}">
        <p14:creationId xmlns:p14="http://schemas.microsoft.com/office/powerpoint/2010/main" val="14778612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smtClean="0"/>
              <a:t>Extensions</a:t>
            </a:r>
            <a:endParaRPr lang="en-US" dirty="0"/>
          </a:p>
        </p:txBody>
      </p:sp>
      <p:sp>
        <p:nvSpPr>
          <p:cNvPr id="5" name="Rectangle 4"/>
          <p:cNvSpPr/>
          <p:nvPr/>
        </p:nvSpPr>
        <p:spPr>
          <a:xfrm>
            <a:off x="381000" y="1305342"/>
            <a:ext cx="8610600" cy="4247317"/>
          </a:xfrm>
          <a:prstGeom prst="rect">
            <a:avLst/>
          </a:prstGeom>
        </p:spPr>
        <p:txBody>
          <a:bodyPr wrap="square">
            <a:spAutoFit/>
          </a:bodyPr>
          <a:lstStyle/>
          <a:p>
            <a:pPr marL="285750" indent="-285750">
              <a:buClr>
                <a:schemeClr val="accent3"/>
              </a:buClr>
              <a:buFont typeface="Wingdings" charset="2"/>
              <a:buChar char="§"/>
            </a:pPr>
            <a:r>
              <a:rPr lang="ru-RU" b="1" dirty="0" err="1">
                <a:latin typeface="Arial"/>
                <a:cs typeface="Arial"/>
              </a:rPr>
              <a:t>IMethodInterceptor</a:t>
            </a:r>
            <a:r>
              <a:rPr lang="ru-RU" b="1" dirty="0">
                <a:latin typeface="Arial"/>
                <a:cs typeface="Arial"/>
              </a:rPr>
              <a:t>, </a:t>
            </a:r>
            <a:r>
              <a:rPr lang="ru-RU" b="1" dirty="0" err="1">
                <a:latin typeface="Arial"/>
                <a:cs typeface="Arial"/>
              </a:rPr>
              <a:t>IMethodInvocation</a:t>
            </a:r>
            <a:r>
              <a:rPr lang="ru-RU" b="1" dirty="0">
                <a:latin typeface="Arial"/>
                <a:cs typeface="Arial"/>
              </a:rPr>
              <a:t> </a:t>
            </a:r>
            <a:r>
              <a:rPr lang="ru-RU" dirty="0">
                <a:solidFill>
                  <a:schemeClr val="accent4"/>
                </a:solidFill>
                <a:latin typeface="Arial"/>
                <a:cs typeface="Arial"/>
              </a:rPr>
              <a:t>— первый для </a:t>
            </a:r>
            <a:r>
              <a:rPr lang="ru-RU" dirty="0" err="1">
                <a:solidFill>
                  <a:schemeClr val="accent4"/>
                </a:solidFill>
                <a:latin typeface="Arial"/>
                <a:cs typeface="Arial"/>
              </a:rPr>
              <a:t>проксирования</a:t>
            </a:r>
            <a:r>
              <a:rPr lang="ru-RU" dirty="0">
                <a:solidFill>
                  <a:schemeClr val="accent4"/>
                </a:solidFill>
                <a:latin typeface="Arial"/>
                <a:cs typeface="Arial"/>
              </a:rPr>
              <a:t> методов спецификации, позволяет добавлять свой код до и после вызова метода, для упрощения работы можно воспользоваться классом </a:t>
            </a:r>
            <a:r>
              <a:rPr lang="ru-RU" dirty="0" err="1">
                <a:solidFill>
                  <a:schemeClr val="accent4"/>
                </a:solidFill>
                <a:latin typeface="Arial"/>
                <a:cs typeface="Arial"/>
              </a:rPr>
              <a:t>AbstractMethodInterceptor</a:t>
            </a:r>
            <a:r>
              <a:rPr lang="ru-RU" dirty="0">
                <a:solidFill>
                  <a:schemeClr val="accent4"/>
                </a:solidFill>
                <a:latin typeface="Arial"/>
                <a:cs typeface="Arial"/>
              </a:rPr>
              <a:t>. Второй доступен из первого, служит для работы с оригинальным(</a:t>
            </a:r>
            <a:r>
              <a:rPr lang="ru-RU" dirty="0" err="1">
                <a:solidFill>
                  <a:schemeClr val="accent4"/>
                </a:solidFill>
                <a:latin typeface="Arial"/>
                <a:cs typeface="Arial"/>
              </a:rPr>
              <a:t>проксируемым</a:t>
            </a:r>
            <a:r>
              <a:rPr lang="ru-RU" dirty="0">
                <a:solidFill>
                  <a:schemeClr val="accent4"/>
                </a:solidFill>
                <a:latin typeface="Arial"/>
                <a:cs typeface="Arial"/>
              </a:rPr>
              <a:t>) </a:t>
            </a:r>
            <a:r>
              <a:rPr lang="ru-RU" dirty="0" smtClean="0">
                <a:solidFill>
                  <a:schemeClr val="accent4"/>
                </a:solidFill>
                <a:latin typeface="Arial"/>
                <a:cs typeface="Arial"/>
              </a:rPr>
              <a:t>методом</a:t>
            </a:r>
            <a:endParaRPr lang="en-US" dirty="0" smtClean="0">
              <a:solidFill>
                <a:schemeClr val="accent4"/>
              </a:solidFill>
              <a:latin typeface="Arial"/>
              <a:cs typeface="Arial"/>
            </a:endParaRPr>
          </a:p>
          <a:p>
            <a:pPr marL="285750" indent="-285750">
              <a:buClr>
                <a:schemeClr val="accent3"/>
              </a:buClr>
              <a:buFont typeface="Wingdings" charset="2"/>
              <a:buChar char="§"/>
            </a:pPr>
            <a:endParaRPr lang="ru-RU" dirty="0">
              <a:solidFill>
                <a:schemeClr val="accent4"/>
              </a:solidFill>
              <a:latin typeface="Arial"/>
              <a:cs typeface="Arial"/>
            </a:endParaRPr>
          </a:p>
          <a:p>
            <a:pPr marL="285750" indent="-285750">
              <a:buClr>
                <a:schemeClr val="accent3"/>
              </a:buClr>
              <a:buFont typeface="Wingdings" charset="2"/>
              <a:buChar char="§"/>
            </a:pPr>
            <a:r>
              <a:rPr lang="ru-RU" b="1" dirty="0" err="1">
                <a:solidFill>
                  <a:srgbClr val="161645"/>
                </a:solidFill>
                <a:latin typeface="Arial"/>
                <a:cs typeface="Arial"/>
              </a:rPr>
              <a:t>IGlobalExtension</a:t>
            </a:r>
            <a:r>
              <a:rPr lang="ru-RU" dirty="0">
                <a:solidFill>
                  <a:srgbClr val="161645"/>
                </a:solidFill>
                <a:latin typeface="Arial"/>
                <a:cs typeface="Arial"/>
              </a:rPr>
              <a:t> </a:t>
            </a:r>
            <a:r>
              <a:rPr lang="ru-RU" dirty="0">
                <a:solidFill>
                  <a:schemeClr val="accent4"/>
                </a:solidFill>
                <a:latin typeface="Arial"/>
                <a:cs typeface="Arial"/>
              </a:rPr>
              <a:t>— позволяет работать с метаданными спецификации(</a:t>
            </a:r>
            <a:r>
              <a:rPr lang="ru-RU" dirty="0" err="1">
                <a:solidFill>
                  <a:schemeClr val="accent4"/>
                </a:solidFill>
                <a:latin typeface="Arial"/>
                <a:cs typeface="Arial"/>
              </a:rPr>
              <a:t>SpecInfo</a:t>
            </a:r>
            <a:r>
              <a:rPr lang="ru-RU" dirty="0">
                <a:solidFill>
                  <a:schemeClr val="accent4"/>
                </a:solidFill>
                <a:latin typeface="Arial"/>
                <a:cs typeface="Arial"/>
              </a:rPr>
              <a:t>), здесь можно посмотреть метаданные по любым компонентам спецификации(поля, установочные методы, сценарии требований) и добавить им свои </a:t>
            </a:r>
            <a:r>
              <a:rPr lang="ru-RU" dirty="0" err="1" smtClean="0">
                <a:solidFill>
                  <a:schemeClr val="accent4"/>
                </a:solidFill>
                <a:latin typeface="Arial"/>
                <a:cs typeface="Arial"/>
              </a:rPr>
              <a:t>интерсепторы</a:t>
            </a:r>
            <a:endParaRPr lang="en-US" dirty="0" smtClean="0">
              <a:solidFill>
                <a:schemeClr val="accent4"/>
              </a:solidFill>
              <a:latin typeface="Arial"/>
              <a:cs typeface="Arial"/>
            </a:endParaRPr>
          </a:p>
          <a:p>
            <a:pPr marL="285750" indent="-285750">
              <a:buClr>
                <a:schemeClr val="accent3"/>
              </a:buClr>
              <a:buFont typeface="Wingdings" charset="2"/>
              <a:buChar char="§"/>
            </a:pPr>
            <a:endParaRPr lang="ru-RU" dirty="0">
              <a:solidFill>
                <a:schemeClr val="accent4"/>
              </a:solidFill>
              <a:latin typeface="Arial"/>
              <a:cs typeface="Arial"/>
            </a:endParaRPr>
          </a:p>
          <a:p>
            <a:pPr marL="285750" indent="-285750">
              <a:buClr>
                <a:schemeClr val="accent3"/>
              </a:buClr>
              <a:buFont typeface="Wingdings" charset="2"/>
              <a:buChar char="§"/>
            </a:pPr>
            <a:r>
              <a:rPr lang="ru-RU" b="1" dirty="0" err="1">
                <a:solidFill>
                  <a:srgbClr val="161645"/>
                </a:solidFill>
                <a:latin typeface="Arial"/>
                <a:cs typeface="Arial"/>
              </a:rPr>
              <a:t>IAnnotationDrivenExtension</a:t>
            </a:r>
            <a:r>
              <a:rPr lang="ru-RU" dirty="0">
                <a:solidFill>
                  <a:srgbClr val="161645"/>
                </a:solidFill>
                <a:latin typeface="Arial"/>
                <a:cs typeface="Arial"/>
              </a:rPr>
              <a:t> </a:t>
            </a:r>
            <a:r>
              <a:rPr lang="ru-RU" dirty="0">
                <a:solidFill>
                  <a:schemeClr val="accent4"/>
                </a:solidFill>
                <a:latin typeface="Arial"/>
                <a:cs typeface="Arial"/>
              </a:rPr>
              <a:t>— тоже что и предыдущий, только упрощает задачу, если наше расширение привязано к какой-то конкретной аннотации, для упрощения работы можно воспользоваться классом </a:t>
            </a:r>
            <a:r>
              <a:rPr lang="ru-RU" dirty="0" err="1">
                <a:solidFill>
                  <a:schemeClr val="accent4"/>
                </a:solidFill>
                <a:latin typeface="Arial"/>
                <a:cs typeface="Arial"/>
              </a:rPr>
              <a:t>AbstractAnnotationDrivenExtension</a:t>
            </a:r>
            <a:endParaRPr lang="en-US" dirty="0">
              <a:solidFill>
                <a:schemeClr val="accent4"/>
              </a:solidFill>
              <a:latin typeface="Arial"/>
              <a:cs typeface="Arial"/>
            </a:endParaRPr>
          </a:p>
        </p:txBody>
      </p:sp>
    </p:spTree>
    <p:extLst>
      <p:ext uri="{BB962C8B-B14F-4D97-AF65-F5344CB8AC3E}">
        <p14:creationId xmlns:p14="http://schemas.microsoft.com/office/powerpoint/2010/main" val="23619288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smtClean="0"/>
              <a:t>Bowling Game Kata</a:t>
            </a:r>
            <a:endParaRPr lang="en-US" dirty="0"/>
          </a:p>
        </p:txBody>
      </p:sp>
      <p:sp>
        <p:nvSpPr>
          <p:cNvPr id="6" name="Rectangle 5"/>
          <p:cNvSpPr/>
          <p:nvPr/>
        </p:nvSpPr>
        <p:spPr>
          <a:xfrm>
            <a:off x="381000" y="1004888"/>
            <a:ext cx="12039600" cy="5816976"/>
          </a:xfrm>
          <a:prstGeom prst="rect">
            <a:avLst/>
          </a:prstGeom>
        </p:spPr>
        <p:txBody>
          <a:bodyPr wrap="square">
            <a:spAutoFit/>
          </a:bodyPr>
          <a:lstStyle/>
          <a:p>
            <a:r>
              <a:rPr lang="sv-SE" sz="1200" b="1" dirty="0" err="1">
                <a:solidFill>
                  <a:srgbClr val="000080"/>
                </a:solidFill>
                <a:latin typeface="Menlo"/>
              </a:rPr>
              <a:t>package</a:t>
            </a:r>
            <a:r>
              <a:rPr lang="sv-SE" sz="1200" dirty="0">
                <a:solidFill>
                  <a:srgbClr val="000080"/>
                </a:solidFill>
                <a:latin typeface="Menlo"/>
              </a:rPr>
              <a:t> </a:t>
            </a:r>
            <a:r>
              <a:rPr lang="sv-SE" sz="1200" dirty="0" err="1">
                <a:solidFill>
                  <a:srgbClr val="000000"/>
                </a:solidFill>
                <a:latin typeface="Menlo"/>
              </a:rPr>
              <a:t>kata</a:t>
            </a:r>
            <a:endParaRPr lang="sv-SE" sz="1200" dirty="0">
              <a:solidFill>
                <a:srgbClr val="000000"/>
              </a:solidFill>
              <a:latin typeface="Menlo"/>
            </a:endParaRPr>
          </a:p>
          <a:p>
            <a:endParaRPr lang="en-US" sz="1200" dirty="0">
              <a:latin typeface="Menlo"/>
            </a:endParaRPr>
          </a:p>
          <a:p>
            <a:r>
              <a:rPr lang="en-US" sz="1200" b="1" dirty="0">
                <a:solidFill>
                  <a:srgbClr val="000080"/>
                </a:solidFill>
                <a:latin typeface="Menlo"/>
              </a:rPr>
              <a:t>import</a:t>
            </a:r>
            <a:r>
              <a:rPr lang="en-US" sz="1200" dirty="0">
                <a:solidFill>
                  <a:srgbClr val="000080"/>
                </a:solidFill>
                <a:latin typeface="Menlo"/>
              </a:rPr>
              <a:t> </a:t>
            </a:r>
            <a:r>
              <a:rPr lang="en-US" sz="1200" dirty="0" err="1">
                <a:solidFill>
                  <a:srgbClr val="000000"/>
                </a:solidFill>
                <a:latin typeface="Menlo"/>
              </a:rPr>
              <a:t>spock</a:t>
            </a:r>
            <a:r>
              <a:rPr lang="en-US" sz="1200" b="1" dirty="0" err="1">
                <a:solidFill>
                  <a:srgbClr val="000000"/>
                </a:solidFill>
                <a:latin typeface="Menlo"/>
              </a:rPr>
              <a:t>.</a:t>
            </a:r>
            <a:r>
              <a:rPr lang="en-US" sz="1200" dirty="0" err="1">
                <a:solidFill>
                  <a:srgbClr val="000000"/>
                </a:solidFill>
                <a:latin typeface="Menlo"/>
              </a:rPr>
              <a:t>lang</a:t>
            </a:r>
            <a:r>
              <a:rPr lang="en-US" sz="1200" b="1" dirty="0" err="1">
                <a:solidFill>
                  <a:srgbClr val="000000"/>
                </a:solidFill>
                <a:latin typeface="Menlo"/>
              </a:rPr>
              <a:t>.</a:t>
            </a:r>
            <a:r>
              <a:rPr lang="en-US" sz="1200" dirty="0" err="1">
                <a:solidFill>
                  <a:srgbClr val="000000"/>
                </a:solidFill>
                <a:latin typeface="Menlo"/>
              </a:rPr>
              <a:t>Specification</a:t>
            </a:r>
            <a:endParaRPr lang="en-US" sz="1200" dirty="0">
              <a:solidFill>
                <a:srgbClr val="000000"/>
              </a:solidFill>
              <a:latin typeface="Menlo"/>
            </a:endParaRPr>
          </a:p>
          <a:p>
            <a:endParaRPr lang="en-US" sz="1200" dirty="0">
              <a:latin typeface="Menlo"/>
            </a:endParaRPr>
          </a:p>
          <a:p>
            <a:r>
              <a:rPr lang="en-US" sz="1200" b="1" dirty="0">
                <a:solidFill>
                  <a:srgbClr val="000080"/>
                </a:solidFill>
                <a:latin typeface="Menlo"/>
              </a:rPr>
              <a:t>class</a:t>
            </a:r>
            <a:r>
              <a:rPr lang="en-US" sz="1200" dirty="0">
                <a:solidFill>
                  <a:srgbClr val="000080"/>
                </a:solidFill>
                <a:latin typeface="Menlo"/>
              </a:rPr>
              <a:t> </a:t>
            </a:r>
            <a:r>
              <a:rPr lang="en-US" sz="1200" dirty="0" err="1">
                <a:solidFill>
                  <a:srgbClr val="000000"/>
                </a:solidFill>
                <a:latin typeface="Menlo"/>
              </a:rPr>
              <a:t>BowlingSpecification</a:t>
            </a:r>
            <a:r>
              <a:rPr lang="en-US" sz="1200" dirty="0">
                <a:solidFill>
                  <a:srgbClr val="000000"/>
                </a:solidFill>
                <a:latin typeface="Menlo"/>
              </a:rPr>
              <a:t> </a:t>
            </a:r>
            <a:r>
              <a:rPr lang="en-US" sz="1200" b="1" dirty="0">
                <a:solidFill>
                  <a:srgbClr val="000080"/>
                </a:solidFill>
                <a:latin typeface="Menlo"/>
              </a:rPr>
              <a:t>extends</a:t>
            </a:r>
            <a:r>
              <a:rPr lang="en-US" sz="1200" dirty="0">
                <a:solidFill>
                  <a:srgbClr val="000080"/>
                </a:solidFill>
                <a:latin typeface="Menlo"/>
              </a:rPr>
              <a:t> </a:t>
            </a:r>
            <a:r>
              <a:rPr lang="en-US" sz="1200" dirty="0">
                <a:solidFill>
                  <a:srgbClr val="000000"/>
                </a:solidFill>
                <a:latin typeface="Menlo"/>
              </a:rPr>
              <a:t>Specification </a:t>
            </a:r>
            <a:r>
              <a:rPr lang="en-US" sz="1200" b="1" dirty="0">
                <a:solidFill>
                  <a:srgbClr val="000000"/>
                </a:solidFill>
                <a:latin typeface="Menlo"/>
              </a:rPr>
              <a:t>{</a:t>
            </a:r>
            <a:endParaRPr lang="en-US" sz="1200" dirty="0">
              <a:solidFill>
                <a:srgbClr val="000000"/>
              </a:solidFill>
              <a:latin typeface="Menlo"/>
            </a:endParaRPr>
          </a:p>
          <a:p>
            <a:endParaRPr lang="en-US" sz="1200" dirty="0">
              <a:solidFill>
                <a:srgbClr val="000000"/>
              </a:solidFill>
              <a:latin typeface="Menlo"/>
            </a:endParaRPr>
          </a:p>
          <a:p>
            <a:r>
              <a:rPr lang="en-US" sz="1200" dirty="0">
                <a:solidFill>
                  <a:srgbClr val="000000"/>
                </a:solidFill>
                <a:latin typeface="Menlo"/>
              </a:rPr>
              <a:t>    </a:t>
            </a:r>
            <a:r>
              <a:rPr lang="en-US" sz="1200" dirty="0" err="1">
                <a:solidFill>
                  <a:srgbClr val="000000"/>
                </a:solidFill>
                <a:latin typeface="Menlo"/>
              </a:rPr>
              <a:t>BowlingGame</a:t>
            </a:r>
            <a:r>
              <a:rPr lang="en-US" sz="1200" dirty="0">
                <a:solidFill>
                  <a:srgbClr val="000000"/>
                </a:solidFill>
                <a:latin typeface="Menlo"/>
              </a:rPr>
              <a:t> game</a:t>
            </a:r>
          </a:p>
          <a:p>
            <a:endParaRPr lang="en-US" sz="1200" dirty="0">
              <a:latin typeface="Menlo"/>
            </a:endParaRPr>
          </a:p>
          <a:p>
            <a:r>
              <a:rPr lang="cs-CZ" sz="1200" dirty="0">
                <a:latin typeface="Menlo"/>
              </a:rPr>
              <a:t>    </a:t>
            </a:r>
            <a:r>
              <a:rPr lang="cs-CZ" sz="1200" b="1" dirty="0" err="1">
                <a:solidFill>
                  <a:srgbClr val="000080"/>
                </a:solidFill>
                <a:latin typeface="Menlo"/>
              </a:rPr>
              <a:t>def</a:t>
            </a:r>
            <a:r>
              <a:rPr lang="cs-CZ" sz="1200" dirty="0">
                <a:solidFill>
                  <a:srgbClr val="000080"/>
                </a:solidFill>
                <a:latin typeface="Menlo"/>
              </a:rPr>
              <a:t> </a:t>
            </a:r>
            <a:r>
              <a:rPr lang="cs-CZ" sz="1200" dirty="0" err="1">
                <a:solidFill>
                  <a:srgbClr val="808000"/>
                </a:solidFill>
                <a:latin typeface="Menlo"/>
              </a:rPr>
              <a:t>setup</a:t>
            </a:r>
            <a:r>
              <a:rPr lang="cs-CZ" sz="1200" b="1" dirty="0">
                <a:solidFill>
                  <a:srgbClr val="000000"/>
                </a:solidFill>
                <a:latin typeface="Menlo"/>
              </a:rPr>
              <a:t>() {</a:t>
            </a:r>
            <a:endParaRPr lang="cs-CZ" sz="1200" dirty="0">
              <a:solidFill>
                <a:srgbClr val="000000"/>
              </a:solidFill>
              <a:latin typeface="Menlo"/>
            </a:endParaRPr>
          </a:p>
          <a:p>
            <a:r>
              <a:rPr lang="en-US" sz="1200" dirty="0">
                <a:solidFill>
                  <a:srgbClr val="000000"/>
                </a:solidFill>
                <a:latin typeface="Menlo"/>
              </a:rPr>
              <a:t>        game </a:t>
            </a:r>
            <a:r>
              <a:rPr lang="en-US" sz="1200" b="1" dirty="0">
                <a:solidFill>
                  <a:srgbClr val="000000"/>
                </a:solidFill>
                <a:latin typeface="Menlo"/>
              </a:rPr>
              <a:t>=</a:t>
            </a:r>
            <a:r>
              <a:rPr lang="en-US" sz="1200" dirty="0">
                <a:solidFill>
                  <a:srgbClr val="000000"/>
                </a:solidFill>
                <a:latin typeface="Menlo"/>
              </a:rPr>
              <a:t> </a:t>
            </a:r>
            <a:r>
              <a:rPr lang="en-US" sz="1200" b="1" dirty="0">
                <a:solidFill>
                  <a:srgbClr val="000080"/>
                </a:solidFill>
                <a:latin typeface="Menlo"/>
              </a:rPr>
              <a:t>new</a:t>
            </a:r>
            <a:r>
              <a:rPr lang="en-US" sz="1200" dirty="0">
                <a:solidFill>
                  <a:srgbClr val="000080"/>
                </a:solidFill>
                <a:latin typeface="Menlo"/>
              </a:rPr>
              <a:t> </a:t>
            </a:r>
            <a:r>
              <a:rPr lang="en-US" sz="1200" dirty="0" err="1">
                <a:solidFill>
                  <a:srgbClr val="808000"/>
                </a:solidFill>
                <a:latin typeface="Menlo"/>
              </a:rPr>
              <a:t>BowlingGame</a:t>
            </a:r>
            <a:r>
              <a:rPr lang="en-US" sz="1200" b="1" dirty="0">
                <a:solidFill>
                  <a:srgbClr val="000000"/>
                </a:solidFill>
                <a:latin typeface="Menlo"/>
              </a:rPr>
              <a:t>()</a:t>
            </a:r>
            <a:endParaRPr lang="en-US" sz="1200" dirty="0">
              <a:solidFill>
                <a:srgbClr val="000000"/>
              </a:solidFill>
              <a:latin typeface="Menlo"/>
            </a:endParaRPr>
          </a:p>
          <a:p>
            <a:r>
              <a:rPr lang="en-US" sz="1200" dirty="0">
                <a:latin typeface="Menlo"/>
              </a:rPr>
              <a:t>    </a:t>
            </a:r>
            <a:r>
              <a:rPr lang="en-US" sz="1200" b="1" dirty="0">
                <a:solidFill>
                  <a:srgbClr val="000000"/>
                </a:solidFill>
                <a:latin typeface="Menlo"/>
              </a:rPr>
              <a:t>}</a:t>
            </a:r>
            <a:endParaRPr lang="en-US" sz="1200" dirty="0">
              <a:solidFill>
                <a:srgbClr val="000000"/>
              </a:solidFill>
              <a:latin typeface="Menlo"/>
            </a:endParaRPr>
          </a:p>
          <a:p>
            <a:endParaRPr lang="en-US" sz="1200" dirty="0">
              <a:latin typeface="Menlo"/>
            </a:endParaRPr>
          </a:p>
          <a:p>
            <a:r>
              <a:rPr lang="en-US" sz="1200" dirty="0">
                <a:latin typeface="Menlo"/>
              </a:rPr>
              <a:t>    </a:t>
            </a:r>
            <a:r>
              <a:rPr lang="en-US" sz="1200" b="1" dirty="0" err="1">
                <a:solidFill>
                  <a:srgbClr val="000080"/>
                </a:solidFill>
                <a:latin typeface="Menlo"/>
              </a:rPr>
              <a:t>def</a:t>
            </a:r>
            <a:r>
              <a:rPr lang="en-US" sz="1200" dirty="0">
                <a:solidFill>
                  <a:srgbClr val="000080"/>
                </a:solidFill>
                <a:latin typeface="Menlo"/>
              </a:rPr>
              <a:t> </a:t>
            </a:r>
            <a:r>
              <a:rPr lang="en-US" sz="1200" dirty="0">
                <a:solidFill>
                  <a:srgbClr val="009900"/>
                </a:solidFill>
                <a:latin typeface="Menlo"/>
              </a:rPr>
              <a:t>"should score zero on gutter game"</a:t>
            </a:r>
            <a:r>
              <a:rPr lang="en-US" sz="1200" b="1" dirty="0">
                <a:solidFill>
                  <a:srgbClr val="000000"/>
                </a:solidFill>
                <a:latin typeface="Menlo"/>
              </a:rPr>
              <a:t>() {</a:t>
            </a:r>
            <a:endParaRPr lang="en-US" sz="1200" dirty="0">
              <a:solidFill>
                <a:srgbClr val="000000"/>
              </a:solidFill>
              <a:latin typeface="Menlo"/>
            </a:endParaRPr>
          </a:p>
          <a:p>
            <a:r>
              <a:rPr lang="en-US" sz="1200" dirty="0">
                <a:solidFill>
                  <a:srgbClr val="000000"/>
                </a:solidFill>
                <a:latin typeface="Menlo"/>
              </a:rPr>
              <a:t>        when</a:t>
            </a:r>
            <a:r>
              <a:rPr lang="en-US" sz="1200" b="1" dirty="0">
                <a:solidFill>
                  <a:srgbClr val="000000"/>
                </a:solidFill>
                <a:latin typeface="Menlo"/>
              </a:rPr>
              <a:t>:</a:t>
            </a:r>
            <a:r>
              <a:rPr lang="en-US" sz="1200" dirty="0">
                <a:solidFill>
                  <a:srgbClr val="000000"/>
                </a:solidFill>
                <a:latin typeface="Menlo"/>
              </a:rPr>
              <a:t> </a:t>
            </a:r>
            <a:r>
              <a:rPr lang="en-US" sz="1200" dirty="0" err="1">
                <a:solidFill>
                  <a:srgbClr val="000000"/>
                </a:solidFill>
                <a:latin typeface="Menlo"/>
              </a:rPr>
              <a:t>rollMany</a:t>
            </a:r>
            <a:r>
              <a:rPr lang="en-US" sz="1200" dirty="0">
                <a:solidFill>
                  <a:srgbClr val="000000"/>
                </a:solidFill>
                <a:latin typeface="Menlo"/>
              </a:rPr>
              <a:t> </a:t>
            </a:r>
            <a:r>
              <a:rPr lang="en-US" sz="1200" b="1" dirty="0">
                <a:solidFill>
                  <a:srgbClr val="0000FF"/>
                </a:solidFill>
                <a:latin typeface="Menlo"/>
              </a:rPr>
              <a:t>20</a:t>
            </a:r>
            <a:r>
              <a:rPr lang="en-US" sz="1200" b="1" dirty="0">
                <a:solidFill>
                  <a:srgbClr val="000000"/>
                </a:solidFill>
                <a:latin typeface="Menlo"/>
              </a:rPr>
              <a:t>,</a:t>
            </a:r>
            <a:r>
              <a:rPr lang="en-US" sz="1200" dirty="0">
                <a:solidFill>
                  <a:srgbClr val="000000"/>
                </a:solidFill>
                <a:latin typeface="Menlo"/>
              </a:rPr>
              <a:t> </a:t>
            </a:r>
            <a:r>
              <a:rPr lang="en-US" sz="1200" b="1" dirty="0">
                <a:solidFill>
                  <a:srgbClr val="0000FF"/>
                </a:solidFill>
                <a:latin typeface="Menlo"/>
              </a:rPr>
              <a:t>0</a:t>
            </a:r>
            <a:endParaRPr lang="en-US" sz="1200" dirty="0">
              <a:solidFill>
                <a:srgbClr val="0000FF"/>
              </a:solidFill>
              <a:latin typeface="Menlo"/>
            </a:endParaRPr>
          </a:p>
          <a:p>
            <a:r>
              <a:rPr lang="en-US" sz="1200" dirty="0">
                <a:solidFill>
                  <a:srgbClr val="000000"/>
                </a:solidFill>
                <a:latin typeface="Menlo"/>
              </a:rPr>
              <a:t>        then</a:t>
            </a:r>
            <a:r>
              <a:rPr lang="en-US" sz="1200" b="1" dirty="0">
                <a:solidFill>
                  <a:srgbClr val="000000"/>
                </a:solidFill>
                <a:latin typeface="Menlo"/>
              </a:rPr>
              <a:t>:</a:t>
            </a:r>
            <a:r>
              <a:rPr lang="en-US" sz="1200" dirty="0">
                <a:solidFill>
                  <a:srgbClr val="000000"/>
                </a:solidFill>
                <a:latin typeface="Menlo"/>
              </a:rPr>
              <a:t> </a:t>
            </a:r>
            <a:r>
              <a:rPr lang="en-US" sz="1200" dirty="0" err="1">
                <a:solidFill>
                  <a:srgbClr val="000000"/>
                </a:solidFill>
                <a:latin typeface="Menlo"/>
              </a:rPr>
              <a:t>game</a:t>
            </a:r>
            <a:r>
              <a:rPr lang="en-US" sz="1200" b="1" dirty="0" err="1">
                <a:solidFill>
                  <a:srgbClr val="000000"/>
                </a:solidFill>
                <a:latin typeface="Menlo"/>
              </a:rPr>
              <a:t>.</a:t>
            </a:r>
            <a:r>
              <a:rPr lang="en-US" sz="1200" dirty="0" err="1">
                <a:solidFill>
                  <a:srgbClr val="808000"/>
                </a:solidFill>
                <a:latin typeface="Menlo"/>
              </a:rPr>
              <a:t>score</a:t>
            </a:r>
            <a:r>
              <a:rPr lang="en-US" sz="1200" b="1" dirty="0">
                <a:solidFill>
                  <a:srgbClr val="000000"/>
                </a:solidFill>
                <a:latin typeface="Menlo"/>
              </a:rPr>
              <a:t>() ==</a:t>
            </a:r>
            <a:r>
              <a:rPr lang="en-US" sz="1200" dirty="0">
                <a:solidFill>
                  <a:srgbClr val="000000"/>
                </a:solidFill>
                <a:latin typeface="Menlo"/>
              </a:rPr>
              <a:t> </a:t>
            </a:r>
            <a:r>
              <a:rPr lang="en-US" sz="1200" b="1" dirty="0">
                <a:solidFill>
                  <a:srgbClr val="0000FF"/>
                </a:solidFill>
                <a:latin typeface="Menlo"/>
              </a:rPr>
              <a:t>0</a:t>
            </a:r>
            <a:endParaRPr lang="en-US" sz="1200" dirty="0">
              <a:solidFill>
                <a:srgbClr val="0000FF"/>
              </a:solidFill>
              <a:latin typeface="Menlo"/>
            </a:endParaRPr>
          </a:p>
          <a:p>
            <a:r>
              <a:rPr lang="en-US" sz="1200" dirty="0">
                <a:latin typeface="Menlo"/>
              </a:rPr>
              <a:t>    </a:t>
            </a:r>
            <a:r>
              <a:rPr lang="en-US" sz="1200" b="1" dirty="0">
                <a:solidFill>
                  <a:srgbClr val="000000"/>
                </a:solidFill>
                <a:latin typeface="Menlo"/>
              </a:rPr>
              <a:t>}</a:t>
            </a:r>
            <a:endParaRPr lang="en-US" sz="1200" dirty="0">
              <a:solidFill>
                <a:srgbClr val="000000"/>
              </a:solidFill>
              <a:latin typeface="Menlo"/>
            </a:endParaRPr>
          </a:p>
          <a:p>
            <a:endParaRPr lang="en-US" sz="1200" dirty="0">
              <a:latin typeface="Menlo"/>
            </a:endParaRPr>
          </a:p>
          <a:p>
            <a:r>
              <a:rPr lang="en-US" sz="1200" dirty="0">
                <a:latin typeface="Menlo"/>
              </a:rPr>
              <a:t>    </a:t>
            </a:r>
            <a:r>
              <a:rPr lang="en-US" sz="1200" b="1" dirty="0" err="1">
                <a:solidFill>
                  <a:srgbClr val="000080"/>
                </a:solidFill>
                <a:latin typeface="Menlo"/>
              </a:rPr>
              <a:t>def</a:t>
            </a:r>
            <a:r>
              <a:rPr lang="en-US" sz="1200" dirty="0">
                <a:solidFill>
                  <a:srgbClr val="000080"/>
                </a:solidFill>
                <a:latin typeface="Menlo"/>
              </a:rPr>
              <a:t> </a:t>
            </a:r>
            <a:r>
              <a:rPr lang="en-US" sz="1200" dirty="0">
                <a:solidFill>
                  <a:srgbClr val="009900"/>
                </a:solidFill>
                <a:latin typeface="Menlo"/>
              </a:rPr>
              <a:t>"should score twenty when all one"</a:t>
            </a:r>
            <a:r>
              <a:rPr lang="en-US" sz="1200" b="1" dirty="0">
                <a:solidFill>
                  <a:srgbClr val="000000"/>
                </a:solidFill>
                <a:latin typeface="Menlo"/>
              </a:rPr>
              <a:t>() {</a:t>
            </a:r>
            <a:endParaRPr lang="en-US" sz="1200" dirty="0">
              <a:solidFill>
                <a:srgbClr val="000000"/>
              </a:solidFill>
              <a:latin typeface="Menlo"/>
            </a:endParaRPr>
          </a:p>
          <a:p>
            <a:r>
              <a:rPr lang="en-US" sz="1200" dirty="0">
                <a:solidFill>
                  <a:srgbClr val="000000"/>
                </a:solidFill>
                <a:latin typeface="Menlo"/>
              </a:rPr>
              <a:t>        when</a:t>
            </a:r>
            <a:r>
              <a:rPr lang="en-US" sz="1200" b="1" dirty="0">
                <a:solidFill>
                  <a:srgbClr val="000000"/>
                </a:solidFill>
                <a:latin typeface="Menlo"/>
              </a:rPr>
              <a:t>:</a:t>
            </a:r>
            <a:r>
              <a:rPr lang="en-US" sz="1200" dirty="0">
                <a:solidFill>
                  <a:srgbClr val="000000"/>
                </a:solidFill>
                <a:latin typeface="Menlo"/>
              </a:rPr>
              <a:t> </a:t>
            </a:r>
            <a:r>
              <a:rPr lang="en-US" sz="1200" dirty="0" err="1">
                <a:solidFill>
                  <a:srgbClr val="000000"/>
                </a:solidFill>
                <a:latin typeface="Menlo"/>
              </a:rPr>
              <a:t>rollMany</a:t>
            </a:r>
            <a:r>
              <a:rPr lang="en-US" sz="1200" dirty="0">
                <a:solidFill>
                  <a:srgbClr val="000000"/>
                </a:solidFill>
                <a:latin typeface="Menlo"/>
              </a:rPr>
              <a:t> </a:t>
            </a:r>
            <a:r>
              <a:rPr lang="en-US" sz="1200" b="1" dirty="0">
                <a:solidFill>
                  <a:srgbClr val="0000FF"/>
                </a:solidFill>
                <a:latin typeface="Menlo"/>
              </a:rPr>
              <a:t>20</a:t>
            </a:r>
            <a:r>
              <a:rPr lang="en-US" sz="1200" b="1" dirty="0">
                <a:solidFill>
                  <a:srgbClr val="000000"/>
                </a:solidFill>
                <a:latin typeface="Menlo"/>
              </a:rPr>
              <a:t>,</a:t>
            </a:r>
            <a:r>
              <a:rPr lang="en-US" sz="1200" dirty="0">
                <a:solidFill>
                  <a:srgbClr val="000000"/>
                </a:solidFill>
                <a:latin typeface="Menlo"/>
              </a:rPr>
              <a:t> </a:t>
            </a:r>
            <a:r>
              <a:rPr lang="en-US" sz="1200" b="1" dirty="0">
                <a:solidFill>
                  <a:srgbClr val="0000FF"/>
                </a:solidFill>
                <a:latin typeface="Menlo"/>
              </a:rPr>
              <a:t>1</a:t>
            </a:r>
            <a:endParaRPr lang="en-US" sz="1200" dirty="0">
              <a:solidFill>
                <a:srgbClr val="0000FF"/>
              </a:solidFill>
              <a:latin typeface="Menlo"/>
            </a:endParaRPr>
          </a:p>
          <a:p>
            <a:r>
              <a:rPr lang="en-US" sz="1200" dirty="0">
                <a:solidFill>
                  <a:srgbClr val="000000"/>
                </a:solidFill>
                <a:latin typeface="Menlo"/>
              </a:rPr>
              <a:t>        then</a:t>
            </a:r>
            <a:r>
              <a:rPr lang="en-US" sz="1200" b="1" dirty="0">
                <a:solidFill>
                  <a:srgbClr val="000000"/>
                </a:solidFill>
                <a:latin typeface="Menlo"/>
              </a:rPr>
              <a:t>:</a:t>
            </a:r>
            <a:r>
              <a:rPr lang="en-US" sz="1200" dirty="0">
                <a:solidFill>
                  <a:srgbClr val="000000"/>
                </a:solidFill>
                <a:latin typeface="Menlo"/>
              </a:rPr>
              <a:t> </a:t>
            </a:r>
            <a:r>
              <a:rPr lang="en-US" sz="1200" dirty="0" err="1">
                <a:solidFill>
                  <a:srgbClr val="000000"/>
                </a:solidFill>
                <a:latin typeface="Menlo"/>
              </a:rPr>
              <a:t>game</a:t>
            </a:r>
            <a:r>
              <a:rPr lang="en-US" sz="1200" b="1" dirty="0" err="1">
                <a:solidFill>
                  <a:srgbClr val="000000"/>
                </a:solidFill>
                <a:latin typeface="Menlo"/>
              </a:rPr>
              <a:t>.</a:t>
            </a:r>
            <a:r>
              <a:rPr lang="en-US" sz="1200" dirty="0" err="1">
                <a:solidFill>
                  <a:srgbClr val="808000"/>
                </a:solidFill>
                <a:latin typeface="Menlo"/>
              </a:rPr>
              <a:t>score</a:t>
            </a:r>
            <a:r>
              <a:rPr lang="en-US" sz="1200" b="1" dirty="0">
                <a:solidFill>
                  <a:srgbClr val="000000"/>
                </a:solidFill>
                <a:latin typeface="Menlo"/>
              </a:rPr>
              <a:t>() ==</a:t>
            </a:r>
            <a:r>
              <a:rPr lang="en-US" sz="1200" dirty="0">
                <a:solidFill>
                  <a:srgbClr val="000000"/>
                </a:solidFill>
                <a:latin typeface="Menlo"/>
              </a:rPr>
              <a:t> </a:t>
            </a:r>
            <a:r>
              <a:rPr lang="en-US" sz="1200" b="1" dirty="0">
                <a:solidFill>
                  <a:srgbClr val="0000FF"/>
                </a:solidFill>
                <a:latin typeface="Menlo"/>
              </a:rPr>
              <a:t>20</a:t>
            </a:r>
            <a:endParaRPr lang="en-US" sz="1200" dirty="0">
              <a:solidFill>
                <a:srgbClr val="0000FF"/>
              </a:solidFill>
              <a:latin typeface="Menlo"/>
            </a:endParaRPr>
          </a:p>
          <a:p>
            <a:r>
              <a:rPr lang="en-US" sz="1200" dirty="0">
                <a:latin typeface="Menlo"/>
              </a:rPr>
              <a:t>    </a:t>
            </a:r>
            <a:r>
              <a:rPr lang="en-US" sz="1200" b="1" dirty="0">
                <a:solidFill>
                  <a:srgbClr val="000000"/>
                </a:solidFill>
                <a:latin typeface="Menlo"/>
              </a:rPr>
              <a:t>}</a:t>
            </a:r>
            <a:endParaRPr lang="en-US" sz="1200" dirty="0">
              <a:solidFill>
                <a:srgbClr val="000000"/>
              </a:solidFill>
              <a:latin typeface="Menlo"/>
            </a:endParaRPr>
          </a:p>
          <a:p>
            <a:endParaRPr lang="en-US" sz="1200" dirty="0">
              <a:latin typeface="Menlo"/>
            </a:endParaRPr>
          </a:p>
          <a:p>
            <a:r>
              <a:rPr lang="en-US" sz="1200" dirty="0">
                <a:latin typeface="Menlo"/>
              </a:rPr>
              <a:t>    </a:t>
            </a:r>
            <a:r>
              <a:rPr lang="en-US" sz="1200" b="1" dirty="0" err="1">
                <a:solidFill>
                  <a:srgbClr val="000080"/>
                </a:solidFill>
                <a:latin typeface="Menlo"/>
              </a:rPr>
              <a:t>def</a:t>
            </a:r>
            <a:r>
              <a:rPr lang="en-US" sz="1200" dirty="0">
                <a:solidFill>
                  <a:srgbClr val="000080"/>
                </a:solidFill>
                <a:latin typeface="Menlo"/>
              </a:rPr>
              <a:t> </a:t>
            </a:r>
            <a:r>
              <a:rPr lang="en-US" sz="1200" dirty="0">
                <a:solidFill>
                  <a:srgbClr val="009900"/>
                </a:solidFill>
                <a:latin typeface="Menlo"/>
              </a:rPr>
              <a:t>"should score spare correctly"</a:t>
            </a:r>
            <a:r>
              <a:rPr lang="en-US" sz="1200" b="1" dirty="0">
                <a:solidFill>
                  <a:srgbClr val="000000"/>
                </a:solidFill>
                <a:latin typeface="Menlo"/>
              </a:rPr>
              <a:t>() {</a:t>
            </a:r>
            <a:endParaRPr lang="en-US" sz="1200" dirty="0">
              <a:solidFill>
                <a:srgbClr val="000000"/>
              </a:solidFill>
              <a:latin typeface="Menlo"/>
            </a:endParaRPr>
          </a:p>
          <a:p>
            <a:r>
              <a:rPr lang="en-US" sz="1200" dirty="0">
                <a:solidFill>
                  <a:srgbClr val="000000"/>
                </a:solidFill>
                <a:latin typeface="Menlo"/>
              </a:rPr>
              <a:t>        when</a:t>
            </a:r>
            <a:r>
              <a:rPr lang="en-US" sz="1200" b="1" dirty="0">
                <a:solidFill>
                  <a:srgbClr val="000000"/>
                </a:solidFill>
                <a:latin typeface="Menlo"/>
              </a:rPr>
              <a:t>:</a:t>
            </a:r>
            <a:endParaRPr lang="en-US" sz="1200" dirty="0">
              <a:solidFill>
                <a:srgbClr val="000000"/>
              </a:solidFill>
              <a:latin typeface="Menlo"/>
            </a:endParaRPr>
          </a:p>
          <a:p>
            <a:r>
              <a:rPr lang="en-US" sz="1200" dirty="0">
                <a:latin typeface="Menlo"/>
              </a:rPr>
              <a:t>        </a:t>
            </a:r>
            <a:r>
              <a:rPr lang="en-US" sz="1200" dirty="0" err="1">
                <a:solidFill>
                  <a:srgbClr val="808000"/>
                </a:solidFill>
                <a:latin typeface="Menlo"/>
              </a:rPr>
              <a:t>rollSpare</a:t>
            </a:r>
            <a:r>
              <a:rPr lang="en-US" sz="1200" b="1" dirty="0">
                <a:solidFill>
                  <a:srgbClr val="000000"/>
                </a:solidFill>
                <a:latin typeface="Menlo"/>
              </a:rPr>
              <a:t>()</a:t>
            </a:r>
            <a:endParaRPr lang="en-US" sz="1200" dirty="0">
              <a:solidFill>
                <a:srgbClr val="000000"/>
              </a:solidFill>
              <a:latin typeface="Menlo"/>
            </a:endParaRPr>
          </a:p>
          <a:p>
            <a:r>
              <a:rPr lang="en-US" sz="1200" dirty="0">
                <a:solidFill>
                  <a:srgbClr val="000000"/>
                </a:solidFill>
                <a:latin typeface="Menlo"/>
              </a:rPr>
              <a:t>        </a:t>
            </a:r>
            <a:r>
              <a:rPr lang="en-US" sz="1200" dirty="0" err="1">
                <a:solidFill>
                  <a:srgbClr val="000000"/>
                </a:solidFill>
                <a:latin typeface="Menlo"/>
              </a:rPr>
              <a:t>game</a:t>
            </a:r>
            <a:r>
              <a:rPr lang="en-US" sz="1200" b="1" dirty="0" err="1">
                <a:solidFill>
                  <a:srgbClr val="000000"/>
                </a:solidFill>
                <a:latin typeface="Menlo"/>
              </a:rPr>
              <a:t>.</a:t>
            </a:r>
            <a:r>
              <a:rPr lang="en-US" sz="1200" dirty="0" err="1">
                <a:solidFill>
                  <a:srgbClr val="000000"/>
                </a:solidFill>
                <a:latin typeface="Menlo"/>
              </a:rPr>
              <a:t>roll</a:t>
            </a:r>
            <a:r>
              <a:rPr lang="en-US" sz="1200" dirty="0">
                <a:solidFill>
                  <a:srgbClr val="000000"/>
                </a:solidFill>
                <a:latin typeface="Menlo"/>
              </a:rPr>
              <a:t> </a:t>
            </a:r>
            <a:r>
              <a:rPr lang="en-US" sz="1200" b="1" dirty="0">
                <a:solidFill>
                  <a:srgbClr val="0000FF"/>
                </a:solidFill>
                <a:latin typeface="Menlo"/>
              </a:rPr>
              <a:t>3</a:t>
            </a:r>
            <a:endParaRPr lang="en-US" sz="1200" dirty="0">
              <a:solidFill>
                <a:srgbClr val="0000FF"/>
              </a:solidFill>
              <a:latin typeface="Menlo"/>
            </a:endParaRPr>
          </a:p>
          <a:p>
            <a:r>
              <a:rPr lang="en-US" sz="1200" dirty="0">
                <a:solidFill>
                  <a:srgbClr val="000000"/>
                </a:solidFill>
                <a:latin typeface="Menlo"/>
              </a:rPr>
              <a:t>        </a:t>
            </a:r>
            <a:r>
              <a:rPr lang="en-US" sz="1200" dirty="0" err="1">
                <a:solidFill>
                  <a:srgbClr val="000000"/>
                </a:solidFill>
                <a:latin typeface="Menlo"/>
              </a:rPr>
              <a:t>rollMany</a:t>
            </a:r>
            <a:r>
              <a:rPr lang="en-US" sz="1200" dirty="0">
                <a:solidFill>
                  <a:srgbClr val="000000"/>
                </a:solidFill>
                <a:latin typeface="Menlo"/>
              </a:rPr>
              <a:t> </a:t>
            </a:r>
            <a:r>
              <a:rPr lang="en-US" sz="1200" b="1" dirty="0">
                <a:solidFill>
                  <a:srgbClr val="0000FF"/>
                </a:solidFill>
                <a:latin typeface="Menlo"/>
              </a:rPr>
              <a:t>17</a:t>
            </a:r>
            <a:r>
              <a:rPr lang="en-US" sz="1200" b="1" dirty="0">
                <a:solidFill>
                  <a:srgbClr val="000000"/>
                </a:solidFill>
                <a:latin typeface="Menlo"/>
              </a:rPr>
              <a:t>,</a:t>
            </a:r>
            <a:r>
              <a:rPr lang="en-US" sz="1200" dirty="0">
                <a:solidFill>
                  <a:srgbClr val="000000"/>
                </a:solidFill>
                <a:latin typeface="Menlo"/>
              </a:rPr>
              <a:t> </a:t>
            </a:r>
            <a:r>
              <a:rPr lang="en-US" sz="1200" b="1" dirty="0">
                <a:solidFill>
                  <a:srgbClr val="0000FF"/>
                </a:solidFill>
                <a:latin typeface="Menlo"/>
              </a:rPr>
              <a:t>0</a:t>
            </a:r>
            <a:endParaRPr lang="en-US" sz="1200" dirty="0">
              <a:solidFill>
                <a:srgbClr val="0000FF"/>
              </a:solidFill>
              <a:latin typeface="Menlo"/>
            </a:endParaRPr>
          </a:p>
          <a:p>
            <a:endParaRPr lang="en-US" sz="1200" dirty="0">
              <a:solidFill>
                <a:srgbClr val="000000"/>
              </a:solidFill>
              <a:latin typeface="Menlo"/>
            </a:endParaRPr>
          </a:p>
          <a:p>
            <a:r>
              <a:rPr lang="en-US" sz="1200" dirty="0">
                <a:solidFill>
                  <a:srgbClr val="000000"/>
                </a:solidFill>
                <a:latin typeface="Menlo"/>
              </a:rPr>
              <a:t>        then</a:t>
            </a:r>
            <a:r>
              <a:rPr lang="en-US" sz="1200" b="1" dirty="0">
                <a:solidFill>
                  <a:srgbClr val="000000"/>
                </a:solidFill>
                <a:latin typeface="Menlo"/>
              </a:rPr>
              <a:t>:</a:t>
            </a:r>
            <a:endParaRPr lang="en-US" sz="1200" dirty="0">
              <a:solidFill>
                <a:srgbClr val="000000"/>
              </a:solidFill>
              <a:latin typeface="Menlo"/>
            </a:endParaRPr>
          </a:p>
          <a:p>
            <a:r>
              <a:rPr lang="en-US" sz="1200" dirty="0">
                <a:solidFill>
                  <a:srgbClr val="000000"/>
                </a:solidFill>
                <a:latin typeface="Menlo"/>
              </a:rPr>
              <a:t>        </a:t>
            </a:r>
            <a:r>
              <a:rPr lang="en-US" sz="1200" dirty="0" err="1">
                <a:solidFill>
                  <a:srgbClr val="000000"/>
                </a:solidFill>
                <a:latin typeface="Menlo"/>
              </a:rPr>
              <a:t>game</a:t>
            </a:r>
            <a:r>
              <a:rPr lang="en-US" sz="1200" b="1" dirty="0" err="1">
                <a:solidFill>
                  <a:srgbClr val="000000"/>
                </a:solidFill>
                <a:latin typeface="Menlo"/>
              </a:rPr>
              <a:t>.</a:t>
            </a:r>
            <a:r>
              <a:rPr lang="en-US" sz="1200" dirty="0" err="1">
                <a:solidFill>
                  <a:srgbClr val="808000"/>
                </a:solidFill>
                <a:latin typeface="Menlo"/>
              </a:rPr>
              <a:t>score</a:t>
            </a:r>
            <a:r>
              <a:rPr lang="en-US" sz="1200" b="1" dirty="0">
                <a:solidFill>
                  <a:srgbClr val="000000"/>
                </a:solidFill>
                <a:latin typeface="Menlo"/>
              </a:rPr>
              <a:t>() ==</a:t>
            </a:r>
            <a:r>
              <a:rPr lang="en-US" sz="1200" dirty="0">
                <a:solidFill>
                  <a:srgbClr val="000000"/>
                </a:solidFill>
                <a:latin typeface="Menlo"/>
              </a:rPr>
              <a:t> </a:t>
            </a:r>
            <a:r>
              <a:rPr lang="en-US" sz="1200" b="1" dirty="0">
                <a:solidFill>
                  <a:srgbClr val="0000FF"/>
                </a:solidFill>
                <a:latin typeface="Menlo"/>
              </a:rPr>
              <a:t>16</a:t>
            </a:r>
            <a:endParaRPr lang="en-US" sz="1200" dirty="0">
              <a:solidFill>
                <a:srgbClr val="0000FF"/>
              </a:solidFill>
              <a:latin typeface="Menlo"/>
            </a:endParaRPr>
          </a:p>
          <a:p>
            <a:r>
              <a:rPr lang="en-US" sz="1200" dirty="0">
                <a:latin typeface="Menlo"/>
              </a:rPr>
              <a:t>    </a:t>
            </a:r>
            <a:r>
              <a:rPr lang="en-US" sz="1200" b="1" dirty="0" smtClean="0">
                <a:solidFill>
                  <a:srgbClr val="000000"/>
                </a:solidFill>
                <a:latin typeface="Menlo"/>
              </a:rPr>
              <a:t>}</a:t>
            </a:r>
            <a:endParaRPr lang="en-US" sz="1200" dirty="0">
              <a:solidFill>
                <a:srgbClr val="000000"/>
              </a:solidFill>
              <a:latin typeface="Menlo"/>
            </a:endParaRPr>
          </a:p>
        </p:txBody>
      </p:sp>
    </p:spTree>
    <p:extLst>
      <p:ext uri="{BB962C8B-B14F-4D97-AF65-F5344CB8AC3E}">
        <p14:creationId xmlns:p14="http://schemas.microsoft.com/office/powerpoint/2010/main" val="1080907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smtClean="0"/>
              <a:t>Bowling Game Kata</a:t>
            </a:r>
            <a:endParaRPr lang="en-US" dirty="0"/>
          </a:p>
        </p:txBody>
      </p:sp>
      <p:sp>
        <p:nvSpPr>
          <p:cNvPr id="6" name="Rectangle 5"/>
          <p:cNvSpPr/>
          <p:nvPr/>
        </p:nvSpPr>
        <p:spPr>
          <a:xfrm>
            <a:off x="381000" y="1004888"/>
            <a:ext cx="12039600" cy="5816976"/>
          </a:xfrm>
          <a:prstGeom prst="rect">
            <a:avLst/>
          </a:prstGeom>
        </p:spPr>
        <p:txBody>
          <a:bodyPr wrap="square">
            <a:spAutoFit/>
          </a:bodyPr>
          <a:lstStyle/>
          <a:p>
            <a:r>
              <a:rPr lang="en-US" sz="1200" b="1" dirty="0" err="1" smtClean="0">
                <a:solidFill>
                  <a:srgbClr val="000080"/>
                </a:solidFill>
                <a:latin typeface="Menlo"/>
              </a:rPr>
              <a:t>def</a:t>
            </a:r>
            <a:r>
              <a:rPr lang="en-US" sz="1200" dirty="0" smtClean="0">
                <a:solidFill>
                  <a:srgbClr val="000080"/>
                </a:solidFill>
                <a:latin typeface="Menlo"/>
              </a:rPr>
              <a:t> </a:t>
            </a:r>
            <a:r>
              <a:rPr lang="en-US" sz="1200" dirty="0">
                <a:solidFill>
                  <a:srgbClr val="009900"/>
                </a:solidFill>
                <a:latin typeface="Menlo"/>
              </a:rPr>
              <a:t>"should score strike correctly"</a:t>
            </a:r>
            <a:r>
              <a:rPr lang="en-US" sz="1200" b="1" dirty="0">
                <a:solidFill>
                  <a:srgbClr val="000000"/>
                </a:solidFill>
                <a:latin typeface="Menlo"/>
              </a:rPr>
              <a:t>() {</a:t>
            </a:r>
            <a:endParaRPr lang="en-US" sz="1200" dirty="0">
              <a:solidFill>
                <a:srgbClr val="000000"/>
              </a:solidFill>
              <a:latin typeface="Menlo"/>
            </a:endParaRPr>
          </a:p>
          <a:p>
            <a:r>
              <a:rPr lang="en-US" sz="1200" dirty="0">
                <a:solidFill>
                  <a:srgbClr val="000000"/>
                </a:solidFill>
                <a:latin typeface="Menlo"/>
              </a:rPr>
              <a:t>        when</a:t>
            </a:r>
            <a:r>
              <a:rPr lang="en-US" sz="1200" b="1" dirty="0">
                <a:solidFill>
                  <a:srgbClr val="000000"/>
                </a:solidFill>
                <a:latin typeface="Menlo"/>
              </a:rPr>
              <a:t>:</a:t>
            </a:r>
            <a:endParaRPr lang="en-US" sz="1200" dirty="0">
              <a:solidFill>
                <a:srgbClr val="000000"/>
              </a:solidFill>
              <a:latin typeface="Menlo"/>
            </a:endParaRPr>
          </a:p>
          <a:p>
            <a:r>
              <a:rPr lang="nb-NO" sz="1200" dirty="0">
                <a:latin typeface="Menlo"/>
              </a:rPr>
              <a:t>        </a:t>
            </a:r>
            <a:r>
              <a:rPr lang="nb-NO" sz="1200" dirty="0" err="1">
                <a:solidFill>
                  <a:srgbClr val="808000"/>
                </a:solidFill>
                <a:latin typeface="Menlo"/>
              </a:rPr>
              <a:t>rollStrike</a:t>
            </a:r>
            <a:r>
              <a:rPr lang="nb-NO" sz="1200" b="1" dirty="0">
                <a:solidFill>
                  <a:srgbClr val="000000"/>
                </a:solidFill>
                <a:latin typeface="Menlo"/>
              </a:rPr>
              <a:t>()</a:t>
            </a:r>
            <a:endParaRPr lang="nb-NO" sz="1200" dirty="0">
              <a:solidFill>
                <a:srgbClr val="000000"/>
              </a:solidFill>
              <a:latin typeface="Menlo"/>
            </a:endParaRPr>
          </a:p>
          <a:p>
            <a:r>
              <a:rPr lang="en-US" sz="1200" dirty="0">
                <a:solidFill>
                  <a:srgbClr val="000000"/>
                </a:solidFill>
                <a:latin typeface="Menlo"/>
              </a:rPr>
              <a:t>        </a:t>
            </a:r>
            <a:r>
              <a:rPr lang="en-US" sz="1200" dirty="0" err="1">
                <a:solidFill>
                  <a:srgbClr val="000000"/>
                </a:solidFill>
                <a:latin typeface="Menlo"/>
              </a:rPr>
              <a:t>game</a:t>
            </a:r>
            <a:r>
              <a:rPr lang="en-US" sz="1200" b="1" dirty="0" err="1">
                <a:solidFill>
                  <a:srgbClr val="000000"/>
                </a:solidFill>
                <a:latin typeface="Menlo"/>
              </a:rPr>
              <a:t>.</a:t>
            </a:r>
            <a:r>
              <a:rPr lang="en-US" sz="1200" dirty="0" err="1">
                <a:solidFill>
                  <a:srgbClr val="000000"/>
                </a:solidFill>
                <a:latin typeface="Menlo"/>
              </a:rPr>
              <a:t>roll</a:t>
            </a:r>
            <a:r>
              <a:rPr lang="en-US" sz="1200" dirty="0">
                <a:solidFill>
                  <a:srgbClr val="000000"/>
                </a:solidFill>
                <a:latin typeface="Menlo"/>
              </a:rPr>
              <a:t> </a:t>
            </a:r>
            <a:r>
              <a:rPr lang="en-US" sz="1200" b="1" dirty="0">
                <a:solidFill>
                  <a:srgbClr val="0000FF"/>
                </a:solidFill>
                <a:latin typeface="Menlo"/>
              </a:rPr>
              <a:t>4</a:t>
            </a:r>
            <a:endParaRPr lang="en-US" sz="1200" dirty="0">
              <a:solidFill>
                <a:srgbClr val="0000FF"/>
              </a:solidFill>
              <a:latin typeface="Menlo"/>
            </a:endParaRPr>
          </a:p>
          <a:p>
            <a:r>
              <a:rPr lang="en-US" sz="1200" dirty="0">
                <a:solidFill>
                  <a:srgbClr val="000000"/>
                </a:solidFill>
                <a:latin typeface="Menlo"/>
              </a:rPr>
              <a:t>        </a:t>
            </a:r>
            <a:r>
              <a:rPr lang="en-US" sz="1200" dirty="0" err="1">
                <a:solidFill>
                  <a:srgbClr val="000000"/>
                </a:solidFill>
                <a:latin typeface="Menlo"/>
              </a:rPr>
              <a:t>game</a:t>
            </a:r>
            <a:r>
              <a:rPr lang="en-US" sz="1200" b="1" dirty="0" err="1">
                <a:solidFill>
                  <a:srgbClr val="000000"/>
                </a:solidFill>
                <a:latin typeface="Menlo"/>
              </a:rPr>
              <a:t>.</a:t>
            </a:r>
            <a:r>
              <a:rPr lang="en-US" sz="1200" dirty="0" err="1">
                <a:solidFill>
                  <a:srgbClr val="000000"/>
                </a:solidFill>
                <a:latin typeface="Menlo"/>
              </a:rPr>
              <a:t>roll</a:t>
            </a:r>
            <a:r>
              <a:rPr lang="en-US" sz="1200" dirty="0">
                <a:solidFill>
                  <a:srgbClr val="000000"/>
                </a:solidFill>
                <a:latin typeface="Menlo"/>
              </a:rPr>
              <a:t> </a:t>
            </a:r>
            <a:r>
              <a:rPr lang="en-US" sz="1200" b="1" dirty="0">
                <a:solidFill>
                  <a:srgbClr val="0000FF"/>
                </a:solidFill>
                <a:latin typeface="Menlo"/>
              </a:rPr>
              <a:t>3</a:t>
            </a:r>
            <a:endParaRPr lang="en-US" sz="1200" dirty="0">
              <a:solidFill>
                <a:srgbClr val="0000FF"/>
              </a:solidFill>
              <a:latin typeface="Menlo"/>
            </a:endParaRPr>
          </a:p>
          <a:p>
            <a:r>
              <a:rPr lang="en-US" sz="1200" dirty="0">
                <a:solidFill>
                  <a:srgbClr val="000000"/>
                </a:solidFill>
                <a:latin typeface="Menlo"/>
              </a:rPr>
              <a:t>        </a:t>
            </a:r>
            <a:r>
              <a:rPr lang="en-US" sz="1200" dirty="0" err="1">
                <a:solidFill>
                  <a:srgbClr val="000000"/>
                </a:solidFill>
                <a:latin typeface="Menlo"/>
              </a:rPr>
              <a:t>rollMany</a:t>
            </a:r>
            <a:r>
              <a:rPr lang="en-US" sz="1200" dirty="0">
                <a:solidFill>
                  <a:srgbClr val="000000"/>
                </a:solidFill>
                <a:latin typeface="Menlo"/>
              </a:rPr>
              <a:t> </a:t>
            </a:r>
            <a:r>
              <a:rPr lang="en-US" sz="1200" b="1" dirty="0">
                <a:solidFill>
                  <a:srgbClr val="0000FF"/>
                </a:solidFill>
                <a:latin typeface="Menlo"/>
              </a:rPr>
              <a:t>16</a:t>
            </a:r>
            <a:r>
              <a:rPr lang="en-US" sz="1200" b="1" dirty="0">
                <a:solidFill>
                  <a:srgbClr val="000000"/>
                </a:solidFill>
                <a:latin typeface="Menlo"/>
              </a:rPr>
              <a:t>,</a:t>
            </a:r>
            <a:r>
              <a:rPr lang="en-US" sz="1200" dirty="0">
                <a:solidFill>
                  <a:srgbClr val="000000"/>
                </a:solidFill>
                <a:latin typeface="Menlo"/>
              </a:rPr>
              <a:t> </a:t>
            </a:r>
            <a:r>
              <a:rPr lang="en-US" sz="1200" b="1" dirty="0">
                <a:solidFill>
                  <a:srgbClr val="0000FF"/>
                </a:solidFill>
                <a:latin typeface="Menlo"/>
              </a:rPr>
              <a:t>0</a:t>
            </a:r>
            <a:endParaRPr lang="en-US" sz="1200" dirty="0">
              <a:solidFill>
                <a:srgbClr val="0000FF"/>
              </a:solidFill>
              <a:latin typeface="Menlo"/>
            </a:endParaRPr>
          </a:p>
          <a:p>
            <a:endParaRPr lang="en-US" sz="1200" dirty="0">
              <a:solidFill>
                <a:srgbClr val="000000"/>
              </a:solidFill>
              <a:latin typeface="Menlo"/>
            </a:endParaRPr>
          </a:p>
          <a:p>
            <a:r>
              <a:rPr lang="en-US" sz="1200" dirty="0">
                <a:solidFill>
                  <a:srgbClr val="000000"/>
                </a:solidFill>
                <a:latin typeface="Menlo"/>
              </a:rPr>
              <a:t>        then</a:t>
            </a:r>
            <a:r>
              <a:rPr lang="en-US" sz="1200" b="1" dirty="0">
                <a:solidFill>
                  <a:srgbClr val="000000"/>
                </a:solidFill>
                <a:latin typeface="Menlo"/>
              </a:rPr>
              <a:t>:</a:t>
            </a:r>
            <a:endParaRPr lang="en-US" sz="1200" dirty="0">
              <a:solidFill>
                <a:srgbClr val="000000"/>
              </a:solidFill>
              <a:latin typeface="Menlo"/>
            </a:endParaRPr>
          </a:p>
          <a:p>
            <a:r>
              <a:rPr lang="en-US" sz="1200" dirty="0">
                <a:solidFill>
                  <a:srgbClr val="000000"/>
                </a:solidFill>
                <a:latin typeface="Menlo"/>
              </a:rPr>
              <a:t>        </a:t>
            </a:r>
            <a:r>
              <a:rPr lang="en-US" sz="1200" dirty="0" err="1">
                <a:solidFill>
                  <a:srgbClr val="000000"/>
                </a:solidFill>
                <a:latin typeface="Menlo"/>
              </a:rPr>
              <a:t>game</a:t>
            </a:r>
            <a:r>
              <a:rPr lang="en-US" sz="1200" b="1" dirty="0" err="1">
                <a:solidFill>
                  <a:srgbClr val="000000"/>
                </a:solidFill>
                <a:latin typeface="Menlo"/>
              </a:rPr>
              <a:t>.</a:t>
            </a:r>
            <a:r>
              <a:rPr lang="en-US" sz="1200" dirty="0" err="1">
                <a:solidFill>
                  <a:srgbClr val="808000"/>
                </a:solidFill>
                <a:latin typeface="Menlo"/>
              </a:rPr>
              <a:t>score</a:t>
            </a:r>
            <a:r>
              <a:rPr lang="en-US" sz="1200" b="1" dirty="0">
                <a:solidFill>
                  <a:srgbClr val="000000"/>
                </a:solidFill>
                <a:latin typeface="Menlo"/>
              </a:rPr>
              <a:t>() ==</a:t>
            </a:r>
            <a:r>
              <a:rPr lang="en-US" sz="1200" dirty="0">
                <a:solidFill>
                  <a:srgbClr val="000000"/>
                </a:solidFill>
                <a:latin typeface="Menlo"/>
              </a:rPr>
              <a:t> </a:t>
            </a:r>
            <a:r>
              <a:rPr lang="en-US" sz="1200" b="1" dirty="0">
                <a:solidFill>
                  <a:srgbClr val="0000FF"/>
                </a:solidFill>
                <a:latin typeface="Menlo"/>
              </a:rPr>
              <a:t>24</a:t>
            </a:r>
            <a:endParaRPr lang="en-US" sz="1200" dirty="0">
              <a:solidFill>
                <a:srgbClr val="0000FF"/>
              </a:solidFill>
              <a:latin typeface="Menlo"/>
            </a:endParaRPr>
          </a:p>
          <a:p>
            <a:r>
              <a:rPr lang="en-US" sz="1200" dirty="0">
                <a:latin typeface="Menlo"/>
              </a:rPr>
              <a:t>    </a:t>
            </a:r>
            <a:r>
              <a:rPr lang="en-US" sz="1200" b="1" dirty="0">
                <a:solidFill>
                  <a:srgbClr val="000000"/>
                </a:solidFill>
                <a:latin typeface="Menlo"/>
              </a:rPr>
              <a:t>}</a:t>
            </a:r>
            <a:endParaRPr lang="en-US" sz="1200" dirty="0">
              <a:solidFill>
                <a:srgbClr val="000000"/>
              </a:solidFill>
              <a:latin typeface="Menlo"/>
            </a:endParaRPr>
          </a:p>
          <a:p>
            <a:endParaRPr lang="en-US" sz="1200" dirty="0">
              <a:latin typeface="Menlo"/>
            </a:endParaRPr>
          </a:p>
          <a:p>
            <a:r>
              <a:rPr lang="en-US" sz="1200" dirty="0">
                <a:latin typeface="Menlo"/>
              </a:rPr>
              <a:t>    </a:t>
            </a:r>
            <a:r>
              <a:rPr lang="en-US" sz="1200" b="1" dirty="0" err="1">
                <a:solidFill>
                  <a:srgbClr val="000080"/>
                </a:solidFill>
                <a:latin typeface="Menlo"/>
              </a:rPr>
              <a:t>def</a:t>
            </a:r>
            <a:r>
              <a:rPr lang="en-US" sz="1200" dirty="0">
                <a:solidFill>
                  <a:srgbClr val="000080"/>
                </a:solidFill>
                <a:latin typeface="Menlo"/>
              </a:rPr>
              <a:t> </a:t>
            </a:r>
            <a:r>
              <a:rPr lang="en-US" sz="1200" dirty="0">
                <a:solidFill>
                  <a:srgbClr val="009900"/>
                </a:solidFill>
                <a:latin typeface="Menlo"/>
              </a:rPr>
              <a:t>"should score perfect game"</a:t>
            </a:r>
            <a:r>
              <a:rPr lang="en-US" sz="1200" b="1" dirty="0">
                <a:solidFill>
                  <a:srgbClr val="000000"/>
                </a:solidFill>
                <a:latin typeface="Menlo"/>
              </a:rPr>
              <a:t>() {</a:t>
            </a:r>
            <a:endParaRPr lang="en-US" sz="1200" dirty="0">
              <a:solidFill>
                <a:srgbClr val="000000"/>
              </a:solidFill>
              <a:latin typeface="Menlo"/>
            </a:endParaRPr>
          </a:p>
          <a:p>
            <a:r>
              <a:rPr lang="en-US" sz="1200" dirty="0">
                <a:solidFill>
                  <a:srgbClr val="000000"/>
                </a:solidFill>
                <a:latin typeface="Menlo"/>
              </a:rPr>
              <a:t>        when</a:t>
            </a:r>
            <a:r>
              <a:rPr lang="en-US" sz="1200" b="1" dirty="0">
                <a:solidFill>
                  <a:srgbClr val="000000"/>
                </a:solidFill>
                <a:latin typeface="Menlo"/>
              </a:rPr>
              <a:t>:</a:t>
            </a:r>
            <a:r>
              <a:rPr lang="en-US" sz="1200" dirty="0">
                <a:solidFill>
                  <a:srgbClr val="000000"/>
                </a:solidFill>
                <a:latin typeface="Menlo"/>
              </a:rPr>
              <a:t> </a:t>
            </a:r>
            <a:r>
              <a:rPr lang="en-US" sz="1200" dirty="0" err="1">
                <a:solidFill>
                  <a:srgbClr val="000000"/>
                </a:solidFill>
                <a:latin typeface="Menlo"/>
              </a:rPr>
              <a:t>rollMany</a:t>
            </a:r>
            <a:r>
              <a:rPr lang="en-US" sz="1200" dirty="0">
                <a:solidFill>
                  <a:srgbClr val="000000"/>
                </a:solidFill>
                <a:latin typeface="Menlo"/>
              </a:rPr>
              <a:t> </a:t>
            </a:r>
            <a:r>
              <a:rPr lang="en-US" sz="1200" b="1" dirty="0">
                <a:solidFill>
                  <a:srgbClr val="0000FF"/>
                </a:solidFill>
                <a:latin typeface="Menlo"/>
              </a:rPr>
              <a:t>12</a:t>
            </a:r>
            <a:r>
              <a:rPr lang="en-US" sz="1200" b="1" dirty="0">
                <a:solidFill>
                  <a:srgbClr val="000000"/>
                </a:solidFill>
                <a:latin typeface="Menlo"/>
              </a:rPr>
              <a:t>,</a:t>
            </a:r>
            <a:r>
              <a:rPr lang="en-US" sz="1200" dirty="0">
                <a:solidFill>
                  <a:srgbClr val="000000"/>
                </a:solidFill>
                <a:latin typeface="Menlo"/>
              </a:rPr>
              <a:t> </a:t>
            </a:r>
            <a:r>
              <a:rPr lang="en-US" sz="1200" b="1" dirty="0">
                <a:solidFill>
                  <a:srgbClr val="0000FF"/>
                </a:solidFill>
                <a:latin typeface="Menlo"/>
              </a:rPr>
              <a:t>10</a:t>
            </a:r>
            <a:endParaRPr lang="en-US" sz="1200" dirty="0">
              <a:solidFill>
                <a:srgbClr val="0000FF"/>
              </a:solidFill>
              <a:latin typeface="Menlo"/>
            </a:endParaRPr>
          </a:p>
          <a:p>
            <a:r>
              <a:rPr lang="en-US" sz="1200" dirty="0">
                <a:solidFill>
                  <a:srgbClr val="000000"/>
                </a:solidFill>
                <a:latin typeface="Menlo"/>
              </a:rPr>
              <a:t>        then</a:t>
            </a:r>
            <a:r>
              <a:rPr lang="en-US" sz="1200" b="1" dirty="0">
                <a:solidFill>
                  <a:srgbClr val="000000"/>
                </a:solidFill>
                <a:latin typeface="Menlo"/>
              </a:rPr>
              <a:t>:</a:t>
            </a:r>
            <a:r>
              <a:rPr lang="en-US" sz="1200" dirty="0">
                <a:solidFill>
                  <a:srgbClr val="000000"/>
                </a:solidFill>
                <a:latin typeface="Menlo"/>
              </a:rPr>
              <a:t> </a:t>
            </a:r>
            <a:r>
              <a:rPr lang="en-US" sz="1200" dirty="0" err="1">
                <a:solidFill>
                  <a:srgbClr val="000000"/>
                </a:solidFill>
                <a:latin typeface="Menlo"/>
              </a:rPr>
              <a:t>game</a:t>
            </a:r>
            <a:r>
              <a:rPr lang="en-US" sz="1200" b="1" dirty="0" err="1">
                <a:solidFill>
                  <a:srgbClr val="000000"/>
                </a:solidFill>
                <a:latin typeface="Menlo"/>
              </a:rPr>
              <a:t>.</a:t>
            </a:r>
            <a:r>
              <a:rPr lang="en-US" sz="1200" dirty="0" err="1">
                <a:solidFill>
                  <a:srgbClr val="808000"/>
                </a:solidFill>
                <a:latin typeface="Menlo"/>
              </a:rPr>
              <a:t>score</a:t>
            </a:r>
            <a:r>
              <a:rPr lang="en-US" sz="1200" b="1" dirty="0">
                <a:solidFill>
                  <a:srgbClr val="000000"/>
                </a:solidFill>
                <a:latin typeface="Menlo"/>
              </a:rPr>
              <a:t>() ==</a:t>
            </a:r>
            <a:r>
              <a:rPr lang="en-US" sz="1200" dirty="0">
                <a:solidFill>
                  <a:srgbClr val="000000"/>
                </a:solidFill>
                <a:latin typeface="Menlo"/>
              </a:rPr>
              <a:t> </a:t>
            </a:r>
            <a:r>
              <a:rPr lang="en-US" sz="1200" b="1" dirty="0">
                <a:solidFill>
                  <a:srgbClr val="0000FF"/>
                </a:solidFill>
                <a:latin typeface="Menlo"/>
              </a:rPr>
              <a:t>300</a:t>
            </a:r>
            <a:endParaRPr lang="en-US" sz="1200" dirty="0">
              <a:solidFill>
                <a:srgbClr val="0000FF"/>
              </a:solidFill>
              <a:latin typeface="Menlo"/>
            </a:endParaRPr>
          </a:p>
          <a:p>
            <a:r>
              <a:rPr lang="en-US" sz="1200" dirty="0">
                <a:latin typeface="Menlo"/>
              </a:rPr>
              <a:t>    </a:t>
            </a:r>
            <a:r>
              <a:rPr lang="en-US" sz="1200" b="1" dirty="0">
                <a:solidFill>
                  <a:srgbClr val="000000"/>
                </a:solidFill>
                <a:latin typeface="Menlo"/>
              </a:rPr>
              <a:t>}</a:t>
            </a:r>
            <a:endParaRPr lang="en-US" sz="1200" dirty="0">
              <a:solidFill>
                <a:srgbClr val="000000"/>
              </a:solidFill>
              <a:latin typeface="Menlo"/>
            </a:endParaRPr>
          </a:p>
          <a:p>
            <a:endParaRPr lang="en-US" sz="1200" dirty="0">
              <a:latin typeface="Menlo"/>
            </a:endParaRPr>
          </a:p>
          <a:p>
            <a:r>
              <a:rPr lang="fi-FI" sz="1200" dirty="0">
                <a:latin typeface="Menlo"/>
              </a:rPr>
              <a:t>    </a:t>
            </a:r>
            <a:r>
              <a:rPr lang="fi-FI" sz="1200" b="1" dirty="0" err="1">
                <a:solidFill>
                  <a:srgbClr val="4C73A6"/>
                </a:solidFill>
                <a:latin typeface="Menlo"/>
              </a:rPr>
              <a:t>void</a:t>
            </a:r>
            <a:r>
              <a:rPr lang="fi-FI" sz="1200" dirty="0">
                <a:solidFill>
                  <a:srgbClr val="4C73A6"/>
                </a:solidFill>
                <a:latin typeface="Menlo"/>
              </a:rPr>
              <a:t> </a:t>
            </a:r>
            <a:r>
              <a:rPr lang="fi-FI" sz="1200" dirty="0" err="1">
                <a:solidFill>
                  <a:srgbClr val="808000"/>
                </a:solidFill>
                <a:latin typeface="Menlo"/>
              </a:rPr>
              <a:t>rollMany</a:t>
            </a:r>
            <a:r>
              <a:rPr lang="fi-FI" sz="1200" b="1" dirty="0" err="1">
                <a:solidFill>
                  <a:srgbClr val="000000"/>
                </a:solidFill>
                <a:latin typeface="Menlo"/>
              </a:rPr>
              <a:t>(</a:t>
            </a:r>
            <a:r>
              <a:rPr lang="fi-FI" sz="1200" b="1" dirty="0" err="1">
                <a:solidFill>
                  <a:srgbClr val="4C73A6"/>
                </a:solidFill>
                <a:latin typeface="Menlo"/>
              </a:rPr>
              <a:t>int</a:t>
            </a:r>
            <a:r>
              <a:rPr lang="fi-FI" sz="1200" dirty="0">
                <a:solidFill>
                  <a:srgbClr val="4C73A6"/>
                </a:solidFill>
                <a:latin typeface="Menlo"/>
              </a:rPr>
              <a:t> </a:t>
            </a:r>
            <a:r>
              <a:rPr lang="fi-FI" sz="1200" dirty="0">
                <a:solidFill>
                  <a:srgbClr val="000000"/>
                </a:solidFill>
                <a:latin typeface="Menlo"/>
              </a:rPr>
              <a:t>n</a:t>
            </a:r>
            <a:r>
              <a:rPr lang="fi-FI" sz="1200" b="1" dirty="0">
                <a:solidFill>
                  <a:srgbClr val="000000"/>
                </a:solidFill>
                <a:latin typeface="Menlo"/>
              </a:rPr>
              <a:t>,</a:t>
            </a:r>
            <a:r>
              <a:rPr lang="fi-FI" sz="1200" dirty="0">
                <a:solidFill>
                  <a:srgbClr val="000000"/>
                </a:solidFill>
                <a:latin typeface="Menlo"/>
              </a:rPr>
              <a:t> </a:t>
            </a:r>
            <a:r>
              <a:rPr lang="fi-FI" sz="1200" b="1" dirty="0" err="1">
                <a:solidFill>
                  <a:srgbClr val="4C73A6"/>
                </a:solidFill>
                <a:latin typeface="Menlo"/>
              </a:rPr>
              <a:t>int</a:t>
            </a:r>
            <a:r>
              <a:rPr lang="fi-FI" sz="1200" dirty="0">
                <a:solidFill>
                  <a:srgbClr val="4C73A6"/>
                </a:solidFill>
                <a:latin typeface="Menlo"/>
              </a:rPr>
              <a:t> </a:t>
            </a:r>
            <a:r>
              <a:rPr lang="fi-FI" sz="1200" dirty="0" err="1">
                <a:solidFill>
                  <a:srgbClr val="000000"/>
                </a:solidFill>
                <a:latin typeface="Menlo"/>
              </a:rPr>
              <a:t>pins</a:t>
            </a:r>
            <a:r>
              <a:rPr lang="fi-FI" sz="1200" b="1" dirty="0">
                <a:solidFill>
                  <a:srgbClr val="000000"/>
                </a:solidFill>
                <a:latin typeface="Menlo"/>
              </a:rPr>
              <a:t>) {</a:t>
            </a:r>
            <a:endParaRPr lang="fi-FI" sz="1200" dirty="0">
              <a:solidFill>
                <a:srgbClr val="000000"/>
              </a:solidFill>
              <a:latin typeface="Menlo"/>
            </a:endParaRPr>
          </a:p>
          <a:p>
            <a:r>
              <a:rPr lang="en-US" sz="1200" dirty="0">
                <a:latin typeface="Menlo"/>
              </a:rPr>
              <a:t>        </a:t>
            </a:r>
            <a:r>
              <a:rPr lang="en-US" sz="1200" b="1" dirty="0">
                <a:solidFill>
                  <a:srgbClr val="000000"/>
                </a:solidFill>
                <a:latin typeface="Menlo"/>
              </a:rPr>
              <a:t>(</a:t>
            </a:r>
            <a:r>
              <a:rPr lang="en-US" sz="1200" b="1" dirty="0">
                <a:solidFill>
                  <a:srgbClr val="0000FF"/>
                </a:solidFill>
                <a:latin typeface="Menlo"/>
              </a:rPr>
              <a:t>1</a:t>
            </a:r>
            <a:r>
              <a:rPr lang="en-US" sz="1200" b="1" dirty="0">
                <a:solidFill>
                  <a:srgbClr val="000000"/>
                </a:solidFill>
                <a:latin typeface="Menlo"/>
              </a:rPr>
              <a:t>..</a:t>
            </a:r>
            <a:r>
              <a:rPr lang="en-US" sz="1200" dirty="0">
                <a:solidFill>
                  <a:srgbClr val="000000"/>
                </a:solidFill>
                <a:latin typeface="Menlo"/>
              </a:rPr>
              <a:t>n</a:t>
            </a:r>
            <a:r>
              <a:rPr lang="en-US" sz="1200" b="1" dirty="0">
                <a:solidFill>
                  <a:srgbClr val="000000"/>
                </a:solidFill>
                <a:latin typeface="Menlo"/>
              </a:rPr>
              <a:t>).</a:t>
            </a:r>
            <a:r>
              <a:rPr lang="en-US" sz="1200" dirty="0">
                <a:solidFill>
                  <a:srgbClr val="000000"/>
                </a:solidFill>
                <a:latin typeface="Menlo"/>
              </a:rPr>
              <a:t>each </a:t>
            </a:r>
            <a:r>
              <a:rPr lang="en-US" sz="1200" b="1" dirty="0">
                <a:solidFill>
                  <a:srgbClr val="000000"/>
                </a:solidFill>
                <a:latin typeface="Menlo"/>
              </a:rPr>
              <a:t>{</a:t>
            </a:r>
            <a:r>
              <a:rPr lang="en-US" sz="1200" dirty="0">
                <a:solidFill>
                  <a:srgbClr val="000000"/>
                </a:solidFill>
                <a:latin typeface="Menlo"/>
              </a:rPr>
              <a:t> </a:t>
            </a:r>
            <a:r>
              <a:rPr lang="en-US" sz="1200" dirty="0" err="1">
                <a:solidFill>
                  <a:srgbClr val="000000"/>
                </a:solidFill>
                <a:latin typeface="Menlo"/>
              </a:rPr>
              <a:t>game</a:t>
            </a:r>
            <a:r>
              <a:rPr lang="en-US" sz="1200" b="1" dirty="0" err="1">
                <a:solidFill>
                  <a:srgbClr val="000000"/>
                </a:solidFill>
                <a:latin typeface="Menlo"/>
              </a:rPr>
              <a:t>.</a:t>
            </a:r>
            <a:r>
              <a:rPr lang="en-US" sz="1200" dirty="0" err="1">
                <a:solidFill>
                  <a:srgbClr val="000000"/>
                </a:solidFill>
                <a:latin typeface="Menlo"/>
              </a:rPr>
              <a:t>roll</a:t>
            </a:r>
            <a:r>
              <a:rPr lang="en-US" sz="1200" dirty="0">
                <a:solidFill>
                  <a:srgbClr val="000000"/>
                </a:solidFill>
                <a:latin typeface="Menlo"/>
              </a:rPr>
              <a:t> pins </a:t>
            </a:r>
            <a:r>
              <a:rPr lang="en-US" sz="1200" b="1" dirty="0">
                <a:solidFill>
                  <a:srgbClr val="000000"/>
                </a:solidFill>
                <a:latin typeface="Menlo"/>
              </a:rPr>
              <a:t>}</a:t>
            </a:r>
            <a:endParaRPr lang="en-US" sz="1200" dirty="0">
              <a:solidFill>
                <a:srgbClr val="000000"/>
              </a:solidFill>
              <a:latin typeface="Menlo"/>
            </a:endParaRPr>
          </a:p>
          <a:p>
            <a:r>
              <a:rPr lang="en-US" sz="1200" dirty="0">
                <a:latin typeface="Menlo"/>
              </a:rPr>
              <a:t>    </a:t>
            </a:r>
            <a:r>
              <a:rPr lang="en-US" sz="1200" b="1" dirty="0">
                <a:solidFill>
                  <a:srgbClr val="000000"/>
                </a:solidFill>
                <a:latin typeface="Menlo"/>
              </a:rPr>
              <a:t>}</a:t>
            </a:r>
            <a:endParaRPr lang="en-US" sz="1200" dirty="0">
              <a:solidFill>
                <a:srgbClr val="000000"/>
              </a:solidFill>
              <a:latin typeface="Menlo"/>
            </a:endParaRPr>
          </a:p>
          <a:p>
            <a:endParaRPr lang="en-US" sz="1200" dirty="0">
              <a:latin typeface="Menlo"/>
            </a:endParaRPr>
          </a:p>
          <a:p>
            <a:r>
              <a:rPr lang="fi-FI" sz="1200" dirty="0">
                <a:latin typeface="Menlo"/>
              </a:rPr>
              <a:t>    </a:t>
            </a:r>
            <a:r>
              <a:rPr lang="fi-FI" sz="1200" b="1" dirty="0" err="1">
                <a:solidFill>
                  <a:srgbClr val="4C73A6"/>
                </a:solidFill>
                <a:latin typeface="Menlo"/>
              </a:rPr>
              <a:t>void</a:t>
            </a:r>
            <a:r>
              <a:rPr lang="fi-FI" sz="1200" dirty="0">
                <a:solidFill>
                  <a:srgbClr val="4C73A6"/>
                </a:solidFill>
                <a:latin typeface="Menlo"/>
              </a:rPr>
              <a:t> </a:t>
            </a:r>
            <a:r>
              <a:rPr lang="fi-FI" sz="1200" dirty="0" err="1">
                <a:solidFill>
                  <a:srgbClr val="808000"/>
                </a:solidFill>
                <a:latin typeface="Menlo"/>
              </a:rPr>
              <a:t>rollSpare</a:t>
            </a:r>
            <a:r>
              <a:rPr lang="fi-FI" sz="1200" b="1" dirty="0">
                <a:solidFill>
                  <a:srgbClr val="000000"/>
                </a:solidFill>
                <a:latin typeface="Menlo"/>
              </a:rPr>
              <a:t>() {</a:t>
            </a:r>
            <a:endParaRPr lang="fi-FI" sz="1200" dirty="0">
              <a:solidFill>
                <a:srgbClr val="000000"/>
              </a:solidFill>
              <a:latin typeface="Menlo"/>
            </a:endParaRPr>
          </a:p>
          <a:p>
            <a:r>
              <a:rPr lang="en-US" sz="1200" dirty="0">
                <a:solidFill>
                  <a:srgbClr val="000000"/>
                </a:solidFill>
                <a:latin typeface="Menlo"/>
              </a:rPr>
              <a:t>        </a:t>
            </a:r>
            <a:r>
              <a:rPr lang="en-US" sz="1200" dirty="0" err="1">
                <a:solidFill>
                  <a:srgbClr val="000000"/>
                </a:solidFill>
                <a:latin typeface="Menlo"/>
              </a:rPr>
              <a:t>game</a:t>
            </a:r>
            <a:r>
              <a:rPr lang="en-US" sz="1200" b="1" dirty="0" err="1">
                <a:solidFill>
                  <a:srgbClr val="000000"/>
                </a:solidFill>
                <a:latin typeface="Menlo"/>
              </a:rPr>
              <a:t>.</a:t>
            </a:r>
            <a:r>
              <a:rPr lang="en-US" sz="1200" dirty="0" err="1">
                <a:solidFill>
                  <a:srgbClr val="000000"/>
                </a:solidFill>
                <a:latin typeface="Menlo"/>
              </a:rPr>
              <a:t>roll</a:t>
            </a:r>
            <a:r>
              <a:rPr lang="en-US" sz="1200" dirty="0">
                <a:solidFill>
                  <a:srgbClr val="000000"/>
                </a:solidFill>
                <a:latin typeface="Menlo"/>
              </a:rPr>
              <a:t> </a:t>
            </a:r>
            <a:r>
              <a:rPr lang="en-US" sz="1200" b="1" dirty="0">
                <a:solidFill>
                  <a:srgbClr val="0000FF"/>
                </a:solidFill>
                <a:latin typeface="Menlo"/>
              </a:rPr>
              <a:t>5</a:t>
            </a:r>
            <a:endParaRPr lang="en-US" sz="1200" dirty="0">
              <a:solidFill>
                <a:srgbClr val="0000FF"/>
              </a:solidFill>
              <a:latin typeface="Menlo"/>
            </a:endParaRPr>
          </a:p>
          <a:p>
            <a:r>
              <a:rPr lang="en-US" sz="1200" dirty="0">
                <a:solidFill>
                  <a:srgbClr val="000000"/>
                </a:solidFill>
                <a:latin typeface="Menlo"/>
              </a:rPr>
              <a:t>        </a:t>
            </a:r>
            <a:r>
              <a:rPr lang="en-US" sz="1200" dirty="0" err="1">
                <a:solidFill>
                  <a:srgbClr val="000000"/>
                </a:solidFill>
                <a:latin typeface="Menlo"/>
              </a:rPr>
              <a:t>game</a:t>
            </a:r>
            <a:r>
              <a:rPr lang="en-US" sz="1200" b="1" dirty="0" err="1">
                <a:solidFill>
                  <a:srgbClr val="000000"/>
                </a:solidFill>
                <a:latin typeface="Menlo"/>
              </a:rPr>
              <a:t>.</a:t>
            </a:r>
            <a:r>
              <a:rPr lang="en-US" sz="1200" dirty="0" err="1">
                <a:solidFill>
                  <a:srgbClr val="000000"/>
                </a:solidFill>
                <a:latin typeface="Menlo"/>
              </a:rPr>
              <a:t>roll</a:t>
            </a:r>
            <a:r>
              <a:rPr lang="en-US" sz="1200" dirty="0">
                <a:solidFill>
                  <a:srgbClr val="000000"/>
                </a:solidFill>
                <a:latin typeface="Menlo"/>
              </a:rPr>
              <a:t> </a:t>
            </a:r>
            <a:r>
              <a:rPr lang="en-US" sz="1200" b="1" dirty="0">
                <a:solidFill>
                  <a:srgbClr val="0000FF"/>
                </a:solidFill>
                <a:latin typeface="Menlo"/>
              </a:rPr>
              <a:t>5</a:t>
            </a:r>
            <a:endParaRPr lang="en-US" sz="1200" dirty="0">
              <a:solidFill>
                <a:srgbClr val="0000FF"/>
              </a:solidFill>
              <a:latin typeface="Menlo"/>
            </a:endParaRPr>
          </a:p>
          <a:p>
            <a:r>
              <a:rPr lang="en-US" sz="1200" dirty="0">
                <a:latin typeface="Menlo"/>
              </a:rPr>
              <a:t>    </a:t>
            </a:r>
            <a:r>
              <a:rPr lang="en-US" sz="1200" b="1" dirty="0">
                <a:solidFill>
                  <a:srgbClr val="000000"/>
                </a:solidFill>
                <a:latin typeface="Menlo"/>
              </a:rPr>
              <a:t>}</a:t>
            </a:r>
            <a:endParaRPr lang="en-US" sz="1200" dirty="0">
              <a:solidFill>
                <a:srgbClr val="000000"/>
              </a:solidFill>
              <a:latin typeface="Menlo"/>
            </a:endParaRPr>
          </a:p>
          <a:p>
            <a:endParaRPr lang="en-US" sz="1200" dirty="0">
              <a:latin typeface="Menlo"/>
            </a:endParaRPr>
          </a:p>
          <a:p>
            <a:r>
              <a:rPr lang="fi-FI" sz="1200" dirty="0">
                <a:latin typeface="Menlo"/>
              </a:rPr>
              <a:t>    </a:t>
            </a:r>
            <a:r>
              <a:rPr lang="fi-FI" sz="1200" b="1" dirty="0" err="1">
                <a:solidFill>
                  <a:srgbClr val="4C73A6"/>
                </a:solidFill>
                <a:latin typeface="Menlo"/>
              </a:rPr>
              <a:t>void</a:t>
            </a:r>
            <a:r>
              <a:rPr lang="fi-FI" sz="1200" dirty="0">
                <a:solidFill>
                  <a:srgbClr val="4C73A6"/>
                </a:solidFill>
                <a:latin typeface="Menlo"/>
              </a:rPr>
              <a:t> </a:t>
            </a:r>
            <a:r>
              <a:rPr lang="fi-FI" sz="1200" dirty="0" err="1">
                <a:solidFill>
                  <a:srgbClr val="808000"/>
                </a:solidFill>
                <a:latin typeface="Menlo"/>
              </a:rPr>
              <a:t>rollStrike</a:t>
            </a:r>
            <a:r>
              <a:rPr lang="fi-FI" sz="1200" b="1" dirty="0">
                <a:solidFill>
                  <a:srgbClr val="000000"/>
                </a:solidFill>
                <a:latin typeface="Menlo"/>
              </a:rPr>
              <a:t>() {</a:t>
            </a:r>
            <a:endParaRPr lang="fi-FI" sz="1200" dirty="0">
              <a:solidFill>
                <a:srgbClr val="000000"/>
              </a:solidFill>
              <a:latin typeface="Menlo"/>
            </a:endParaRPr>
          </a:p>
          <a:p>
            <a:r>
              <a:rPr lang="en-US" sz="1200" dirty="0">
                <a:solidFill>
                  <a:srgbClr val="000000"/>
                </a:solidFill>
                <a:latin typeface="Menlo"/>
              </a:rPr>
              <a:t>        </a:t>
            </a:r>
            <a:r>
              <a:rPr lang="en-US" sz="1200" dirty="0" err="1">
                <a:solidFill>
                  <a:srgbClr val="000000"/>
                </a:solidFill>
                <a:latin typeface="Menlo"/>
              </a:rPr>
              <a:t>game</a:t>
            </a:r>
            <a:r>
              <a:rPr lang="en-US" sz="1200" b="1" dirty="0" err="1">
                <a:solidFill>
                  <a:srgbClr val="000000"/>
                </a:solidFill>
                <a:latin typeface="Menlo"/>
              </a:rPr>
              <a:t>.</a:t>
            </a:r>
            <a:r>
              <a:rPr lang="en-US" sz="1200" dirty="0" err="1">
                <a:solidFill>
                  <a:srgbClr val="000000"/>
                </a:solidFill>
                <a:latin typeface="Menlo"/>
              </a:rPr>
              <a:t>roll</a:t>
            </a:r>
            <a:r>
              <a:rPr lang="en-US" sz="1200" dirty="0">
                <a:solidFill>
                  <a:srgbClr val="000000"/>
                </a:solidFill>
                <a:latin typeface="Menlo"/>
              </a:rPr>
              <a:t> </a:t>
            </a:r>
            <a:r>
              <a:rPr lang="en-US" sz="1200" b="1" dirty="0">
                <a:solidFill>
                  <a:srgbClr val="0000FF"/>
                </a:solidFill>
                <a:latin typeface="Menlo"/>
              </a:rPr>
              <a:t>10</a:t>
            </a:r>
            <a:endParaRPr lang="en-US" sz="1200" dirty="0">
              <a:solidFill>
                <a:srgbClr val="0000FF"/>
              </a:solidFill>
              <a:latin typeface="Menlo"/>
            </a:endParaRPr>
          </a:p>
          <a:p>
            <a:r>
              <a:rPr lang="en-US" sz="1200" dirty="0">
                <a:latin typeface="Menlo"/>
              </a:rPr>
              <a:t>    </a:t>
            </a:r>
            <a:r>
              <a:rPr lang="en-US" sz="1200" b="1" dirty="0">
                <a:solidFill>
                  <a:srgbClr val="000000"/>
                </a:solidFill>
                <a:latin typeface="Menlo"/>
              </a:rPr>
              <a:t>}</a:t>
            </a:r>
            <a:endParaRPr lang="en-US" sz="1200" dirty="0">
              <a:solidFill>
                <a:srgbClr val="000000"/>
              </a:solidFill>
              <a:latin typeface="Menlo"/>
            </a:endParaRPr>
          </a:p>
          <a:p>
            <a:endParaRPr lang="en-US" sz="1200" dirty="0">
              <a:latin typeface="Menlo"/>
            </a:endParaRPr>
          </a:p>
          <a:p>
            <a:r>
              <a:rPr lang="en-US" sz="1200" b="1" dirty="0">
                <a:solidFill>
                  <a:srgbClr val="000000"/>
                </a:solidFill>
                <a:latin typeface="Menlo"/>
              </a:rPr>
              <a:t>}</a:t>
            </a:r>
            <a:endParaRPr lang="en-US" sz="1200" dirty="0">
              <a:solidFill>
                <a:srgbClr val="000000"/>
              </a:solidFill>
              <a:latin typeface="Menlo"/>
            </a:endParaRPr>
          </a:p>
          <a:p>
            <a:endParaRPr lang="en-US" sz="1200" dirty="0"/>
          </a:p>
        </p:txBody>
      </p:sp>
    </p:spTree>
    <p:extLst>
      <p:ext uri="{BB962C8B-B14F-4D97-AF65-F5344CB8AC3E}">
        <p14:creationId xmlns:p14="http://schemas.microsoft.com/office/powerpoint/2010/main" val="19758587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a:t>
            </a:r>
            <a:endParaRPr lang="en-US" dirty="0">
              <a:solidFill>
                <a:srgbClr val="161645"/>
              </a:solidFill>
            </a:endParaRPr>
          </a:p>
        </p:txBody>
      </p:sp>
      <p:pic>
        <p:nvPicPr>
          <p:cNvPr id="3076" name="Picture 4" descr="Typesa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743200"/>
            <a:ext cx="1104900" cy="110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108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Преимущества </a:t>
            </a:r>
            <a:r>
              <a:rPr lang="en-US" dirty="0" smtClean="0"/>
              <a:t>BDD</a:t>
            </a:r>
            <a:endParaRPr lang="en-US" dirty="0"/>
          </a:p>
        </p:txBody>
      </p:sp>
      <p:sp>
        <p:nvSpPr>
          <p:cNvPr id="8" name="Rectangle 4"/>
          <p:cNvSpPr>
            <a:spLocks noChangeArrowheads="1"/>
          </p:cNvSpPr>
          <p:nvPr>
            <p:custDataLst>
              <p:tags r:id="rId1"/>
            </p:custDataLst>
          </p:nvPr>
        </p:nvSpPr>
        <p:spPr bwMode="auto">
          <a:xfrm>
            <a:off x="735013" y="1600200"/>
            <a:ext cx="7673974" cy="4117599"/>
          </a:xfrm>
          <a:prstGeom prst="rect">
            <a:avLst/>
          </a:prstGeom>
          <a:noFill/>
          <a:ln w="19050">
            <a:noFill/>
            <a:miter lim="800000"/>
            <a:headEnd/>
            <a:tailEnd/>
          </a:ln>
        </p:spPr>
        <p:txBody>
          <a:bodyPr wrap="square" lIns="93296" tIns="144000" rIns="93296" bIns="93296">
            <a:spAutoFit/>
          </a:bodyPr>
          <a:lstStyle/>
          <a:p>
            <a:pPr marL="285750" indent="-285750" defTabSz="803275">
              <a:buClr>
                <a:srgbClr val="FF6600"/>
              </a:buClr>
              <a:buSzPct val="125000"/>
              <a:buFont typeface="Wingdings" charset="2"/>
              <a:buChar char="§"/>
            </a:pPr>
            <a:r>
              <a:rPr lang="ru-RU" dirty="0" smtClean="0">
                <a:solidFill>
                  <a:schemeClr val="accent4"/>
                </a:solidFill>
                <a:latin typeface="Arial" pitchFamily="34" charset="0"/>
                <a:cs typeface="Arial" pitchFamily="34" charset="0"/>
              </a:rPr>
              <a:t>Уменьшение </a:t>
            </a:r>
            <a:r>
              <a:rPr lang="ru-RU" dirty="0">
                <a:solidFill>
                  <a:schemeClr val="accent4"/>
                </a:solidFill>
                <a:latin typeface="Arial" pitchFamily="34" charset="0"/>
                <a:cs typeface="Arial" pitchFamily="34" charset="0"/>
              </a:rPr>
              <a:t>количества сценариев по отношению к количеству юнит-тестов</a:t>
            </a:r>
            <a:r>
              <a:rPr lang="ru-RU" dirty="0" smtClean="0">
                <a:solidFill>
                  <a:schemeClr val="accent4"/>
                </a:solidFill>
                <a:latin typeface="Arial" pitchFamily="34" charset="0"/>
                <a:cs typeface="Arial" pitchFamily="34" charset="0"/>
              </a:rPr>
              <a:t>.</a:t>
            </a: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endParaRPr lang="ru-RU" dirty="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ru-RU" dirty="0">
                <a:solidFill>
                  <a:schemeClr val="accent4"/>
                </a:solidFill>
                <a:latin typeface="Arial" pitchFamily="34" charset="0"/>
                <a:cs typeface="Arial" pitchFamily="34" charset="0"/>
              </a:rPr>
              <a:t>Поведения группируются относительно сценариев в которых они проявляются. Легче стало проверять одно и тоже поведение, которое проявляется в разных </a:t>
            </a:r>
            <a:r>
              <a:rPr lang="ru-RU" dirty="0" smtClean="0">
                <a:solidFill>
                  <a:schemeClr val="accent4"/>
                </a:solidFill>
                <a:latin typeface="Arial" pitchFamily="34" charset="0"/>
                <a:cs typeface="Arial" pitchFamily="34" charset="0"/>
              </a:rPr>
              <a:t>сценариях</a:t>
            </a: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endParaRPr lang="ru-RU" dirty="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ru-RU" dirty="0">
                <a:solidFill>
                  <a:schemeClr val="accent4"/>
                </a:solidFill>
                <a:latin typeface="Arial" pitchFamily="34" charset="0"/>
                <a:cs typeface="Arial" pitchFamily="34" charset="0"/>
              </a:rPr>
              <a:t>Легче стало применять </a:t>
            </a:r>
            <a:r>
              <a:rPr lang="ru-RU" dirty="0" err="1">
                <a:solidFill>
                  <a:schemeClr val="accent4"/>
                </a:solidFill>
                <a:latin typeface="Arial" pitchFamily="34" charset="0"/>
                <a:cs typeface="Arial" pitchFamily="34" charset="0"/>
              </a:rPr>
              <a:t>spec</a:t>
            </a:r>
            <a:r>
              <a:rPr lang="ru-RU" dirty="0">
                <a:solidFill>
                  <a:schemeClr val="accent4"/>
                </a:solidFill>
                <a:latin typeface="Arial" pitchFamily="34" charset="0"/>
                <a:cs typeface="Arial" pitchFamily="34" charset="0"/>
              </a:rPr>
              <a:t>(</a:t>
            </a:r>
            <a:r>
              <a:rPr lang="ru-RU" dirty="0" err="1">
                <a:solidFill>
                  <a:schemeClr val="accent4"/>
                </a:solidFill>
                <a:latin typeface="Arial" pitchFamily="34" charset="0"/>
                <a:cs typeface="Arial" pitchFamily="34" charset="0"/>
              </a:rPr>
              <a:t>test</a:t>
            </a:r>
            <a:r>
              <a:rPr lang="ru-RU" dirty="0">
                <a:solidFill>
                  <a:schemeClr val="accent4"/>
                </a:solidFill>
                <a:latin typeface="Arial" pitchFamily="34" charset="0"/>
                <a:cs typeface="Arial" pitchFamily="34" charset="0"/>
              </a:rPr>
              <a:t>)-</a:t>
            </a:r>
            <a:r>
              <a:rPr lang="ru-RU" dirty="0" err="1">
                <a:solidFill>
                  <a:schemeClr val="accent4"/>
                </a:solidFill>
                <a:latin typeface="Arial" pitchFamily="34" charset="0"/>
                <a:cs typeface="Arial" pitchFamily="34" charset="0"/>
              </a:rPr>
              <a:t>first</a:t>
            </a:r>
            <a:r>
              <a:rPr lang="ru-RU" dirty="0">
                <a:solidFill>
                  <a:schemeClr val="accent4"/>
                </a:solidFill>
                <a:latin typeface="Arial" pitchFamily="34" charset="0"/>
                <a:cs typeface="Arial" pitchFamily="34" charset="0"/>
              </a:rPr>
              <a:t> подход. Описания спецификаций меньше привязаны API модуля, чем юнит </a:t>
            </a:r>
            <a:r>
              <a:rPr lang="ru-RU" dirty="0" smtClean="0">
                <a:solidFill>
                  <a:schemeClr val="accent4"/>
                </a:solidFill>
                <a:latin typeface="Arial" pitchFamily="34" charset="0"/>
                <a:cs typeface="Arial" pitchFamily="34" charset="0"/>
              </a:rPr>
              <a:t>тесты</a:t>
            </a: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endParaRPr lang="ru-RU" dirty="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ru-RU" dirty="0">
                <a:solidFill>
                  <a:schemeClr val="accent4"/>
                </a:solidFill>
                <a:latin typeface="Arial" pitchFamily="34" charset="0"/>
                <a:cs typeface="Arial" pitchFamily="34" charset="0"/>
              </a:rPr>
              <a:t>Спецификации легче в сопровождении. Возвращаясь через некоторое время к спецификации, бывает достаточно прочитать ее описание для понимания поведения, и реже для этого приходиться лезть в код </a:t>
            </a:r>
            <a:r>
              <a:rPr lang="ru-RU" dirty="0" smtClean="0">
                <a:solidFill>
                  <a:schemeClr val="accent4"/>
                </a:solidFill>
                <a:latin typeface="Arial" pitchFamily="34" charset="0"/>
                <a:cs typeface="Arial" pitchFamily="34" charset="0"/>
              </a:rPr>
              <a:t>модуля</a:t>
            </a:r>
            <a:endParaRPr lang="en-US"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52030548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0187" y="2274838"/>
            <a:ext cx="4403626" cy="2308324"/>
          </a:xfrm>
          <a:prstGeom prst="rect">
            <a:avLst/>
          </a:prstGeom>
        </p:spPr>
        <p:txBody>
          <a:bodyPr wrap="none">
            <a:spAutoFit/>
          </a:bodyPr>
          <a:lstStyle/>
          <a:p>
            <a:pPr algn="ctr"/>
            <a:r>
              <a:rPr lang="en-US" sz="4800" dirty="0" smtClean="0">
                <a:solidFill>
                  <a:schemeClr val="accent4"/>
                </a:solidFill>
                <a:latin typeface="Herculanum"/>
                <a:cs typeface="Herculanum"/>
              </a:rPr>
              <a:t>BDD IS A </a:t>
            </a:r>
          </a:p>
          <a:p>
            <a:pPr algn="ctr"/>
            <a:r>
              <a:rPr lang="en-US" sz="4800" dirty="0" smtClean="0">
                <a:solidFill>
                  <a:schemeClr val="accent4"/>
                </a:solidFill>
                <a:latin typeface="Herculanum"/>
                <a:cs typeface="Herculanum"/>
              </a:rPr>
              <a:t>MINDSET</a:t>
            </a:r>
          </a:p>
          <a:p>
            <a:pPr algn="ctr"/>
            <a:r>
              <a:rPr lang="en-US" sz="4800" dirty="0" smtClean="0">
                <a:solidFill>
                  <a:schemeClr val="accent4"/>
                </a:solidFill>
                <a:latin typeface="Herculanum"/>
                <a:cs typeface="Herculanum"/>
              </a:rPr>
              <a:t>NOT A TOOLSET</a:t>
            </a:r>
            <a:endParaRPr lang="ru-RU" sz="4800" dirty="0">
              <a:solidFill>
                <a:schemeClr val="accent4"/>
              </a:solidFill>
              <a:latin typeface="Herculanum"/>
              <a:cs typeface="Herculanum"/>
            </a:endParaRPr>
          </a:p>
        </p:txBody>
      </p:sp>
      <p:sp>
        <p:nvSpPr>
          <p:cNvPr id="4" name="Title 3"/>
          <p:cNvSpPr>
            <a:spLocks noGrp="1"/>
          </p:cNvSpPr>
          <p:nvPr>
            <p:ph type="title"/>
          </p:nvPr>
        </p:nvSpPr>
        <p:spPr/>
        <p:txBody>
          <a:bodyPr/>
          <a:lstStyle/>
          <a:p>
            <a:r>
              <a:rPr lang="en-US" dirty="0" smtClean="0"/>
              <a:t>BDD </a:t>
            </a:r>
            <a:r>
              <a:rPr lang="ru-RU" dirty="0" smtClean="0"/>
              <a:t>это </a:t>
            </a:r>
            <a:r>
              <a:rPr lang="en-US" dirty="0" smtClean="0"/>
              <a:t>…</a:t>
            </a:r>
            <a:endParaRPr lang="ru-RU" dirty="0"/>
          </a:p>
        </p:txBody>
      </p:sp>
    </p:spTree>
    <p:extLst>
      <p:ext uri="{BB962C8B-B14F-4D97-AF65-F5344CB8AC3E}">
        <p14:creationId xmlns:p14="http://schemas.microsoft.com/office/powerpoint/2010/main" val="16913031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0"/>
          </p:nvPr>
        </p:nvSpPr>
        <p:spPr>
          <a:xfrm>
            <a:off x="2127250" y="2432649"/>
            <a:ext cx="6467476" cy="576293"/>
          </a:xfrm>
        </p:spPr>
        <p:txBody>
          <a:bodyPr/>
          <a:lstStyle/>
          <a:p>
            <a:r>
              <a:rPr lang="ru-RU" dirty="0" smtClean="0"/>
              <a:t>Вопросы ?</a:t>
            </a:r>
            <a:endParaRPr lang="en-US" dirty="0"/>
          </a:p>
        </p:txBody>
      </p:sp>
    </p:spTree>
    <p:extLst>
      <p:ext uri="{BB962C8B-B14F-4D97-AF65-F5344CB8AC3E}">
        <p14:creationId xmlns:p14="http://schemas.microsoft.com/office/powerpoint/2010/main" val="29640071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latin typeface="Arial" charset="0"/>
              </a:rPr>
              <a:t>Разработка через </a:t>
            </a:r>
            <a:r>
              <a:rPr lang="en-US" dirty="0" smtClean="0">
                <a:latin typeface="Arial" charset="0"/>
              </a:rPr>
              <a:t>тестирование</a:t>
            </a:r>
            <a:r>
              <a:rPr lang="en-US" dirty="0">
                <a:latin typeface="Arial" charset="0"/>
              </a:rPr>
              <a:t/>
            </a:r>
            <a:br>
              <a:rPr lang="en-US" dirty="0">
                <a:latin typeface="Arial" charset="0"/>
              </a:rPr>
            </a:br>
            <a:endParaRPr lang="en-US" dirty="0"/>
          </a:p>
        </p:txBody>
      </p:sp>
      <p:sp>
        <p:nvSpPr>
          <p:cNvPr id="8" name="Text Placeholder 7"/>
          <p:cNvSpPr>
            <a:spLocks noGrp="1"/>
          </p:cNvSpPr>
          <p:nvPr>
            <p:ph type="body" sz="quarter" idx="11"/>
          </p:nvPr>
        </p:nvSpPr>
        <p:spPr/>
        <p:txBody>
          <a:bodyPr>
            <a:normAutofit/>
          </a:bodyPr>
          <a:lstStyle/>
          <a:p>
            <a:r>
              <a:rPr lang="en-US" dirty="0" err="1"/>
              <a:t>git</a:t>
            </a:r>
            <a:r>
              <a:rPr lang="en-US" dirty="0"/>
              <a:t> clone </a:t>
            </a:r>
            <a:r>
              <a:rPr lang="en-US" dirty="0" err="1"/>
              <a:t>git</a:t>
            </a:r>
            <a:r>
              <a:rPr lang="en-US" dirty="0"/>
              <a:t>://</a:t>
            </a:r>
            <a:r>
              <a:rPr lang="en-US" dirty="0" err="1"/>
              <a:t>github.com</a:t>
            </a:r>
            <a:r>
              <a:rPr lang="en-US" dirty="0"/>
              <a:t>/</a:t>
            </a:r>
            <a:r>
              <a:rPr lang="en-US" dirty="0" err="1"/>
              <a:t>ivan-dyachenko</a:t>
            </a:r>
            <a:r>
              <a:rPr lang="en-US" dirty="0"/>
              <a:t>/</a:t>
            </a:r>
            <a:r>
              <a:rPr lang="en-US" dirty="0" err="1"/>
              <a:t>Trainings.git</a:t>
            </a:r>
            <a:endParaRPr lang="en-US" dirty="0"/>
          </a:p>
        </p:txBody>
      </p:sp>
      <p:sp>
        <p:nvSpPr>
          <p:cNvPr id="9" name="Text Placeholder 8"/>
          <p:cNvSpPr>
            <a:spLocks noGrp="1"/>
          </p:cNvSpPr>
          <p:nvPr>
            <p:ph type="body" sz="quarter" idx="12"/>
          </p:nvPr>
        </p:nvSpPr>
        <p:spPr/>
        <p:txBody>
          <a:bodyPr/>
          <a:lstStyle/>
          <a:p>
            <a:r>
              <a:rPr lang="en-US" dirty="0" err="1" smtClean="0"/>
              <a:t>IDyachenko@luxoft.com</a:t>
            </a:r>
            <a:endParaRPr lang="en-US" dirty="0"/>
          </a:p>
        </p:txBody>
      </p:sp>
      <p:sp>
        <p:nvSpPr>
          <p:cNvPr id="10" name="Text Placeholder 9"/>
          <p:cNvSpPr>
            <a:spLocks noGrp="1"/>
          </p:cNvSpPr>
          <p:nvPr>
            <p:ph type="body" sz="quarter" idx="13"/>
          </p:nvPr>
        </p:nvSpPr>
        <p:spPr/>
        <p:txBody>
          <a:bodyPr>
            <a:normAutofit/>
          </a:bodyPr>
          <a:lstStyle/>
          <a:p>
            <a:r>
              <a:rPr lang="en-US" dirty="0"/>
              <a:t>https://</a:t>
            </a:r>
            <a:r>
              <a:rPr lang="en-US" dirty="0" err="1"/>
              <a:t>github.com</a:t>
            </a:r>
            <a:r>
              <a:rPr lang="en-US" dirty="0"/>
              <a:t>/</a:t>
            </a:r>
            <a:r>
              <a:rPr lang="en-US" dirty="0" err="1"/>
              <a:t>ivan-dyachenko</a:t>
            </a:r>
            <a:r>
              <a:rPr lang="en-US" dirty="0"/>
              <a:t>/</a:t>
            </a:r>
            <a:r>
              <a:rPr lang="en-US" dirty="0" smtClean="0"/>
              <a:t>Trainings</a:t>
            </a:r>
            <a:endParaRPr lang="en-US" dirty="0"/>
          </a:p>
        </p:txBody>
      </p:sp>
      <p:sp>
        <p:nvSpPr>
          <p:cNvPr id="11" name="Text Placeholder 10"/>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579647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2062698"/>
            <a:ext cx="7010400" cy="2732604"/>
          </a:xfrm>
          <a:prstGeom prst="rect">
            <a:avLst/>
          </a:prstGeom>
          <a:noFill/>
          <a:ln w="19050">
            <a:noFill/>
            <a:miter lim="800000"/>
            <a:headEnd/>
            <a:tailEnd/>
          </a:ln>
        </p:spPr>
        <p:txBody>
          <a:bodyPr wrap="square" lIns="93296" tIns="144000" rIns="93296" bIns="93296">
            <a:spAutoFit/>
          </a:bodyPr>
          <a:lstStyle/>
          <a:p>
            <a:pPr marL="285750" indent="-285750" defTabSz="803275">
              <a:buClr>
                <a:srgbClr val="FF6600"/>
              </a:buClr>
              <a:buSzPct val="125000"/>
              <a:buFont typeface="Wingdings" charset="2"/>
              <a:buChar char="§"/>
            </a:pPr>
            <a:r>
              <a:rPr lang="ru-RU" dirty="0">
                <a:solidFill>
                  <a:schemeClr val="accent4"/>
                </a:solidFill>
                <a:latin typeface="Arial" pitchFamily="34" charset="0"/>
                <a:cs typeface="Arial" pitchFamily="34" charset="0"/>
              </a:rPr>
              <a:t>Тестирование, выполняемое разработчиком – это очевидно полезная вещь. </a:t>
            </a: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endParaRPr lang="en-US" dirty="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ru-RU" dirty="0" smtClean="0">
                <a:solidFill>
                  <a:schemeClr val="accent4"/>
                </a:solidFill>
                <a:latin typeface="Arial" pitchFamily="34" charset="0"/>
                <a:cs typeface="Arial" pitchFamily="34" charset="0"/>
              </a:rPr>
              <a:t>Тестирование </a:t>
            </a:r>
            <a:r>
              <a:rPr lang="ru-RU" dirty="0">
                <a:solidFill>
                  <a:schemeClr val="accent4"/>
                </a:solidFill>
                <a:latin typeface="Arial" pitchFamily="34" charset="0"/>
                <a:cs typeface="Arial" pitchFamily="34" charset="0"/>
              </a:rPr>
              <a:t>на ранней стадии, например, во время написания кода – еще лучше, особенно когда оно приводит к повышению качества кода. </a:t>
            </a: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endParaRPr lang="en-US" dirty="0">
              <a:solidFill>
                <a:schemeClr val="accent4"/>
              </a:solidFill>
              <a:latin typeface="Arial" pitchFamily="34" charset="0"/>
              <a:cs typeface="Arial" pitchFamily="34" charset="0"/>
            </a:endParaRPr>
          </a:p>
          <a:p>
            <a:pPr marL="285750" indent="-285750" defTabSz="803275">
              <a:buClr>
                <a:srgbClr val="FF6600"/>
              </a:buClr>
              <a:buSzPct val="125000"/>
              <a:buFont typeface="Wingdings" charset="2"/>
              <a:buChar char="§"/>
            </a:pPr>
            <a:r>
              <a:rPr lang="ru-RU" dirty="0" smtClean="0">
                <a:solidFill>
                  <a:schemeClr val="accent4"/>
                </a:solidFill>
                <a:latin typeface="Arial" pitchFamily="34" charset="0"/>
                <a:cs typeface="Arial" pitchFamily="34" charset="0"/>
              </a:rPr>
              <a:t>Напишите </a:t>
            </a:r>
            <a:r>
              <a:rPr lang="ru-RU" dirty="0">
                <a:solidFill>
                  <a:schemeClr val="accent4"/>
                </a:solidFill>
                <a:latin typeface="Arial" pitchFamily="34" charset="0"/>
                <a:cs typeface="Arial" pitchFamily="34" charset="0"/>
              </a:rPr>
              <a:t>тесты заранее – и вы имеете шанс выиграть «голубую ленту» победителя регаты. </a:t>
            </a:r>
            <a:endParaRPr lang="en-US"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39965547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2893695"/>
            <a:ext cx="7010400" cy="1070610"/>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ru-RU" dirty="0">
                <a:solidFill>
                  <a:schemeClr val="accent4"/>
                </a:solidFill>
                <a:latin typeface="Arial" pitchFamily="34" charset="0"/>
                <a:cs typeface="Arial" pitchFamily="34" charset="0"/>
              </a:rPr>
              <a:t>Дополнительные возможности для проверки функционирования кода и его предварительной отладки, без всякого сомнения, повышают скорость разработки</a:t>
            </a:r>
          </a:p>
        </p:txBody>
      </p:sp>
    </p:spTree>
    <p:extLst>
      <p:ext uri="{BB962C8B-B14F-4D97-AF65-F5344CB8AC3E}">
        <p14:creationId xmlns:p14="http://schemas.microsoft.com/office/powerpoint/2010/main" val="30906551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849313" y="2339697"/>
            <a:ext cx="7445375" cy="2178606"/>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Но даже зная все это, мы еще очень далеки от того времени, когда написание тестов до написания кода станет общим стандартом. </a:t>
            </a:r>
            <a:endParaRPr lang="en-US" dirty="0" smtClean="0">
              <a:solidFill>
                <a:schemeClr val="accent4"/>
              </a:solidFill>
              <a:latin typeface="Arial" pitchFamily="34" charset="0"/>
              <a:cs typeface="Arial" pitchFamily="34" charset="0"/>
            </a:endParaRPr>
          </a:p>
          <a:p>
            <a:pPr defTabSz="803275">
              <a:buClr>
                <a:srgbClr val="FF6600"/>
              </a:buClr>
              <a:buSzPct val="125000"/>
            </a:pPr>
            <a:endParaRPr lang="en-US" dirty="0">
              <a:solidFill>
                <a:schemeClr val="accent4"/>
              </a:solidFill>
              <a:latin typeface="Arial" pitchFamily="34" charset="0"/>
              <a:cs typeface="Arial" pitchFamily="34" charset="0"/>
            </a:endParaRPr>
          </a:p>
          <a:p>
            <a:pPr defTabSz="803275">
              <a:buClr>
                <a:srgbClr val="FF6600"/>
              </a:buClr>
              <a:buSzPct val="125000"/>
            </a:pPr>
            <a:r>
              <a:rPr lang="ru-RU" dirty="0" smtClean="0">
                <a:solidFill>
                  <a:schemeClr val="accent4"/>
                </a:solidFill>
                <a:latin typeface="Arial" pitchFamily="34" charset="0"/>
                <a:cs typeface="Arial" pitchFamily="34" charset="0"/>
              </a:rPr>
              <a:t>Точно </a:t>
            </a:r>
            <a:r>
              <a:rPr lang="ru-RU" dirty="0">
                <a:solidFill>
                  <a:schemeClr val="accent4"/>
                </a:solidFill>
                <a:latin typeface="Arial" pitchFamily="34" charset="0"/>
                <a:cs typeface="Arial" pitchFamily="34" charset="0"/>
              </a:rPr>
              <a:t>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a:t>
            </a:r>
          </a:p>
        </p:txBody>
      </p:sp>
    </p:spTree>
    <p:extLst>
      <p:ext uri="{BB962C8B-B14F-4D97-AF65-F5344CB8AC3E}">
        <p14:creationId xmlns:p14="http://schemas.microsoft.com/office/powerpoint/2010/main" val="16905028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914400" y="6096000"/>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a:solidFill>
                  <a:srgbClr val="004080"/>
                </a:solidFill>
                <a:cs typeface="Tahoma" charset="0"/>
              </a:rPr>
              <a:t>Behavior Driven Development (BDD</a:t>
            </a:r>
            <a:r>
              <a:rPr lang="en-US" dirty="0" smtClean="0">
                <a:solidFill>
                  <a:srgbClr val="004080"/>
                </a:solidFill>
                <a:cs typeface="Tahoma" charset="0"/>
              </a:rPr>
              <a:t>)</a:t>
            </a:r>
          </a:p>
        </p:txBody>
      </p:sp>
      <p:pic>
        <p:nvPicPr>
          <p:cNvPr id="1026" name="Picture 2" descr="http://farm2.static.flickr.com/1120/1403808340_2afb10756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1843087"/>
            <a:ext cx="47625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23571" y="5149334"/>
            <a:ext cx="1192058" cy="369332"/>
          </a:xfrm>
          <a:prstGeom prst="rect">
            <a:avLst/>
          </a:prstGeom>
        </p:spPr>
        <p:txBody>
          <a:bodyPr wrap="none">
            <a:spAutoFit/>
          </a:bodyPr>
          <a:lstStyle/>
          <a:p>
            <a:r>
              <a:rPr lang="en-US" dirty="0">
                <a:solidFill>
                  <a:schemeClr val="accent4"/>
                </a:solidFill>
              </a:rPr>
              <a:t>Dan North</a:t>
            </a:r>
            <a:endParaRPr lang="ru-RU" dirty="0">
              <a:solidFill>
                <a:schemeClr val="accent4"/>
              </a:solidFill>
            </a:endParaRPr>
          </a:p>
        </p:txBody>
      </p:sp>
    </p:spTree>
    <p:extLst>
      <p:ext uri="{BB962C8B-B14F-4D97-AF65-F5344CB8AC3E}">
        <p14:creationId xmlns:p14="http://schemas.microsoft.com/office/powerpoint/2010/main" val="4922945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Проблемы </a:t>
            </a:r>
            <a:r>
              <a:rPr lang="en-US" dirty="0" smtClean="0"/>
              <a:t>TDD</a:t>
            </a:r>
            <a:endParaRPr lang="en-US" dirty="0"/>
          </a:p>
        </p:txBody>
      </p:sp>
      <p:sp>
        <p:nvSpPr>
          <p:cNvPr id="8" name="Rectangle 4"/>
          <p:cNvSpPr>
            <a:spLocks noChangeArrowheads="1"/>
          </p:cNvSpPr>
          <p:nvPr>
            <p:custDataLst>
              <p:tags r:id="rId1"/>
            </p:custDataLst>
          </p:nvPr>
        </p:nvSpPr>
        <p:spPr bwMode="auto">
          <a:xfrm>
            <a:off x="1094433" y="2667000"/>
            <a:ext cx="7010400" cy="1624608"/>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latin typeface="Arial" pitchFamily="34" charset="0"/>
                <a:cs typeface="Arial" pitchFamily="34" charset="0"/>
              </a:rPr>
              <a:t>У меня была проблема. При использовании и обучении </a:t>
            </a:r>
          </a:p>
          <a:p>
            <a:pPr defTabSz="803275">
              <a:buClr>
                <a:srgbClr val="FF6600"/>
              </a:buClr>
              <a:buSzPct val="125000"/>
            </a:pPr>
            <a:r>
              <a:rPr lang="en-US" dirty="0" smtClean="0">
                <a:solidFill>
                  <a:schemeClr val="accent4"/>
                </a:solidFill>
                <a:latin typeface="Arial" pitchFamily="34" charset="0"/>
                <a:cs typeface="Arial" pitchFamily="34" charset="0"/>
              </a:rPr>
              <a:t>Test</a:t>
            </a:r>
            <a:r>
              <a:rPr lang="ru-RU" dirty="0" smtClean="0">
                <a:solidFill>
                  <a:schemeClr val="accent4"/>
                </a:solidFill>
                <a:latin typeface="Arial" pitchFamily="34" charset="0"/>
                <a:cs typeface="Arial" pitchFamily="34" charset="0"/>
              </a:rPr>
              <a:t>-Driven Development (TDD) в разных проектах, я каждый раз сталикивался с непониманием со стороны разработчиков.</a:t>
            </a:r>
            <a:r>
              <a:rPr lang="en-US" dirty="0" smtClean="0">
                <a:solidFill>
                  <a:schemeClr val="accent4"/>
                </a:solidFill>
                <a:latin typeface="Arial" pitchFamily="34" charset="0"/>
                <a:cs typeface="Arial" pitchFamily="34" charset="0"/>
              </a:rPr>
              <a:t> </a:t>
            </a:r>
          </a:p>
          <a:p>
            <a:pPr defTabSz="803275">
              <a:buClr>
                <a:srgbClr val="FF6600"/>
              </a:buClr>
              <a:buSzPct val="125000"/>
            </a:pPr>
            <a:endParaRPr lang="en-US" dirty="0" smtClean="0">
              <a:solidFill>
                <a:schemeClr val="accent4"/>
              </a:solidFill>
              <a:latin typeface="Arial" pitchFamily="34" charset="0"/>
              <a:cs typeface="Arial" pitchFamily="34" charset="0"/>
            </a:endParaRPr>
          </a:p>
          <a:p>
            <a:pPr algn="r" defTabSz="803275">
              <a:buClr>
                <a:srgbClr val="FF6600"/>
              </a:buClr>
              <a:buSzPct val="125000"/>
            </a:pPr>
            <a:r>
              <a:rPr lang="en-US" dirty="0" smtClean="0">
                <a:solidFill>
                  <a:schemeClr val="accent4"/>
                </a:solidFill>
                <a:latin typeface="Arial" pitchFamily="34" charset="0"/>
                <a:cs typeface="Arial" pitchFamily="34" charset="0"/>
              </a:rPr>
              <a:t>- Dan North</a:t>
            </a:r>
          </a:p>
        </p:txBody>
      </p:sp>
      <p:sp>
        <p:nvSpPr>
          <p:cNvPr id="6" name="Rectangle 5"/>
          <p:cNvSpPr/>
          <p:nvPr/>
        </p:nvSpPr>
        <p:spPr>
          <a:xfrm>
            <a:off x="282574" y="6096000"/>
            <a:ext cx="3751155" cy="923330"/>
          </a:xfrm>
          <a:prstGeom prst="rect">
            <a:avLst/>
          </a:prstGeom>
        </p:spPr>
        <p:txBody>
          <a:bodyPr wrap="none">
            <a:spAutoFit/>
          </a:bodyPr>
          <a:lstStyle/>
          <a:p>
            <a:r>
              <a:rPr lang="en-US" dirty="0">
                <a:solidFill>
                  <a:schemeClr val="accent4"/>
                </a:solidFill>
                <a:latin typeface="Arial" pitchFamily="34" charset="0"/>
                <a:cs typeface="Arial" pitchFamily="34" charset="0"/>
              </a:rPr>
              <a:t>Introducing BDD - Dan </a:t>
            </a:r>
            <a:r>
              <a:rPr lang="en-US" dirty="0" smtClean="0">
                <a:solidFill>
                  <a:schemeClr val="accent4"/>
                </a:solidFill>
                <a:latin typeface="Arial" pitchFamily="34" charset="0"/>
                <a:cs typeface="Arial" pitchFamily="34" charset="0"/>
              </a:rPr>
              <a:t>North</a:t>
            </a:r>
          </a:p>
          <a:p>
            <a:r>
              <a:rPr lang="en-US" dirty="0">
                <a:latin typeface="Arial" pitchFamily="34" charset="0"/>
                <a:cs typeface="Arial" pitchFamily="34" charset="0"/>
                <a:hlinkClick r:id="rId4"/>
              </a:rPr>
              <a:t>http://</a:t>
            </a:r>
            <a:r>
              <a:rPr lang="en-US" dirty="0" smtClean="0">
                <a:latin typeface="Arial" pitchFamily="34" charset="0"/>
                <a:cs typeface="Arial" pitchFamily="34" charset="0"/>
                <a:hlinkClick r:id="rId4"/>
              </a:rPr>
              <a:t>dannorth.net/introducing-bdd</a:t>
            </a:r>
            <a:endParaRPr lang="en-US" dirty="0" smtClean="0">
              <a:latin typeface="Arial" pitchFamily="34" charset="0"/>
              <a:cs typeface="Arial" pitchFamily="34" charset="0"/>
            </a:endParaRPr>
          </a:p>
          <a:p>
            <a:endParaRPr lang="ru-RU"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270556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ux_new">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x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ux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ux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ux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ux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ux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ux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ux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ux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ux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ux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ux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_LuxTraining2012_v4">
  <a:themeElements>
    <a:clrScheme name="Custom 1">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198CFF"/>
      </a:hlink>
      <a:folHlink>
        <a:srgbClr val="00660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18000"/>
          </a:schemeClr>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a:tailEnd type="arrow"/>
        </a:ln>
      </a:spPr>
      <a:bodyPr/>
      <a:lstStyle/>
      <a:style>
        <a:lnRef idx="2">
          <a:schemeClr val="accent4"/>
        </a:lnRef>
        <a:fillRef idx="0">
          <a:schemeClr val="accent4"/>
        </a:fillRef>
        <a:effectRef idx="1">
          <a:schemeClr val="accent4"/>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7808</TotalTime>
  <Words>7334</Words>
  <Application>Microsoft Macintosh PowerPoint</Application>
  <PresentationFormat>On-screen Show (4:3)</PresentationFormat>
  <Paragraphs>767</Paragraphs>
  <Slides>47</Slides>
  <Notes>39</Notes>
  <HiddenSlides>0</HiddenSlides>
  <MMClips>0</MMClips>
  <ScaleCrop>false</ScaleCrop>
  <HeadingPairs>
    <vt:vector size="4" baseType="variant">
      <vt:variant>
        <vt:lpstr>Theme</vt:lpstr>
      </vt:variant>
      <vt:variant>
        <vt:i4>3</vt:i4>
      </vt:variant>
      <vt:variant>
        <vt:lpstr>Slide Titles</vt:lpstr>
      </vt:variant>
      <vt:variant>
        <vt:i4>47</vt:i4>
      </vt:variant>
    </vt:vector>
  </HeadingPairs>
  <TitlesOfParts>
    <vt:vector size="50" baseType="lpstr">
      <vt:lpstr>Office Theme</vt:lpstr>
      <vt:lpstr>Lux_new</vt:lpstr>
      <vt:lpstr>_LuxTraining2012_v4</vt:lpstr>
      <vt:lpstr>Разработка через тестирование  BDD</vt:lpstr>
      <vt:lpstr>Содержание</vt:lpstr>
      <vt:lpstr>Что такое BDD?</vt:lpstr>
      <vt:lpstr>Что такое BDD?</vt:lpstr>
      <vt:lpstr>Что такое BDD?</vt:lpstr>
      <vt:lpstr>Что такое BDD?</vt:lpstr>
      <vt:lpstr>Что такое BDD?</vt:lpstr>
      <vt:lpstr>BDD</vt:lpstr>
      <vt:lpstr>Проблемы TDD</vt:lpstr>
      <vt:lpstr>Что такое BDD?</vt:lpstr>
      <vt:lpstr>Что такое BDD?</vt:lpstr>
      <vt:lpstr>Что такое BDD?</vt:lpstr>
      <vt:lpstr>Основная задача модульных тестов</vt:lpstr>
      <vt:lpstr>Executable specifications</vt:lpstr>
      <vt:lpstr>Given-when-then</vt:lpstr>
      <vt:lpstr>Шаблон теста</vt:lpstr>
      <vt:lpstr>Scenarios and context/specification style</vt:lpstr>
      <vt:lpstr>Flavors of BDD approach</vt:lpstr>
      <vt:lpstr>xSpec</vt:lpstr>
      <vt:lpstr>xSpec</vt:lpstr>
      <vt:lpstr>Эволюция TDD</vt:lpstr>
      <vt:lpstr>BDD</vt:lpstr>
      <vt:lpstr>BDD</vt:lpstr>
      <vt:lpstr>BDD</vt:lpstr>
      <vt:lpstr>BDD</vt:lpstr>
      <vt:lpstr>BDD</vt:lpstr>
      <vt:lpstr>BDD Assertions</vt:lpstr>
      <vt:lpstr>BDD Assertions</vt:lpstr>
      <vt:lpstr>Пример на Java (Instinct)</vt:lpstr>
      <vt:lpstr>Пример на Scala</vt:lpstr>
      <vt:lpstr>BDD Frameworks</vt:lpstr>
      <vt:lpstr>Spock Framework</vt:lpstr>
      <vt:lpstr>Why Spock?</vt:lpstr>
      <vt:lpstr>Why Spock?</vt:lpstr>
      <vt:lpstr>Specification</vt:lpstr>
      <vt:lpstr>Fields</vt:lpstr>
      <vt:lpstr>Fixture Methods</vt:lpstr>
      <vt:lpstr>Feature Methods</vt:lpstr>
      <vt:lpstr>Blocks</vt:lpstr>
      <vt:lpstr>Extensions</vt:lpstr>
      <vt:lpstr>Bowling Game Kata</vt:lpstr>
      <vt:lpstr>Bowling Game Kata</vt:lpstr>
      <vt:lpstr>Workshop</vt:lpstr>
      <vt:lpstr>Преимущества BDD</vt:lpstr>
      <vt:lpstr>BDD это …</vt:lpstr>
      <vt:lpstr>PowerPoint Presentation</vt:lpstr>
      <vt:lpstr>PowerPoint Presentation</vt:lpstr>
    </vt:vector>
  </TitlesOfParts>
  <Manager/>
  <Company>Luxoft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через тестирование Test Driven Development</dc:title>
  <dc:subject/>
  <dc:creator>Ivan D.</dc:creator>
  <cp:keywords>TDD</cp:keywords>
  <dc:description/>
  <cp:lastModifiedBy>Ivan D.</cp:lastModifiedBy>
  <cp:revision>181</cp:revision>
  <dcterms:created xsi:type="dcterms:W3CDTF">2012-04-24T17:52:52Z</dcterms:created>
  <dcterms:modified xsi:type="dcterms:W3CDTF">2012-12-21T15:33:13Z</dcterms:modified>
  <cp:category/>
</cp:coreProperties>
</file>