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94" r:id="rId2"/>
  </p:sldMasterIdLst>
  <p:notesMasterIdLst>
    <p:notesMasterId r:id="rId19"/>
  </p:notesMasterIdLst>
  <p:sldIdLst>
    <p:sldId id="355" r:id="rId3"/>
    <p:sldId id="375" r:id="rId4"/>
    <p:sldId id="389" r:id="rId5"/>
    <p:sldId id="376" r:id="rId6"/>
    <p:sldId id="377" r:id="rId7"/>
    <p:sldId id="378" r:id="rId8"/>
    <p:sldId id="380" r:id="rId9"/>
    <p:sldId id="381" r:id="rId10"/>
    <p:sldId id="382" r:id="rId11"/>
    <p:sldId id="386" r:id="rId12"/>
    <p:sldId id="387" r:id="rId13"/>
    <p:sldId id="385" r:id="rId14"/>
    <p:sldId id="383" r:id="rId15"/>
    <p:sldId id="388" r:id="rId16"/>
    <p:sldId id="357" r:id="rId17"/>
    <p:sldId id="35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3"/>
    <a:srgbClr val="FFFFCC"/>
    <a:srgbClr val="FBEC1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90793" autoAdjust="0"/>
  </p:normalViewPr>
  <p:slideViewPr>
    <p:cSldViewPr snapToObjects="1">
      <p:cViewPr>
        <p:scale>
          <a:sx n="100" d="100"/>
          <a:sy n="100" d="100"/>
        </p:scale>
        <p:origin x="-1008" y="-336"/>
      </p:cViewPr>
      <p:guideLst>
        <p:guide orient="horz"/>
        <p:guide pos="240"/>
      </p:guideLst>
    </p:cSldViewPr>
  </p:slideViewPr>
  <p:notesTextViewPr>
    <p:cViewPr>
      <p:scale>
        <a:sx n="100" d="100"/>
        <a:sy n="100" d="100"/>
      </p:scale>
      <p:origin x="0" y="0"/>
    </p:cViewPr>
  </p:notesTextViewPr>
  <p:sorterViewPr>
    <p:cViewPr>
      <p:scale>
        <a:sx n="66" d="100"/>
        <a:sy n="66" d="100"/>
      </p:scale>
      <p:origin x="0" y="76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46ECE3-FD69-FE4C-B5B3-E9526994F809}" type="datetimeFigureOut">
              <a:rPr lang="en-US" smtClean="0"/>
              <a:t>12/21/12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3568CC-110C-4346-A0AE-B1FBECAA9176}" type="slidenum">
              <a:rPr lang="en-US" smtClean="0"/>
              <a:t>‹#›</a:t>
            </a:fld>
            <a:endParaRPr lang="en-US"/>
          </a:p>
        </p:txBody>
      </p:sp>
    </p:spTree>
    <p:extLst>
      <p:ext uri="{BB962C8B-B14F-4D97-AF65-F5344CB8AC3E}">
        <p14:creationId xmlns:p14="http://schemas.microsoft.com/office/powerpoint/2010/main" val="32168455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ehaviour-driven.org/BehaviourDrivenDevelopment" TargetMode="External"/><Relationship Id="rId4" Type="http://schemas.openxmlformats.org/officeDocument/2006/relationships/hyperlink" Target="http://behaviour-driven.org/TestDrivenDevelopment" TargetMode="External"/><Relationship Id="rId5" Type="http://schemas.openxmlformats.org/officeDocument/2006/relationships/hyperlink" Target="http://behaviour-driven.org/DomainDrivenDesign" TargetMode="External"/><Relationship Id="rId6" Type="http://schemas.openxmlformats.org/officeDocument/2006/relationships/hyperlink" Target="http://behaviour-driven.org/GettingTheWordsRight"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ru.wikipedia.org/wiki/%D0%90%D0%BD%D0%B3%D0%BB%D0%B8%D0%B9%D1%81%D0%BA%D0%B8%D0%B9_%D1%8F%D0%B7%D1%8B%D0%BA"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jsbin.com/testcase.html" TargetMode="External"/><Relationship Id="rId4" Type="http://schemas.openxmlformats.org/officeDocument/2006/relationships/hyperlink" Target="http://jsbin.com/documentation/product_acceptance_plan_rup.zip"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jsbin.com/testcase.html" TargetMode="External"/><Relationship Id="rId4" Type="http://schemas.openxmlformats.org/officeDocument/2006/relationships/hyperlink" Target="http://jsbin.com/documentation/product_acceptance_plan_rup.zip"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openqa.org/watir/" TargetMode="External"/><Relationship Id="rId4" Type="http://schemas.openxmlformats.org/officeDocument/2006/relationships/hyperlink" Target="http://openqa.org/selenium/" TargetMode="External"/><Relationship Id="rId5" Type="http://schemas.openxmlformats.org/officeDocument/2006/relationships/hyperlink" Target="http://wiki.agiledev.ru/doku.php?id=acceptance_testing:selenium"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openqa.org/watir/" TargetMode="External"/><Relationship Id="rId4" Type="http://schemas.openxmlformats.org/officeDocument/2006/relationships/hyperlink" Target="http://openqa.org/selenium/" TargetMode="External"/><Relationship Id="rId5" Type="http://schemas.openxmlformats.org/officeDocument/2006/relationships/hyperlink" Target="http://wiki.agiledev.ru/doku.php?id=acceptance_testing:selenium"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a:t>
            </a:fld>
            <a:endParaRPr lang="en-US" dirty="0"/>
          </a:p>
        </p:txBody>
      </p:sp>
    </p:spTree>
    <p:extLst>
      <p:ext uri="{BB962C8B-B14F-4D97-AF65-F5344CB8AC3E}">
        <p14:creationId xmlns:p14="http://schemas.microsoft.com/office/powerpoint/2010/main" val="2905857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12</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Мышление в терминах функциональности (того, что код должен делать), приводит к подходу, когда сначала пишутся классы для проверки спецификации, которые, в свою очередь, могут оказаться очень эффективным инструментом реализации</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aims to bridge the gap between the differing views of computer systems held by Business users and Technologists. It is deeply rooted in the success of </a:t>
            </a:r>
            <a:r>
              <a:rPr lang="en-US" sz="1200" b="0" i="0" kern="1200" dirty="0" smtClean="0">
                <a:solidFill>
                  <a:schemeClr val="tx1"/>
                </a:solidFill>
                <a:effectLst/>
                <a:latin typeface="+mn-lt"/>
                <a:ea typeface="+mn-ea"/>
                <a:cs typeface="+mn-cs"/>
                <a:hlinkClick r:id="rId4"/>
              </a:rPr>
              <a:t>TDD</a:t>
            </a:r>
            <a:r>
              <a:rPr lang="en-US" sz="1200" b="0" i="0" kern="1200" dirty="0" smtClean="0">
                <a:solidFill>
                  <a:schemeClr val="tx1"/>
                </a:solidFill>
                <a:effectLst/>
                <a:latin typeface="+mn-lt"/>
                <a:ea typeface="+mn-ea"/>
                <a:cs typeface="+mn-cs"/>
              </a:rPr>
              <a:t> and is influenced by ideas like </a:t>
            </a:r>
            <a:r>
              <a:rPr lang="en-US" sz="1200" b="0" i="0" kern="1200" dirty="0" smtClean="0">
                <a:solidFill>
                  <a:schemeClr val="tx1"/>
                </a:solidFill>
                <a:effectLst/>
                <a:latin typeface="+mn-lt"/>
                <a:ea typeface="+mn-ea"/>
                <a:cs typeface="+mn-cs"/>
                <a:hlinkClick r:id="rId5"/>
              </a:rPr>
              <a:t>Domain </a:t>
            </a:r>
            <a:r>
              <a:rPr lang="en-US" sz="1200" b="0" i="0" kern="1200" dirty="0" smtClean="0">
                <a:solidFill>
                  <a:srgbClr val="FF0000"/>
                </a:solidFill>
                <a:effectLst/>
                <a:latin typeface="+mn-lt"/>
                <a:ea typeface="+mn-ea"/>
                <a:cs typeface="+mn-cs"/>
                <a:hlinkClick r:id="rId5"/>
              </a:rPr>
              <a:t>Driven</a:t>
            </a:r>
            <a:r>
              <a:rPr lang="en-US" sz="1200" b="0" i="0" kern="1200" dirty="0" smtClean="0">
                <a:solidFill>
                  <a:schemeClr val="tx1"/>
                </a:solidFill>
                <a:effectLst/>
                <a:latin typeface="+mn-lt"/>
                <a:ea typeface="+mn-ea"/>
                <a:cs typeface="+mn-cs"/>
                <a:hlinkClick r:id="rId5"/>
              </a:rPr>
              <a:t> Design</a:t>
            </a:r>
            <a:r>
              <a:rPr lang="en-US" sz="1200" b="0" i="0" kern="1200" dirty="0" smtClean="0">
                <a:solidFill>
                  <a:schemeClr val="tx1"/>
                </a:solidFill>
                <a:effectLst/>
                <a:latin typeface="+mn-lt"/>
                <a:ea typeface="+mn-ea"/>
                <a:cs typeface="+mn-cs"/>
              </a:rPr>
              <a:t>. Its focus is on minimizing the hurdles between specification, design, implementation and confirmation of the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of a system. Thus enabling the incremental delivery of business systems, and in particular in allowing teams new to agile development to quickly get up to speed using </a:t>
            </a:r>
            <a:r>
              <a:rPr lang="en-US" sz="1200" b="0" i="0" kern="1200" dirty="0" smtClean="0">
                <a:solidFill>
                  <a:srgbClr val="FF0000"/>
                </a:solidFill>
                <a:effectLst/>
                <a:latin typeface="+mn-lt"/>
                <a:ea typeface="+mn-ea"/>
                <a:cs typeface="+mn-cs"/>
              </a:rPr>
              <a:t>these</a:t>
            </a:r>
            <a:r>
              <a:rPr lang="en-US" sz="1200" b="0" i="0" kern="1200" dirty="0" smtClean="0">
                <a:solidFill>
                  <a:schemeClr val="tx1"/>
                </a:solidFill>
                <a:effectLst/>
                <a:latin typeface="+mn-lt"/>
                <a:ea typeface="+mn-ea"/>
                <a:cs typeface="+mn-cs"/>
              </a:rPr>
              <a:t> extremely productive techniques.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relies on the use of a very specific (and small) vocabulary to minimize miscommunication and to ensure that everyone – the business, developers, testers, analysts and managers – are not only on the same page but using the same words. It must be stressed that </a:t>
            </a:r>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is a rephrasing of existing good practice, it is not a radically new departure. Its aim is to bring together existing, well-established techniques under a common banner and with a consistent and unambiguous terminology. In fact, </a:t>
            </a:r>
            <a:r>
              <a:rPr lang="en-US" sz="1200" b="0" i="0" kern="1200" dirty="0" smtClean="0">
                <a:solidFill>
                  <a:schemeClr val="tx1"/>
                </a:solidFill>
                <a:effectLst/>
                <a:latin typeface="+mn-lt"/>
                <a:ea typeface="+mn-ea"/>
                <a:cs typeface="+mn-cs"/>
                <a:hlinkClick r:id="rId6"/>
              </a:rPr>
              <a:t>“Getting the Words Right”</a:t>
            </a:r>
            <a:r>
              <a:rPr lang="en-US" sz="1200" b="0" i="0" kern="1200" dirty="0" smtClean="0">
                <a:solidFill>
                  <a:schemeClr val="tx1"/>
                </a:solidFill>
                <a:effectLst/>
                <a:latin typeface="+mn-lt"/>
                <a:ea typeface="+mn-ea"/>
                <a:cs typeface="+mn-cs"/>
              </a:rPr>
              <a:t> was the starting point for the development of </a:t>
            </a:r>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and is still very much at its core. </a:t>
            </a:r>
            <a:r>
              <a:rPr lang="en-US" sz="1200" b="0" i="0" kern="1200" dirty="0" smtClean="0">
                <a:solidFill>
                  <a:schemeClr val="tx1"/>
                </a:solidFill>
                <a:effectLst/>
                <a:latin typeface="+mn-lt"/>
                <a:ea typeface="+mn-ea"/>
                <a:cs typeface="+mn-cs"/>
                <a:hlinkClick r:id="rId6"/>
              </a:rPr>
              <a:t>“Getting the Words Right”</a:t>
            </a:r>
            <a:r>
              <a:rPr lang="en-US" sz="1200" b="0" i="0" kern="1200" dirty="0" smtClean="0">
                <a:solidFill>
                  <a:schemeClr val="tx1"/>
                </a:solidFill>
                <a:effectLst/>
                <a:latin typeface="+mn-lt"/>
                <a:ea typeface="+mn-ea"/>
                <a:cs typeface="+mn-cs"/>
              </a:rPr>
              <a:t> is intended to produce a vocabulary that is accurate, accessible, descriptive and consistent.</a:t>
            </a:r>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3</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1" i="1" kern="1200" dirty="0" smtClean="0">
                <a:solidFill>
                  <a:schemeClr val="tx1"/>
                </a:solidFill>
                <a:effectLst/>
                <a:latin typeface="+mn-lt"/>
                <a:ea typeface="+mn-ea"/>
                <a:cs typeface="+mn-cs"/>
              </a:rPr>
              <a:t>Функциональные требования</a:t>
            </a:r>
            <a:r>
              <a:rPr lang="ru-RU" sz="1200" b="0" i="0" kern="1200" dirty="0" smtClean="0">
                <a:solidFill>
                  <a:schemeClr val="tx1"/>
                </a:solidFill>
                <a:effectLst/>
                <a:latin typeface="+mn-lt"/>
                <a:ea typeface="+mn-ea"/>
                <a:cs typeface="+mn-cs"/>
              </a:rPr>
              <a:t> включают в себя:</a:t>
            </a:r>
          </a:p>
          <a:p>
            <a:r>
              <a:rPr lang="ru-RU" sz="1200" b="0" i="0" kern="1200" dirty="0" smtClean="0">
                <a:solidFill>
                  <a:schemeClr val="tx1"/>
                </a:solidFill>
                <a:effectLst/>
                <a:latin typeface="+mn-lt"/>
                <a:ea typeface="+mn-ea"/>
                <a:cs typeface="+mn-cs"/>
              </a:rPr>
              <a:t>Функциональная пригодность (</a:t>
            </a:r>
            <a:r>
              <a:rPr lang="ru-RU" sz="1200" b="0" i="0" kern="1200" dirty="0" smtClean="0">
                <a:solidFill>
                  <a:schemeClr val="tx1"/>
                </a:solidFill>
                <a:effectLst/>
                <a:latin typeface="+mn-lt"/>
                <a:ea typeface="+mn-ea"/>
                <a:cs typeface="+mn-cs"/>
                <a:hlinkClick r:id="rId3" tooltip="Английский язык"/>
              </a:rPr>
              <a:t>англ.</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suitability</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Точность (</a:t>
            </a:r>
            <a:r>
              <a:rPr lang="ru-RU" sz="1200" b="0" i="0" kern="1200" dirty="0" smtClean="0">
                <a:solidFill>
                  <a:schemeClr val="tx1"/>
                </a:solidFill>
                <a:effectLst/>
                <a:latin typeface="+mn-lt"/>
                <a:ea typeface="+mn-ea"/>
                <a:cs typeface="+mn-cs"/>
                <a:hlinkClick r:id="rId3" tooltip="Английский язык"/>
              </a:rPr>
              <a:t>англ.</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accuracy</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Способность к взаимодействию (</a:t>
            </a:r>
            <a:r>
              <a:rPr lang="ru-RU" sz="1200" b="0" i="0" kern="1200" dirty="0" smtClean="0">
                <a:solidFill>
                  <a:schemeClr val="tx1"/>
                </a:solidFill>
                <a:effectLst/>
                <a:latin typeface="+mn-lt"/>
                <a:ea typeface="+mn-ea"/>
                <a:cs typeface="+mn-cs"/>
                <a:hlinkClick r:id="rId3" tooltip="Английский язык"/>
              </a:rPr>
              <a:t>англ.</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interoperability</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Соответствие стандартам и правилам (</a:t>
            </a:r>
            <a:r>
              <a:rPr lang="ru-RU" sz="1200" b="0" i="0" kern="1200" dirty="0" smtClean="0">
                <a:solidFill>
                  <a:schemeClr val="tx1"/>
                </a:solidFill>
                <a:effectLst/>
                <a:latin typeface="+mn-lt"/>
                <a:ea typeface="+mn-ea"/>
                <a:cs typeface="+mn-cs"/>
                <a:hlinkClick r:id="rId3" tooltip="Английский язык"/>
              </a:rPr>
              <a:t>англ.</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compliance</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Защищённость (</a:t>
            </a:r>
            <a:r>
              <a:rPr lang="ru-RU" sz="1200" b="0" i="0" kern="1200" dirty="0" smtClean="0">
                <a:solidFill>
                  <a:schemeClr val="tx1"/>
                </a:solidFill>
                <a:effectLst/>
                <a:latin typeface="+mn-lt"/>
                <a:ea typeface="+mn-ea"/>
                <a:cs typeface="+mn-cs"/>
                <a:hlinkClick r:id="rId3" tooltip="Английский язык"/>
              </a:rPr>
              <a:t>англ.</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security</a:t>
            </a:r>
            <a:r>
              <a:rPr lang="ru-RU" sz="1200" b="0" i="0" kern="1200" dirty="0" smtClean="0">
                <a:solidFill>
                  <a:schemeClr val="tx1"/>
                </a:solidFill>
                <a:effectLst/>
                <a:latin typeface="+mn-lt"/>
                <a:ea typeface="+mn-ea"/>
                <a:cs typeface="+mn-cs"/>
              </a:rPr>
              <a:t>).</a:t>
            </a:r>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4</a:t>
            </a:fld>
            <a:endParaRPr lang="en-US"/>
          </a:p>
        </p:txBody>
      </p:sp>
    </p:spTree>
    <p:extLst>
      <p:ext uri="{BB962C8B-B14F-4D97-AF65-F5344CB8AC3E}">
        <p14:creationId xmlns:p14="http://schemas.microsoft.com/office/powerpoint/2010/main" val="3391406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1" i="0" kern="1200" dirty="0" smtClean="0">
                <a:solidFill>
                  <a:schemeClr val="tx1"/>
                </a:solidFill>
                <a:effectLst/>
                <a:latin typeface="+mn-lt"/>
                <a:ea typeface="+mn-ea"/>
                <a:cs typeface="+mn-cs"/>
              </a:rPr>
              <a:t>Приемочное тестирование или Приемо-сдаточное испытание (Acceptance Testing)</a:t>
            </a:r>
          </a:p>
          <a:p>
            <a:r>
              <a:rPr lang="ru-RU" sz="1200" b="0" i="0" kern="1200" dirty="0" smtClean="0">
                <a:solidFill>
                  <a:schemeClr val="tx1"/>
                </a:solidFill>
                <a:effectLst/>
                <a:latin typeface="+mn-lt"/>
                <a:ea typeface="+mn-ea"/>
                <a:cs typeface="+mn-cs"/>
              </a:rPr>
              <a:t>Формальный процесс тестирования, который проверяет соответствие системы требованиям и проводится с целью:</a:t>
            </a:r>
          </a:p>
          <a:p>
            <a:r>
              <a:rPr lang="ru-RU" sz="1200" b="0" i="0" kern="1200" dirty="0" smtClean="0">
                <a:solidFill>
                  <a:schemeClr val="tx1"/>
                </a:solidFill>
                <a:effectLst/>
                <a:latin typeface="+mn-lt"/>
                <a:ea typeface="+mn-ea"/>
                <a:cs typeface="+mn-cs"/>
              </a:rPr>
              <a:t>определения удовлетворяет ли система приемочным критериям;</a:t>
            </a:r>
          </a:p>
          <a:p>
            <a:r>
              <a:rPr lang="ru-RU" sz="1200" b="0" i="0" kern="1200" dirty="0" smtClean="0">
                <a:solidFill>
                  <a:schemeClr val="tx1"/>
                </a:solidFill>
                <a:effectLst/>
                <a:latin typeface="+mn-lt"/>
                <a:ea typeface="+mn-ea"/>
                <a:cs typeface="+mn-cs"/>
              </a:rPr>
              <a:t>вынесения решения заказчиком или другим уполномоченным лицом принимается приложение или нет.</a:t>
            </a:r>
          </a:p>
          <a:p>
            <a:r>
              <a:rPr lang="ru-RU" sz="1200" b="0" i="0" kern="1200" dirty="0" smtClean="0">
                <a:solidFill>
                  <a:schemeClr val="tx1"/>
                </a:solidFill>
                <a:effectLst/>
                <a:latin typeface="+mn-lt"/>
                <a:ea typeface="+mn-ea"/>
                <a:cs typeface="+mn-cs"/>
              </a:rPr>
              <a:t>Приемочное тестирование </a:t>
            </a:r>
            <a:r>
              <a:rPr lang="ru-RU" sz="1200" b="1" i="0" kern="1200" dirty="0" smtClean="0">
                <a:solidFill>
                  <a:schemeClr val="tx1"/>
                </a:solidFill>
                <a:effectLst/>
                <a:latin typeface="+mn-lt"/>
                <a:ea typeface="+mn-ea"/>
                <a:cs typeface="+mn-cs"/>
              </a:rPr>
              <a:t>выполняется на основании набора типичных </a:t>
            </a:r>
            <a:r>
              <a:rPr lang="ru-RU" sz="1200" b="1" i="0" kern="1200" dirty="0" smtClean="0">
                <a:solidFill>
                  <a:schemeClr val="tx1"/>
                </a:solidFill>
                <a:effectLst/>
                <a:latin typeface="+mn-lt"/>
                <a:ea typeface="+mn-ea"/>
                <a:cs typeface="+mn-cs"/>
                <a:hlinkClick r:id="rId3"/>
              </a:rPr>
              <a:t>тестовых случаев</a:t>
            </a:r>
            <a:r>
              <a:rPr lang="ru-RU" sz="1200" b="1" i="0" kern="1200" dirty="0" smtClean="0">
                <a:solidFill>
                  <a:schemeClr val="tx1"/>
                </a:solidFill>
                <a:effectLst/>
                <a:latin typeface="+mn-lt"/>
                <a:ea typeface="+mn-ea"/>
                <a:cs typeface="+mn-cs"/>
              </a:rPr>
              <a:t> и сценариев</a:t>
            </a:r>
            <a:r>
              <a:rPr lang="ru-RU" sz="1200" b="0" i="0" kern="1200" dirty="0" smtClean="0">
                <a:solidFill>
                  <a:schemeClr val="tx1"/>
                </a:solidFill>
                <a:effectLst/>
                <a:latin typeface="+mn-lt"/>
                <a:ea typeface="+mn-ea"/>
                <a:cs typeface="+mn-cs"/>
              </a:rPr>
              <a:t>, разработанных на основании требований к данному приложению. </a:t>
            </a:r>
            <a:br>
              <a:rPr lang="ru-RU" sz="1200" b="0" i="0" kern="1200" dirty="0" smtClean="0">
                <a:solidFill>
                  <a:schemeClr val="tx1"/>
                </a:solidFill>
                <a:effectLst/>
                <a:latin typeface="+mn-lt"/>
                <a:ea typeface="+mn-ea"/>
                <a:cs typeface="+mn-cs"/>
              </a:rPr>
            </a:br>
            <a:r>
              <a:rPr lang="ru-RU" sz="1200" b="1" i="0" kern="1200" dirty="0" smtClean="0">
                <a:solidFill>
                  <a:schemeClr val="tx1"/>
                </a:solidFill>
                <a:effectLst/>
                <a:latin typeface="+mn-lt"/>
                <a:ea typeface="+mn-ea"/>
                <a:cs typeface="+mn-cs"/>
              </a:rPr>
              <a:t>Решение о проведении приемочного тестирования</a:t>
            </a:r>
            <a:r>
              <a:rPr lang="ru-RU" sz="1200" b="0" i="0" kern="1200" dirty="0" smtClean="0">
                <a:solidFill>
                  <a:schemeClr val="tx1"/>
                </a:solidFill>
                <a:effectLst/>
                <a:latin typeface="+mn-lt"/>
                <a:ea typeface="+mn-ea"/>
                <a:cs typeface="+mn-cs"/>
              </a:rPr>
              <a:t> принимается, когда:</a:t>
            </a:r>
          </a:p>
          <a:p>
            <a:r>
              <a:rPr lang="ru-RU" sz="1200" b="0" i="0" kern="1200" dirty="0" smtClean="0">
                <a:solidFill>
                  <a:schemeClr val="tx1"/>
                </a:solidFill>
                <a:effectLst/>
                <a:latin typeface="+mn-lt"/>
                <a:ea typeface="+mn-ea"/>
                <a:cs typeface="+mn-cs"/>
              </a:rPr>
              <a:t>продукт достиг необходимого уровня качества;</a:t>
            </a:r>
          </a:p>
          <a:p>
            <a:r>
              <a:rPr lang="ru-RU" sz="1200" b="0" i="0" kern="1200" dirty="0" smtClean="0">
                <a:solidFill>
                  <a:schemeClr val="tx1"/>
                </a:solidFill>
                <a:effectLst/>
                <a:latin typeface="+mn-lt"/>
                <a:ea typeface="+mn-ea"/>
                <a:cs typeface="+mn-cs"/>
              </a:rPr>
              <a:t>заказчик ознакомлен с </a:t>
            </a:r>
            <a:r>
              <a:rPr lang="ru-RU" sz="1200" b="1" i="0" kern="1200" dirty="0" smtClean="0">
                <a:solidFill>
                  <a:schemeClr val="tx1"/>
                </a:solidFill>
                <a:effectLst/>
                <a:latin typeface="+mn-lt"/>
                <a:ea typeface="+mn-ea"/>
                <a:cs typeface="+mn-cs"/>
              </a:rPr>
              <a:t>Планом Приемочных Работ</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Product Acceptance Plan</a:t>
            </a:r>
            <a:r>
              <a:rPr lang="ru-RU" sz="1200" b="0" i="0" kern="1200" dirty="0" smtClean="0">
                <a:solidFill>
                  <a:schemeClr val="tx1"/>
                </a:solidFill>
                <a:effectLst/>
                <a:latin typeface="+mn-lt"/>
                <a:ea typeface="+mn-ea"/>
                <a:cs typeface="+mn-cs"/>
              </a:rPr>
              <a:t>) или иным документом, где описан набор действий, связанных с проведением приемочного тестирования, дата проведения, ответственные и т.д.</a:t>
            </a:r>
          </a:p>
          <a:p>
            <a:r>
              <a:rPr lang="ru-RU" sz="1200" b="1" i="0" kern="1200" dirty="0" smtClean="0">
                <a:solidFill>
                  <a:schemeClr val="tx1"/>
                </a:solidFill>
                <a:effectLst/>
                <a:latin typeface="+mn-lt"/>
                <a:ea typeface="+mn-ea"/>
                <a:cs typeface="+mn-cs"/>
              </a:rPr>
              <a:t>Фаза приемочного тестирования</a:t>
            </a:r>
            <a:r>
              <a:rPr lang="ru-RU" sz="1200" b="0" i="0" kern="1200" dirty="0" smtClean="0">
                <a:solidFill>
                  <a:schemeClr val="tx1"/>
                </a:solidFill>
                <a:effectLst/>
                <a:latin typeface="+mn-lt"/>
                <a:ea typeface="+mn-ea"/>
                <a:cs typeface="+mn-cs"/>
              </a:rPr>
              <a:t> длится до тех пор, пока заказчик не выносит решение об отправлении приложения на доработку или выдаче приложения.</a:t>
            </a:r>
          </a:p>
          <a:p>
            <a:r>
              <a:rPr lang="ru-RU" sz="1200" b="1" i="0" kern="1200" dirty="0" smtClean="0">
                <a:solidFill>
                  <a:schemeClr val="tx1"/>
                </a:solidFill>
                <a:effectLst/>
                <a:latin typeface="+mn-lt"/>
                <a:ea typeface="+mn-ea"/>
                <a:cs typeface="+mn-cs"/>
              </a:rPr>
              <a:t>Шаблон плана приемо-сдаточных испытаний</a:t>
            </a:r>
            <a:r>
              <a:rPr lang="ru-RU" sz="1200" b="0" i="0" kern="1200" dirty="0" smtClean="0">
                <a:solidFill>
                  <a:schemeClr val="tx1"/>
                </a:solidFill>
                <a:effectLst/>
                <a:latin typeface="+mn-lt"/>
                <a:ea typeface="+mn-ea"/>
                <a:cs typeface="+mn-cs"/>
              </a:rPr>
              <a:t> от RUP можно скачать, кликнув по ссылке: </a:t>
            </a:r>
            <a:r>
              <a:rPr lang="ru-RU" sz="1200" b="0" i="0" kern="1200" dirty="0" smtClean="0">
                <a:solidFill>
                  <a:schemeClr val="tx1"/>
                </a:solidFill>
                <a:effectLst/>
                <a:latin typeface="+mn-lt"/>
                <a:ea typeface="+mn-ea"/>
                <a:cs typeface="+mn-cs"/>
                <a:hlinkClick r:id="rId4"/>
              </a:rPr>
              <a:t>RUP Product Acceptance Plan</a:t>
            </a:r>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5</a:t>
            </a:fld>
            <a:endParaRPr lang="en-US"/>
          </a:p>
        </p:txBody>
      </p:sp>
    </p:spTree>
    <p:extLst>
      <p:ext uri="{BB962C8B-B14F-4D97-AF65-F5344CB8AC3E}">
        <p14:creationId xmlns:p14="http://schemas.microsoft.com/office/powerpoint/2010/main" val="3391406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1" i="0" kern="1200" dirty="0" smtClean="0">
                <a:solidFill>
                  <a:schemeClr val="tx1"/>
                </a:solidFill>
                <a:effectLst/>
                <a:latin typeface="+mn-lt"/>
                <a:ea typeface="+mn-ea"/>
                <a:cs typeface="+mn-cs"/>
              </a:rPr>
              <a:t>Приемочное тестирование или Приемо-сдаточное испытание (Acceptance Testing)</a:t>
            </a:r>
          </a:p>
          <a:p>
            <a:r>
              <a:rPr lang="ru-RU" sz="1200" b="0" i="0" kern="1200" dirty="0" smtClean="0">
                <a:solidFill>
                  <a:schemeClr val="tx1"/>
                </a:solidFill>
                <a:effectLst/>
                <a:latin typeface="+mn-lt"/>
                <a:ea typeface="+mn-ea"/>
                <a:cs typeface="+mn-cs"/>
              </a:rPr>
              <a:t>Формальный процесс тестирования, который проверяет соответствие системы требованиям и проводится с целью:</a:t>
            </a:r>
          </a:p>
          <a:p>
            <a:r>
              <a:rPr lang="ru-RU" sz="1200" b="0" i="0" kern="1200" dirty="0" smtClean="0">
                <a:solidFill>
                  <a:schemeClr val="tx1"/>
                </a:solidFill>
                <a:effectLst/>
                <a:latin typeface="+mn-lt"/>
                <a:ea typeface="+mn-ea"/>
                <a:cs typeface="+mn-cs"/>
              </a:rPr>
              <a:t>определения удовлетворяет ли система приемочным критериям;</a:t>
            </a:r>
          </a:p>
          <a:p>
            <a:r>
              <a:rPr lang="ru-RU" sz="1200" b="0" i="0" kern="1200" dirty="0" smtClean="0">
                <a:solidFill>
                  <a:schemeClr val="tx1"/>
                </a:solidFill>
                <a:effectLst/>
                <a:latin typeface="+mn-lt"/>
                <a:ea typeface="+mn-ea"/>
                <a:cs typeface="+mn-cs"/>
              </a:rPr>
              <a:t>вынесения решения заказчиком или другим уполномоченным лицом принимается приложение или нет.</a:t>
            </a:r>
          </a:p>
          <a:p>
            <a:r>
              <a:rPr lang="ru-RU" sz="1200" b="0" i="0" kern="1200" dirty="0" smtClean="0">
                <a:solidFill>
                  <a:schemeClr val="tx1"/>
                </a:solidFill>
                <a:effectLst/>
                <a:latin typeface="+mn-lt"/>
                <a:ea typeface="+mn-ea"/>
                <a:cs typeface="+mn-cs"/>
              </a:rPr>
              <a:t>Приемочное тестирование </a:t>
            </a:r>
            <a:r>
              <a:rPr lang="ru-RU" sz="1200" b="1" i="0" kern="1200" dirty="0" smtClean="0">
                <a:solidFill>
                  <a:schemeClr val="tx1"/>
                </a:solidFill>
                <a:effectLst/>
                <a:latin typeface="+mn-lt"/>
                <a:ea typeface="+mn-ea"/>
                <a:cs typeface="+mn-cs"/>
              </a:rPr>
              <a:t>выполняется на основании набора типичных </a:t>
            </a:r>
            <a:r>
              <a:rPr lang="ru-RU" sz="1200" b="1" i="0" kern="1200" dirty="0" smtClean="0">
                <a:solidFill>
                  <a:schemeClr val="tx1"/>
                </a:solidFill>
                <a:effectLst/>
                <a:latin typeface="+mn-lt"/>
                <a:ea typeface="+mn-ea"/>
                <a:cs typeface="+mn-cs"/>
                <a:hlinkClick r:id="rId3"/>
              </a:rPr>
              <a:t>тестовых случаев</a:t>
            </a:r>
            <a:r>
              <a:rPr lang="ru-RU" sz="1200" b="1" i="0" kern="1200" dirty="0" smtClean="0">
                <a:solidFill>
                  <a:schemeClr val="tx1"/>
                </a:solidFill>
                <a:effectLst/>
                <a:latin typeface="+mn-lt"/>
                <a:ea typeface="+mn-ea"/>
                <a:cs typeface="+mn-cs"/>
              </a:rPr>
              <a:t> и сценариев</a:t>
            </a:r>
            <a:r>
              <a:rPr lang="ru-RU" sz="1200" b="0" i="0" kern="1200" dirty="0" smtClean="0">
                <a:solidFill>
                  <a:schemeClr val="tx1"/>
                </a:solidFill>
                <a:effectLst/>
                <a:latin typeface="+mn-lt"/>
                <a:ea typeface="+mn-ea"/>
                <a:cs typeface="+mn-cs"/>
              </a:rPr>
              <a:t>, разработанных на основании требований к данному приложению. </a:t>
            </a:r>
            <a:br>
              <a:rPr lang="ru-RU" sz="1200" b="0" i="0" kern="1200" dirty="0" smtClean="0">
                <a:solidFill>
                  <a:schemeClr val="tx1"/>
                </a:solidFill>
                <a:effectLst/>
                <a:latin typeface="+mn-lt"/>
                <a:ea typeface="+mn-ea"/>
                <a:cs typeface="+mn-cs"/>
              </a:rPr>
            </a:br>
            <a:r>
              <a:rPr lang="ru-RU" sz="1200" b="1" i="0" kern="1200" dirty="0" smtClean="0">
                <a:solidFill>
                  <a:schemeClr val="tx1"/>
                </a:solidFill>
                <a:effectLst/>
                <a:latin typeface="+mn-lt"/>
                <a:ea typeface="+mn-ea"/>
                <a:cs typeface="+mn-cs"/>
              </a:rPr>
              <a:t>Решение о проведении приемочного тестирования</a:t>
            </a:r>
            <a:r>
              <a:rPr lang="ru-RU" sz="1200" b="0" i="0" kern="1200" dirty="0" smtClean="0">
                <a:solidFill>
                  <a:schemeClr val="tx1"/>
                </a:solidFill>
                <a:effectLst/>
                <a:latin typeface="+mn-lt"/>
                <a:ea typeface="+mn-ea"/>
                <a:cs typeface="+mn-cs"/>
              </a:rPr>
              <a:t> принимается, когда:</a:t>
            </a:r>
          </a:p>
          <a:p>
            <a:r>
              <a:rPr lang="ru-RU" sz="1200" b="0" i="0" kern="1200" dirty="0" smtClean="0">
                <a:solidFill>
                  <a:schemeClr val="tx1"/>
                </a:solidFill>
                <a:effectLst/>
                <a:latin typeface="+mn-lt"/>
                <a:ea typeface="+mn-ea"/>
                <a:cs typeface="+mn-cs"/>
              </a:rPr>
              <a:t>продукт достиг необходимого уровня качества;</a:t>
            </a:r>
          </a:p>
          <a:p>
            <a:r>
              <a:rPr lang="ru-RU" sz="1200" b="0" i="0" kern="1200" dirty="0" smtClean="0">
                <a:solidFill>
                  <a:schemeClr val="tx1"/>
                </a:solidFill>
                <a:effectLst/>
                <a:latin typeface="+mn-lt"/>
                <a:ea typeface="+mn-ea"/>
                <a:cs typeface="+mn-cs"/>
              </a:rPr>
              <a:t>заказчик ознакомлен с </a:t>
            </a:r>
            <a:r>
              <a:rPr lang="ru-RU" sz="1200" b="1" i="0" kern="1200" dirty="0" smtClean="0">
                <a:solidFill>
                  <a:schemeClr val="tx1"/>
                </a:solidFill>
                <a:effectLst/>
                <a:latin typeface="+mn-lt"/>
                <a:ea typeface="+mn-ea"/>
                <a:cs typeface="+mn-cs"/>
              </a:rPr>
              <a:t>Планом Приемочных Работ</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Product Acceptance Plan</a:t>
            </a:r>
            <a:r>
              <a:rPr lang="ru-RU" sz="1200" b="0" i="0" kern="1200" dirty="0" smtClean="0">
                <a:solidFill>
                  <a:schemeClr val="tx1"/>
                </a:solidFill>
                <a:effectLst/>
                <a:latin typeface="+mn-lt"/>
                <a:ea typeface="+mn-ea"/>
                <a:cs typeface="+mn-cs"/>
              </a:rPr>
              <a:t>) или иным документом, где описан набор действий, связанных с проведением приемочного тестирования, дата проведения, ответственные и т.д.</a:t>
            </a:r>
          </a:p>
          <a:p>
            <a:r>
              <a:rPr lang="ru-RU" sz="1200" b="1" i="0" kern="1200" dirty="0" smtClean="0">
                <a:solidFill>
                  <a:schemeClr val="tx1"/>
                </a:solidFill>
                <a:effectLst/>
                <a:latin typeface="+mn-lt"/>
                <a:ea typeface="+mn-ea"/>
                <a:cs typeface="+mn-cs"/>
              </a:rPr>
              <a:t>Фаза приемочного тестирования</a:t>
            </a:r>
            <a:r>
              <a:rPr lang="ru-RU" sz="1200" b="0" i="0" kern="1200" dirty="0" smtClean="0">
                <a:solidFill>
                  <a:schemeClr val="tx1"/>
                </a:solidFill>
                <a:effectLst/>
                <a:latin typeface="+mn-lt"/>
                <a:ea typeface="+mn-ea"/>
                <a:cs typeface="+mn-cs"/>
              </a:rPr>
              <a:t> длится до тех пор, пока заказчик не выносит решение об отправлении приложения на доработку или выдаче приложения.</a:t>
            </a:r>
          </a:p>
          <a:p>
            <a:r>
              <a:rPr lang="ru-RU" sz="1200" b="1" i="0" kern="1200" dirty="0" smtClean="0">
                <a:solidFill>
                  <a:schemeClr val="tx1"/>
                </a:solidFill>
                <a:effectLst/>
                <a:latin typeface="+mn-lt"/>
                <a:ea typeface="+mn-ea"/>
                <a:cs typeface="+mn-cs"/>
              </a:rPr>
              <a:t>Шаблон плана приемо-сдаточных испытаний</a:t>
            </a:r>
            <a:r>
              <a:rPr lang="ru-RU" sz="1200" b="0" i="0" kern="1200" dirty="0" smtClean="0">
                <a:solidFill>
                  <a:schemeClr val="tx1"/>
                </a:solidFill>
                <a:effectLst/>
                <a:latin typeface="+mn-lt"/>
                <a:ea typeface="+mn-ea"/>
                <a:cs typeface="+mn-cs"/>
              </a:rPr>
              <a:t> от RUP можно скачать, кликнув по ссылке: </a:t>
            </a:r>
            <a:r>
              <a:rPr lang="ru-RU" sz="1200" b="0" i="0" kern="1200" dirty="0" smtClean="0">
                <a:solidFill>
                  <a:schemeClr val="tx1"/>
                </a:solidFill>
                <a:effectLst/>
                <a:latin typeface="+mn-lt"/>
                <a:ea typeface="+mn-ea"/>
                <a:cs typeface="+mn-cs"/>
                <a:hlinkClick r:id="rId4"/>
              </a:rPr>
              <a:t>RUP Product Acceptance Plan</a:t>
            </a:r>
            <a:endParaRPr lang="ru-RU"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6</a:t>
            </a:fld>
            <a:endParaRPr lang="en-US"/>
          </a:p>
        </p:txBody>
      </p:sp>
    </p:spTree>
    <p:extLst>
      <p:ext uri="{BB962C8B-B14F-4D97-AF65-F5344CB8AC3E}">
        <p14:creationId xmlns:p14="http://schemas.microsoft.com/office/powerpoint/2010/main" val="3391406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 настоящий момент в среде разработчиков ни один продукт не используется как стандарт для функционального тестирования web-приложений.</a:t>
            </a:r>
          </a:p>
          <a:p>
            <a:r>
              <a:rPr lang="ru-RU" sz="1200" b="0" i="0" kern="1200" dirty="0" smtClean="0">
                <a:solidFill>
                  <a:schemeClr val="tx1"/>
                </a:solidFill>
                <a:effectLst/>
                <a:latin typeface="+mn-lt"/>
                <a:ea typeface="+mn-ea"/>
                <a:cs typeface="+mn-cs"/>
              </a:rPr>
              <a:t>Существует 2 типа продуктов для функционального тестирования:</a:t>
            </a:r>
          </a:p>
          <a:p>
            <a:r>
              <a:rPr lang="ru-RU" sz="1200" b="0" i="0" kern="1200" dirty="0" smtClean="0">
                <a:solidFill>
                  <a:schemeClr val="tx1"/>
                </a:solidFill>
                <a:effectLst/>
                <a:latin typeface="+mn-lt"/>
                <a:ea typeface="+mn-ea"/>
                <a:cs typeface="+mn-cs"/>
              </a:rPr>
              <a:t>Продукты, эмулирующие поведение браузера, написанные на языке высокого уровня, обычно на том же языке, что и приложение (но не обязательно). В качестве примеров можно привести httpUnit, JWebUnit, WebTester из SimpleTest и другие.</a:t>
            </a:r>
          </a:p>
          <a:p>
            <a:r>
              <a:rPr lang="ru-RU" sz="1200" b="0" i="0" kern="1200" dirty="0" smtClean="0">
                <a:solidFill>
                  <a:schemeClr val="tx1"/>
                </a:solidFill>
                <a:effectLst/>
                <a:latin typeface="+mn-lt"/>
                <a:ea typeface="+mn-ea"/>
                <a:cs typeface="+mn-cs"/>
              </a:rPr>
              <a:t>Продукты реализованные на JavaScript и реализующие проверки непосредственно средствами браузера. В качестве примеров можно привести </a:t>
            </a:r>
            <a:r>
              <a:rPr lang="ru-RU" sz="1200" b="0" i="0" kern="1200" dirty="0" smtClean="0">
                <a:solidFill>
                  <a:schemeClr val="tx1"/>
                </a:solidFill>
                <a:effectLst/>
                <a:latin typeface="+mn-lt"/>
                <a:ea typeface="+mn-ea"/>
                <a:cs typeface="+mn-cs"/>
                <a:hlinkClick r:id="rId3" tooltip="http://openqa.org/watir/"/>
              </a:rPr>
              <a:t>Watir</a:t>
            </a:r>
            <a:r>
              <a:rPr lang="ru-RU" sz="1200" b="0" i="0" kern="1200" dirty="0" smtClean="0">
                <a:solidFill>
                  <a:schemeClr val="tx1"/>
                </a:solidFill>
                <a:effectLst/>
                <a:latin typeface="+mn-lt"/>
                <a:ea typeface="+mn-ea"/>
                <a:cs typeface="+mn-cs"/>
              </a:rPr>
              <a:t> и</a:t>
            </a:r>
            <a:r>
              <a:rPr lang="ru-RU" sz="1200" b="0" i="0" kern="1200" dirty="0" smtClean="0">
                <a:solidFill>
                  <a:schemeClr val="tx1"/>
                </a:solidFill>
                <a:effectLst/>
                <a:latin typeface="+mn-lt"/>
                <a:ea typeface="+mn-ea"/>
                <a:cs typeface="+mn-cs"/>
                <a:hlinkClick r:id="rId4" tooltip="http://openqa.org/selenium/"/>
              </a:rPr>
              <a:t>Selenium</a:t>
            </a:r>
            <a:r>
              <a:rPr lang="ru-RU"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hlinkClick r:id="rId5" tooltip="acceptance_testing:selenium"/>
              </a:rPr>
              <a:t>статья про Selenium</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Первые хорошо себя зарекомендовали, так как они могут использовать всю мощь языков программирования, использовать код, который написан для приложения, немаловажен и такой показатель как высокая скорость исполнения. Но эмуляторы браузеров не могут справиться с одной задачей – они не могут выполнять JavaScript код, который используется на страницах сайтов. Это накладывает ограничения или на процесс тестирования, или на процесс создания сайтов. То есть невозможно проверить работу сайта, как если бы это делал реальный пользователь, так как эмуляция работы браузера – вовсе не эквивалентна реальной работе браузера. Из-за этого автоматизированное тестирование приходится дополнять тестированием ручным.</a:t>
            </a:r>
          </a:p>
          <a:p>
            <a:r>
              <a:rPr lang="ru-RU" sz="1200" b="0" i="0" kern="1200" dirty="0" smtClean="0">
                <a:solidFill>
                  <a:schemeClr val="tx1"/>
                </a:solidFill>
                <a:effectLst/>
                <a:latin typeface="+mn-lt"/>
                <a:ea typeface="+mn-ea"/>
                <a:cs typeface="+mn-cs"/>
              </a:rPr>
              <a:t>Этого недостатка лишены продукты для функционального тестирования второго типа. Они контролируют работу браузера, выполняют команды и делают проверки при помощи JavaScript-кода, что практически гарантирует 100% адекватность автоматизированного тестирования ручному. К сожалению, до недавнего времени у разработчиков не было возможности пользоваться хорошим, удобным, а главное, бесплатным продуктом второго типа. Некоторые из них были заточены только под определенные типы браузеров, некоторые были слишком ограничены по возможностям. </a:t>
            </a:r>
            <a:r>
              <a:rPr lang="ru-RU" sz="1200" b="0" i="0" kern="1200" dirty="0" smtClean="0">
                <a:solidFill>
                  <a:schemeClr val="tx1"/>
                </a:solidFill>
                <a:effectLst/>
                <a:latin typeface="+mn-lt"/>
                <a:ea typeface="+mn-ea"/>
                <a:cs typeface="+mn-cs"/>
                <a:hlinkClick r:id="rId5" tooltip="acceptance_testing:selenium"/>
              </a:rPr>
              <a:t>Selenium</a:t>
            </a:r>
            <a:r>
              <a:rPr lang="ru-RU" sz="1200" b="0" i="0" kern="1200" dirty="0" smtClean="0">
                <a:solidFill>
                  <a:schemeClr val="tx1"/>
                </a:solidFill>
                <a:effectLst/>
                <a:latin typeface="+mn-lt"/>
                <a:ea typeface="+mn-ea"/>
                <a:cs typeface="+mn-cs"/>
              </a:rPr>
              <a:t> - один на новых проектов, который возможно скоро станет настоящим стандартом для автоматизированного функционального тестирования web-приложний. Он лишен большинства недостатков продуктов второго типа и совмещает в себе положительные стороны как продуктов первой группы, так и второй.</a:t>
            </a:r>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7</a:t>
            </a:fld>
            <a:endParaRPr lang="en-US"/>
          </a:p>
        </p:txBody>
      </p:sp>
    </p:spTree>
    <p:extLst>
      <p:ext uri="{BB962C8B-B14F-4D97-AF65-F5344CB8AC3E}">
        <p14:creationId xmlns:p14="http://schemas.microsoft.com/office/powerpoint/2010/main" val="3391406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8</a:t>
            </a:fld>
            <a:endParaRPr lang="en-US"/>
          </a:p>
        </p:txBody>
      </p:sp>
    </p:spTree>
    <p:extLst>
      <p:ext uri="{BB962C8B-B14F-4D97-AF65-F5344CB8AC3E}">
        <p14:creationId xmlns:p14="http://schemas.microsoft.com/office/powerpoint/2010/main" val="3391406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9</a:t>
            </a:fld>
            <a:endParaRPr lang="en-US"/>
          </a:p>
        </p:txBody>
      </p:sp>
    </p:spTree>
    <p:extLst>
      <p:ext uri="{BB962C8B-B14F-4D97-AF65-F5344CB8AC3E}">
        <p14:creationId xmlns:p14="http://schemas.microsoft.com/office/powerpoint/2010/main" val="3391406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 настоящий момент в среде разработчиков ни один продукт не используется как стандарт для функционального тестирования web-приложений.</a:t>
            </a:r>
          </a:p>
          <a:p>
            <a:r>
              <a:rPr lang="ru-RU" sz="1200" b="0" i="0" kern="1200" dirty="0" smtClean="0">
                <a:solidFill>
                  <a:schemeClr val="tx1"/>
                </a:solidFill>
                <a:effectLst/>
                <a:latin typeface="+mn-lt"/>
                <a:ea typeface="+mn-ea"/>
                <a:cs typeface="+mn-cs"/>
              </a:rPr>
              <a:t>Существует 2 типа продуктов для функционального тестирования:</a:t>
            </a:r>
          </a:p>
          <a:p>
            <a:r>
              <a:rPr lang="ru-RU" sz="1200" b="0" i="0" kern="1200" dirty="0" smtClean="0">
                <a:solidFill>
                  <a:schemeClr val="tx1"/>
                </a:solidFill>
                <a:effectLst/>
                <a:latin typeface="+mn-lt"/>
                <a:ea typeface="+mn-ea"/>
                <a:cs typeface="+mn-cs"/>
              </a:rPr>
              <a:t>Продукты, эмулирующие поведение браузера, написанные на языке высокого уровня, обычно на том же языке, что и приложение (но не обязательно). В качестве примеров можно привести httpUnit, JWebUnit, WebTester из SimpleTest и другие.</a:t>
            </a:r>
          </a:p>
          <a:p>
            <a:r>
              <a:rPr lang="ru-RU" sz="1200" b="0" i="0" kern="1200" dirty="0" smtClean="0">
                <a:solidFill>
                  <a:schemeClr val="tx1"/>
                </a:solidFill>
                <a:effectLst/>
                <a:latin typeface="+mn-lt"/>
                <a:ea typeface="+mn-ea"/>
                <a:cs typeface="+mn-cs"/>
              </a:rPr>
              <a:t>Продукты реализованные на JavaScript и реализующие проверки непосредственно средствами браузера. В качестве примеров можно привести </a:t>
            </a:r>
            <a:r>
              <a:rPr lang="ru-RU" sz="1200" b="0" i="0" kern="1200" dirty="0" smtClean="0">
                <a:solidFill>
                  <a:schemeClr val="tx1"/>
                </a:solidFill>
                <a:effectLst/>
                <a:latin typeface="+mn-lt"/>
                <a:ea typeface="+mn-ea"/>
                <a:cs typeface="+mn-cs"/>
                <a:hlinkClick r:id="rId3" tooltip="http://openqa.org/watir/"/>
              </a:rPr>
              <a:t>Watir</a:t>
            </a:r>
            <a:r>
              <a:rPr lang="ru-RU" sz="1200" b="0" i="0" kern="1200" dirty="0" smtClean="0">
                <a:solidFill>
                  <a:schemeClr val="tx1"/>
                </a:solidFill>
                <a:effectLst/>
                <a:latin typeface="+mn-lt"/>
                <a:ea typeface="+mn-ea"/>
                <a:cs typeface="+mn-cs"/>
              </a:rPr>
              <a:t> и</a:t>
            </a:r>
            <a:r>
              <a:rPr lang="ru-RU" sz="1200" b="0" i="0" kern="1200" dirty="0" smtClean="0">
                <a:solidFill>
                  <a:schemeClr val="tx1"/>
                </a:solidFill>
                <a:effectLst/>
                <a:latin typeface="+mn-lt"/>
                <a:ea typeface="+mn-ea"/>
                <a:cs typeface="+mn-cs"/>
                <a:hlinkClick r:id="rId4" tooltip="http://openqa.org/selenium/"/>
              </a:rPr>
              <a:t>Selenium</a:t>
            </a:r>
            <a:r>
              <a:rPr lang="ru-RU"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hlinkClick r:id="rId5" tooltip="acceptance_testing:selenium"/>
              </a:rPr>
              <a:t>статья про Selenium</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Первые хорошо себя зарекомендовали, так как они могут использовать всю мощь языков программирования, использовать код, который написан для приложения, немаловажен и такой показатель как высокая скорость исполнения. Но эмуляторы браузеров не могут справиться с одной задачей – они не могут выполнять JavaScript код, который используется на страницах сайтов. Это накладывает ограничения или на процесс тестирования, или на процесс создания сайтов. То есть невозможно проверить работу сайта, как если бы это делал реальный пользователь, так как эмуляция работы браузера – вовсе не эквивалентна реальной работе браузера. Из-за этого автоматизированное тестирование приходится дополнять тестированием ручным.</a:t>
            </a:r>
          </a:p>
          <a:p>
            <a:r>
              <a:rPr lang="ru-RU" sz="1200" b="0" i="0" kern="1200" dirty="0" smtClean="0">
                <a:solidFill>
                  <a:schemeClr val="tx1"/>
                </a:solidFill>
                <a:effectLst/>
                <a:latin typeface="+mn-lt"/>
                <a:ea typeface="+mn-ea"/>
                <a:cs typeface="+mn-cs"/>
              </a:rPr>
              <a:t>Этого недостатка лишены продукты для функционального тестирования второго типа. Они контролируют работу браузера, выполняют команды и делают проверки при помощи JavaScript-кода, что практически гарантирует 100% адекватность автоматизированного тестирования ручному. К сожалению, до недавнего времени у разработчиков не было возможности пользоваться хорошим, удобным, а главное, бесплатным продуктом второго типа. Некоторые из них были заточены только под определенные типы браузеров, некоторые были слишком ограничены по возможностям. </a:t>
            </a:r>
            <a:r>
              <a:rPr lang="ru-RU" sz="1200" b="0" i="0" kern="1200" dirty="0" smtClean="0">
                <a:solidFill>
                  <a:schemeClr val="tx1"/>
                </a:solidFill>
                <a:effectLst/>
                <a:latin typeface="+mn-lt"/>
                <a:ea typeface="+mn-ea"/>
                <a:cs typeface="+mn-cs"/>
                <a:hlinkClick r:id="rId5" tooltip="acceptance_testing:selenium"/>
              </a:rPr>
              <a:t>Selenium</a:t>
            </a:r>
            <a:r>
              <a:rPr lang="ru-RU" sz="1200" b="0" i="0" kern="1200" dirty="0" smtClean="0">
                <a:solidFill>
                  <a:schemeClr val="tx1"/>
                </a:solidFill>
                <a:effectLst/>
                <a:latin typeface="+mn-lt"/>
                <a:ea typeface="+mn-ea"/>
                <a:cs typeface="+mn-cs"/>
              </a:rPr>
              <a:t> - один на новых проектов, который возможно скоро станет настоящим стандартом для автоматизированного функционального тестирования web-приложний. Он лишен большинства недостатков продуктов второго типа и совмещает в себе положительные стороны как продуктов первой группы, так и второй.</a:t>
            </a:r>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10</a:t>
            </a:fld>
            <a:endParaRPr lang="en-US"/>
          </a:p>
        </p:txBody>
      </p:sp>
    </p:spTree>
    <p:extLst>
      <p:ext uri="{BB962C8B-B14F-4D97-AF65-F5344CB8AC3E}">
        <p14:creationId xmlns:p14="http://schemas.microsoft.com/office/powerpoint/2010/main" val="3391406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pic>
        <p:nvPicPr>
          <p:cNvPr id="4" name="Picture 9" descr="Untitled-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1038225"/>
            <a:ext cx="21971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ctrTitle"/>
          </p:nvPr>
        </p:nvSpPr>
        <p:spPr>
          <a:xfrm>
            <a:off x="685800" y="2532063"/>
            <a:ext cx="7772400" cy="1190625"/>
          </a:xfrm>
        </p:spPr>
        <p:txBody>
          <a:bodyPr/>
          <a:lstStyle>
            <a:lvl1pPr>
              <a:defRPr sz="3600">
                <a:solidFill>
                  <a:schemeClr val="bg1"/>
                </a:solidFill>
              </a:defRPr>
            </a:lvl1pPr>
          </a:lstStyle>
          <a:p>
            <a:r>
              <a:rPr lang="ru-RU" dirty="0"/>
              <a:t>Click to edit Master title style</a:t>
            </a:r>
          </a:p>
        </p:txBody>
      </p:sp>
      <p:sp>
        <p:nvSpPr>
          <p:cNvPr id="4101" name="Rectangle 5"/>
          <p:cNvSpPr>
            <a:spLocks noGrp="1" noChangeArrowheads="1"/>
          </p:cNvSpPr>
          <p:nvPr>
            <p:ph type="subTitle" idx="1"/>
          </p:nvPr>
        </p:nvSpPr>
        <p:spPr>
          <a:xfrm>
            <a:off x="703263" y="4554538"/>
            <a:ext cx="7764462" cy="1752600"/>
          </a:xfrm>
        </p:spPr>
        <p:txBody>
          <a:bodyPr/>
          <a:lstStyle>
            <a:lvl1pPr marL="0" indent="0" algn="r">
              <a:buFont typeface="Wingdings" pitchFamily="2" charset="2"/>
              <a:buNone/>
              <a:defRPr>
                <a:solidFill>
                  <a:schemeClr val="accent4"/>
                </a:solidFill>
              </a:defRPr>
            </a:lvl1pPr>
          </a:lstStyle>
          <a:p>
            <a:r>
              <a:rPr lang="ru-RU" dirty="0"/>
              <a:t>Click to edit Master subtitle style</a:t>
            </a:r>
          </a:p>
        </p:txBody>
      </p:sp>
    </p:spTree>
    <p:extLst>
      <p:ext uri="{BB962C8B-B14F-4D97-AF65-F5344CB8AC3E}">
        <p14:creationId xmlns:p14="http://schemas.microsoft.com/office/powerpoint/2010/main" val="2451594014"/>
      </p:ext>
    </p:extLst>
  </p:cSld>
  <p:clrMapOvr>
    <a:masterClrMapping/>
  </p:clrMapOvr>
  <p:transition xmlns:p14="http://schemas.microsoft.com/office/powerpoint/2010/mai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1+3 boxes)">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2"/>
          </p:nvPr>
        </p:nvSpPr>
        <p:spPr>
          <a:xfrm>
            <a:off x="4619625"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5"/>
          <p:cNvSpPr>
            <a:spLocks noGrp="1"/>
          </p:cNvSpPr>
          <p:nvPr>
            <p:ph sz="quarter" idx="4"/>
          </p:nvPr>
        </p:nvSpPr>
        <p:spPr>
          <a:xfrm>
            <a:off x="434975"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half" idx="10"/>
          </p:nvPr>
        </p:nvSpPr>
        <p:spPr>
          <a:xfrm>
            <a:off x="4619625" y="30035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1"/>
          </p:nvPr>
        </p:nvSpPr>
        <p:spPr>
          <a:xfrm>
            <a:off x="4619625" y="4756150"/>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6093919"/>
      </p:ext>
    </p:extLst>
  </p:cSld>
  <p:clrMapOvr>
    <a:masterClrMapping/>
  </p:clrMapOvr>
  <p:transition xmlns:p14="http://schemas.microsoft.com/office/powerpoint/2010/mai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2+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67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254317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203088"/>
      </p:ext>
    </p:extLst>
  </p:cSld>
  <p:clrMapOvr>
    <a:masterClrMapping/>
  </p:clrMapOvr>
  <p:transition xmlns:p14="http://schemas.microsoft.com/office/powerpoint/2010/mai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1+2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254317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4531202"/>
      </p:ext>
    </p:extLst>
  </p:cSld>
  <p:clrMapOvr>
    <a:masterClrMapping/>
  </p:clrMapOvr>
  <p:transition xmlns:p14="http://schemas.microsoft.com/office/powerpoint/2010/mai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1+3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13366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07030525"/>
      </p:ext>
    </p:extLst>
  </p:cSld>
  <p:clrMapOvr>
    <a:masterClrMapping/>
  </p:clrMapOvr>
  <p:transition xmlns:p14="http://schemas.microsoft.com/office/powerpoint/2010/mai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3+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39655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20538778"/>
      </p:ext>
    </p:extLst>
  </p:cSld>
  <p:clrMapOvr>
    <a:masterClrMapping/>
  </p:clrMapOvr>
  <p:transition xmlns:p14="http://schemas.microsoft.com/office/powerpoint/2010/mai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495425"/>
            <a:ext cx="5486400" cy="32321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46258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4373294"/>
      </p:ext>
    </p:extLst>
  </p:cSld>
  <p:clrMapOvr>
    <a:masterClrMapping/>
  </p:clrMapOvr>
  <p:transition xmlns:p14="http://schemas.microsoft.com/office/powerpoint/2010/mai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a:xfrm>
            <a:off x="361950" y="385763"/>
            <a:ext cx="6297613" cy="585787"/>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61950" y="1600200"/>
            <a:ext cx="8308975" cy="4916488"/>
          </a:xfrm>
        </p:spPr>
        <p:txBody>
          <a:bodyPr/>
          <a:lstStyle/>
          <a:p>
            <a:pPr lvl="0"/>
            <a:endParaRPr lang="en-US" noProof="0" smtClean="0"/>
          </a:p>
        </p:txBody>
      </p:sp>
    </p:spTree>
    <p:extLst>
      <p:ext uri="{BB962C8B-B14F-4D97-AF65-F5344CB8AC3E}">
        <p14:creationId xmlns:p14="http://schemas.microsoft.com/office/powerpoint/2010/main" val="3274171447"/>
      </p:ext>
    </p:extLst>
  </p:cSld>
  <p:clrMapOvr>
    <a:masterClrMapping/>
  </p:clrMapOvr>
  <p:transition xmlns:p14="http://schemas.microsoft.com/office/powerpoint/2010/mai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C7D37F41-EDC7-484B-BB3F-2BF3F48B2064}" type="datetimeFigureOut">
              <a:rPr lang="ru-RU">
                <a:solidFill>
                  <a:srgbClr val="161645"/>
                </a:solidFill>
                <a:latin typeface="Arial" charset="0"/>
                <a:ea typeface="ＭＳ Ｐゴシック" charset="0"/>
                <a:cs typeface="Arial" charset="0"/>
              </a:rPr>
              <a:pPr defTabSz="914400" fontAlgn="base">
                <a:spcBef>
                  <a:spcPct val="0"/>
                </a:spcBef>
                <a:spcAft>
                  <a:spcPct val="0"/>
                </a:spcAft>
              </a:pPr>
              <a:t>12/21/12</a:t>
            </a:fld>
            <a:endParaRPr lang="ru-RU">
              <a:solidFill>
                <a:srgbClr val="161645"/>
              </a:solidFill>
              <a:latin typeface="Arial" charset="0"/>
              <a:ea typeface="ＭＳ Ｐゴシック" charset="0"/>
              <a:cs typeface="Arial" charset="0"/>
            </a:endParaRPr>
          </a:p>
        </p:txBody>
      </p:sp>
      <p:sp>
        <p:nvSpPr>
          <p:cNvPr id="5" name="Нижний колонтитул 4"/>
          <p:cNvSpPr>
            <a:spLocks noGrp="1"/>
          </p:cNvSpPr>
          <p:nvPr>
            <p:ph type="ftr" sz="quarter" idx="11"/>
          </p:nvPr>
        </p:nvSpPr>
        <p:spPr>
          <a:xfrm>
            <a:off x="3124200" y="6356350"/>
            <a:ext cx="2895600" cy="365125"/>
          </a:xfrm>
          <a:prstGeom prst="rect">
            <a:avLst/>
          </a:prstGeom>
        </p:spPr>
        <p:txBody>
          <a:bodyPr/>
          <a:lstStyle>
            <a:lvl1pPr>
              <a:defRPr>
                <a:latin typeface="Arial" pitchFamily="34" charset="0"/>
                <a:ea typeface="+mn-ea"/>
                <a:cs typeface="Arial" pitchFamily="34" charset="0"/>
              </a:defRPr>
            </a:lvl1pPr>
          </a:lstStyle>
          <a:p>
            <a:pPr defTabSz="914400" fontAlgn="base">
              <a:spcBef>
                <a:spcPct val="0"/>
              </a:spcBef>
              <a:spcAft>
                <a:spcPct val="0"/>
              </a:spcAft>
              <a:defRPr/>
            </a:pPr>
            <a:endParaRPr lang="ru-RU">
              <a:solidFill>
                <a:srgbClr val="161645"/>
              </a:solidFill>
            </a:endParaRPr>
          </a:p>
        </p:txBody>
      </p:sp>
      <p:sp>
        <p:nvSpPr>
          <p:cNvPr id="6" name="Номер слайда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73E402D1-871A-4F49-988F-991EA69C6ED8}" type="slidenum">
              <a:rPr lang="ru-RU">
                <a:solidFill>
                  <a:srgbClr val="161645"/>
                </a:solidFill>
                <a:latin typeface="Arial" charset="0"/>
                <a:ea typeface="ＭＳ Ｐゴシック" charset="0"/>
                <a:cs typeface="Arial" charset="0"/>
              </a:rPr>
              <a:pPr defTabSz="914400" fontAlgn="base">
                <a:spcBef>
                  <a:spcPct val="0"/>
                </a:spcBef>
                <a:spcAft>
                  <a:spcPct val="0"/>
                </a:spcAft>
              </a:pPr>
              <a:t>‹#›</a:t>
            </a:fld>
            <a:endParaRPr lang="ru-RU">
              <a:solidFill>
                <a:srgbClr val="161645"/>
              </a:solidFill>
              <a:latin typeface="Arial" charset="0"/>
              <a:ea typeface="ＭＳ Ｐゴシック" charset="0"/>
              <a:cs typeface="Arial" charset="0"/>
            </a:endParaRPr>
          </a:p>
        </p:txBody>
      </p:sp>
    </p:spTree>
    <p:extLst>
      <p:ext uri="{BB962C8B-B14F-4D97-AF65-F5344CB8AC3E}">
        <p14:creationId xmlns:p14="http://schemas.microsoft.com/office/powerpoint/2010/main" val="3210095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83340"/>
      </p:ext>
    </p:extLst>
  </p:cSld>
  <p:clrMapOvr>
    <a:masterClrMapping/>
  </p:clrMapOvr>
  <p:transition xmlns:p14="http://schemas.microsoft.com/office/powerpoint/2010/mai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423176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xmlns:p14="http://schemas.microsoft.com/office/powerpoint/2010/mai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81869399"/>
      </p:ext>
    </p:extLst>
  </p:cSld>
  <p:clrMapOvr>
    <a:masterClrMapping/>
  </p:clrMapOvr>
  <p:transition xmlns:p14="http://schemas.microsoft.com/office/powerpoint/2010/mai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xmlns:p14="http://schemas.microsoft.com/office/powerpoint/2010/mai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33812002"/>
      </p:ext>
    </p:extLst>
  </p:cSld>
  <p:clrMapOvr>
    <a:masterClrMapping/>
  </p:clrMapOvr>
  <p:transition xmlns:p14="http://schemas.microsoft.com/office/powerpoint/2010/mai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63163749"/>
      </p:ext>
    </p:extLst>
  </p:cSld>
  <p:clrMapOvr>
    <a:masterClrMapping/>
  </p:clrMapOvr>
  <p:transition xmlns:p14="http://schemas.microsoft.com/office/powerpoint/2010/main">
    <p:zoom/>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Prostokąt 10"/>
          <p:cNvSpPr/>
          <p:nvPr/>
        </p:nvSpPr>
        <p:spPr>
          <a:xfrm>
            <a:off x="0" y="0"/>
            <a:ext cx="21431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pic>
        <p:nvPicPr>
          <p:cNvPr id="4" name="Picture 2" descr="F:\prezentacjav3\szblonu\kwadra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813" y="285750"/>
            <a:ext cx="10001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Obraz 16" descr="prezentacja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0"/>
            <a:ext cx="89296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rostokąt 24"/>
          <p:cNvSpPr/>
          <p:nvPr/>
        </p:nvSpPr>
        <p:spPr>
          <a:xfrm flipH="1">
            <a:off x="8724900" y="2427288"/>
            <a:ext cx="246063" cy="19208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Arial" pitchFamily="34" charset="0"/>
              <a:cs typeface="Arial" pitchFamily="34" charset="0"/>
            </a:endParaRPr>
          </a:p>
        </p:txBody>
      </p:sp>
      <p:pic>
        <p:nvPicPr>
          <p:cNvPr id="7" name="Picture 23"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13"/>
          <p:cNvSpPr>
            <a:spLocks noGrp="1"/>
          </p:cNvSpPr>
          <p:nvPr>
            <p:ph type="body" sz="quarter" idx="20"/>
          </p:nvPr>
        </p:nvSpPr>
        <p:spPr>
          <a:xfrm>
            <a:off x="2127250" y="2432649"/>
            <a:ext cx="6467476" cy="1917101"/>
          </a:xfrm>
        </p:spPr>
        <p:txBody>
          <a:bodyPr/>
          <a:lstStyle>
            <a:lvl1pPr marL="0" indent="0" algn="r">
              <a:spcAft>
                <a:spcPts val="0"/>
              </a:spcAft>
              <a:buFontTx/>
              <a:buNone/>
              <a:defRPr sz="2800" b="1">
                <a:solidFill>
                  <a:schemeClr val="bg1"/>
                </a:solidFill>
              </a:defRPr>
            </a:lvl1pPr>
            <a:lvl2pPr marL="0" indent="0">
              <a:spcAft>
                <a:spcPts val="0"/>
              </a:spcAft>
              <a:buFontTx/>
              <a:buNone/>
              <a:defRPr b="1">
                <a:solidFill>
                  <a:schemeClr val="bg1"/>
                </a:solidFill>
              </a:defRPr>
            </a:lvl2pPr>
            <a:lvl3pPr marL="0" indent="0">
              <a:spcAft>
                <a:spcPts val="0"/>
              </a:spcAft>
              <a:buFontTx/>
              <a:buNone/>
              <a:defRPr b="1">
                <a:solidFill>
                  <a:schemeClr val="bg1"/>
                </a:solidFill>
              </a:defRPr>
            </a:lvl3pPr>
            <a:lvl4pPr marL="0" indent="0">
              <a:spcAft>
                <a:spcPts val="0"/>
              </a:spcAft>
              <a:buFontTx/>
              <a:buNone/>
              <a:defRPr b="1">
                <a:solidFill>
                  <a:schemeClr val="bg1"/>
                </a:solidFill>
              </a:defRPr>
            </a:lvl4pPr>
            <a:lvl5pPr marL="0" indent="0">
              <a:spcAft>
                <a:spcPts val="0"/>
              </a:spcAft>
              <a:buFontTx/>
              <a:buNone/>
              <a:defRPr b="1">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170598011"/>
      </p:ext>
    </p:extLst>
  </p:cSld>
  <p:clrMapOvr>
    <a:masterClrMapping/>
  </p:clrMapOvr>
  <p:transition xmlns:p14="http://schemas.microsoft.com/office/powerpoint/2010/main">
    <p:zoom/>
  </p:transition>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tandar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1625" y="1158876"/>
            <a:ext cx="8651875" cy="254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28091979"/>
      </p:ext>
    </p:extLst>
  </p:cSld>
  <p:clrMapOvr>
    <a:masterClrMapping/>
  </p:clrMapOvr>
  <p:transition xmlns:p14="http://schemas.microsoft.com/office/powerpoint/2010/main">
    <p:zoom/>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Table">
    <p:spTree>
      <p:nvGrpSpPr>
        <p:cNvPr id="1" name=""/>
        <p:cNvGrpSpPr/>
        <p:nvPr/>
      </p:nvGrpSpPr>
      <p:grpSpPr>
        <a:xfrm>
          <a:off x="0" y="0"/>
          <a:ext cx="0" cy="0"/>
          <a:chOff x="0" y="0"/>
          <a:chExt cx="0" cy="0"/>
        </a:xfrm>
      </p:grpSpPr>
      <p:sp>
        <p:nvSpPr>
          <p:cNvPr id="13" name="Prostokąt 1"/>
          <p:cNvSpPr/>
          <p:nvPr/>
        </p:nvSpPr>
        <p:spPr>
          <a:xfrm>
            <a:off x="257175" y="374650"/>
            <a:ext cx="885825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solidFill>
                <a:schemeClr val="tx1">
                  <a:lumMod val="65000"/>
                  <a:lumOff val="35000"/>
                </a:schemeClr>
              </a:solidFill>
              <a:latin typeface="+mj-lt"/>
            </a:endParaRPr>
          </a:p>
        </p:txBody>
      </p:sp>
      <p:sp>
        <p:nvSpPr>
          <p:cNvPr id="14" name="Prostokąt 32"/>
          <p:cNvSpPr/>
          <p:nvPr/>
        </p:nvSpPr>
        <p:spPr>
          <a:xfrm flipH="1">
            <a:off x="508000" y="1392238"/>
            <a:ext cx="177800" cy="7921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5" name="Prostokąt 33"/>
          <p:cNvSpPr/>
          <p:nvPr/>
        </p:nvSpPr>
        <p:spPr>
          <a:xfrm flipH="1">
            <a:off x="504825" y="2257425"/>
            <a:ext cx="184150" cy="7985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6" name="Prostokąt 34"/>
          <p:cNvSpPr/>
          <p:nvPr/>
        </p:nvSpPr>
        <p:spPr>
          <a:xfrm flipH="1">
            <a:off x="501650" y="3121025"/>
            <a:ext cx="184150" cy="7905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7" name="Prostokąt 46"/>
          <p:cNvSpPr/>
          <p:nvPr/>
        </p:nvSpPr>
        <p:spPr>
          <a:xfrm flipH="1">
            <a:off x="501650" y="3986213"/>
            <a:ext cx="184150" cy="785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8" name="Prostokąt 47"/>
          <p:cNvSpPr/>
          <p:nvPr/>
        </p:nvSpPr>
        <p:spPr>
          <a:xfrm flipH="1">
            <a:off x="508000" y="4841875"/>
            <a:ext cx="177800" cy="800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39" name="Symbol zastępczy tekstu 41"/>
          <p:cNvSpPr>
            <a:spLocks noGrp="1"/>
          </p:cNvSpPr>
          <p:nvPr>
            <p:ph type="body" sz="quarter" idx="27"/>
          </p:nvPr>
        </p:nvSpPr>
        <p:spPr>
          <a:xfrm>
            <a:off x="736526" y="1392585"/>
            <a:ext cx="3388936" cy="792162"/>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baseline="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0" name="Symbol zastępczy tekstu 43"/>
          <p:cNvSpPr>
            <a:spLocks noGrp="1"/>
          </p:cNvSpPr>
          <p:nvPr>
            <p:ph type="body" sz="quarter" idx="28"/>
          </p:nvPr>
        </p:nvSpPr>
        <p:spPr>
          <a:xfrm>
            <a:off x="4268338" y="1623630"/>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41" name="Symbol zastępczy tekstu 41"/>
          <p:cNvSpPr>
            <a:spLocks noGrp="1"/>
          </p:cNvSpPr>
          <p:nvPr>
            <p:ph type="body" sz="quarter" idx="29"/>
          </p:nvPr>
        </p:nvSpPr>
        <p:spPr>
          <a:xfrm>
            <a:off x="736526" y="2257028"/>
            <a:ext cx="3388936" cy="799480"/>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2" name="Symbol zastępczy tekstu 41"/>
          <p:cNvSpPr>
            <a:spLocks noGrp="1"/>
          </p:cNvSpPr>
          <p:nvPr>
            <p:ph type="body" sz="quarter" idx="30"/>
          </p:nvPr>
        </p:nvSpPr>
        <p:spPr>
          <a:xfrm>
            <a:off x="736526" y="3120455"/>
            <a:ext cx="3388936" cy="784026"/>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3" name="Symbol zastępczy tekstu 41"/>
          <p:cNvSpPr>
            <a:spLocks noGrp="1"/>
          </p:cNvSpPr>
          <p:nvPr>
            <p:ph type="body" sz="quarter" idx="31"/>
          </p:nvPr>
        </p:nvSpPr>
        <p:spPr>
          <a:xfrm>
            <a:off x="736526" y="3982907"/>
            <a:ext cx="3388936" cy="779063"/>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30" name="Symbol zastępczy tekstu 41"/>
          <p:cNvSpPr>
            <a:spLocks noGrp="1"/>
          </p:cNvSpPr>
          <p:nvPr>
            <p:ph type="body" sz="quarter" idx="35"/>
          </p:nvPr>
        </p:nvSpPr>
        <p:spPr>
          <a:xfrm>
            <a:off x="736526" y="4841508"/>
            <a:ext cx="3388936" cy="799895"/>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23" name="Symbol zastępczy tekstu 43"/>
          <p:cNvSpPr>
            <a:spLocks noGrp="1"/>
          </p:cNvSpPr>
          <p:nvPr>
            <p:ph type="body" sz="quarter" idx="41"/>
          </p:nvPr>
        </p:nvSpPr>
        <p:spPr>
          <a:xfrm>
            <a:off x="4268338" y="24917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4268338" y="33474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8" name="Symbol zastępczy tekstu 43"/>
          <p:cNvSpPr>
            <a:spLocks noGrp="1"/>
          </p:cNvSpPr>
          <p:nvPr>
            <p:ph type="body" sz="quarter" idx="43"/>
          </p:nvPr>
        </p:nvSpPr>
        <p:spPr>
          <a:xfrm>
            <a:off x="4268338" y="420740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9" name="Symbol zastępczy tekstu 43"/>
          <p:cNvSpPr>
            <a:spLocks noGrp="1"/>
          </p:cNvSpPr>
          <p:nvPr>
            <p:ph type="body" sz="quarter" idx="44"/>
          </p:nvPr>
        </p:nvSpPr>
        <p:spPr>
          <a:xfrm>
            <a:off x="4268338" y="5076419"/>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78261689"/>
      </p:ext>
    </p:extLst>
  </p:cSld>
  <p:clrMapOvr>
    <a:masterClrMapping/>
  </p:clrMapOvr>
  <p:transition xmlns:p14="http://schemas.microsoft.com/office/powerpoint/2010/main">
    <p:zoom/>
  </p:transition>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in columns">
    <p:spTree>
      <p:nvGrpSpPr>
        <p:cNvPr id="1" name=""/>
        <p:cNvGrpSpPr/>
        <p:nvPr/>
      </p:nvGrpSpPr>
      <p:grpSpPr>
        <a:xfrm>
          <a:off x="0" y="0"/>
          <a:ext cx="0" cy="0"/>
          <a:chOff x="0" y="0"/>
          <a:chExt cx="0" cy="0"/>
        </a:xfrm>
      </p:grpSpPr>
      <p:sp>
        <p:nvSpPr>
          <p:cNvPr id="9" name="Prostokąt 10"/>
          <p:cNvSpPr/>
          <p:nvPr/>
        </p:nvSpPr>
        <p:spPr>
          <a:xfrm>
            <a:off x="0" y="142875"/>
            <a:ext cx="214313" cy="6000750"/>
          </a:xfrm>
          <a:prstGeom prst="rect">
            <a:avLst/>
          </a:prstGeom>
          <a:solidFill>
            <a:srgbClr val="0042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 name="Prostokąt 13"/>
          <p:cNvSpPr/>
          <p:nvPr/>
        </p:nvSpPr>
        <p:spPr>
          <a:xfrm>
            <a:off x="501650" y="1268413"/>
            <a:ext cx="2728913"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1" name="Prostokąt 14"/>
          <p:cNvSpPr/>
          <p:nvPr/>
        </p:nvSpPr>
        <p:spPr>
          <a:xfrm>
            <a:off x="6191250" y="1268413"/>
            <a:ext cx="2662238"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2" name="Prostokąt 15"/>
          <p:cNvSpPr/>
          <p:nvPr/>
        </p:nvSpPr>
        <p:spPr>
          <a:xfrm>
            <a:off x="3354388" y="1268413"/>
            <a:ext cx="2728912"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7" name="Symbol zastępczy tekstu 29"/>
          <p:cNvSpPr>
            <a:spLocks noGrp="1"/>
          </p:cNvSpPr>
          <p:nvPr>
            <p:ph type="body" sz="quarter" idx="23"/>
          </p:nvPr>
        </p:nvSpPr>
        <p:spPr>
          <a:xfrm>
            <a:off x="501650"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3" name="Symbol zastępczy tekstu 29"/>
          <p:cNvSpPr>
            <a:spLocks noGrp="1"/>
          </p:cNvSpPr>
          <p:nvPr>
            <p:ph type="body" sz="quarter" idx="24"/>
          </p:nvPr>
        </p:nvSpPr>
        <p:spPr>
          <a:xfrm>
            <a:off x="6191816" y="1296312"/>
            <a:ext cx="2662315"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4" name="Symbol zastępczy tekstu 29"/>
          <p:cNvSpPr>
            <a:spLocks noGrp="1"/>
          </p:cNvSpPr>
          <p:nvPr>
            <p:ph type="body" sz="quarter" idx="25"/>
          </p:nvPr>
        </p:nvSpPr>
        <p:spPr>
          <a:xfrm>
            <a:off x="3355075"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6" name="Symbol zastępczy tekstu 43"/>
          <p:cNvSpPr>
            <a:spLocks noGrp="1"/>
          </p:cNvSpPr>
          <p:nvPr>
            <p:ph type="body" sz="quarter" idx="41"/>
          </p:nvPr>
        </p:nvSpPr>
        <p:spPr>
          <a:xfrm>
            <a:off x="501650"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3355075"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31" name="Symbol zastępczy tekstu 43"/>
          <p:cNvSpPr>
            <a:spLocks noGrp="1"/>
          </p:cNvSpPr>
          <p:nvPr>
            <p:ph type="body" sz="quarter" idx="43"/>
          </p:nvPr>
        </p:nvSpPr>
        <p:spPr>
          <a:xfrm>
            <a:off x="6191816"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11795565"/>
      </p:ext>
    </p:extLst>
  </p:cSld>
  <p:clrMapOvr>
    <a:masterClrMapping/>
  </p:clrMapOvr>
  <p:transition xmlns:p14="http://schemas.microsoft.com/office/powerpoint/2010/main">
    <p:zoom/>
  </p:transition>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5" name="Symbol zastępczy obrazu 4"/>
          <p:cNvSpPr>
            <a:spLocks noGrp="1"/>
          </p:cNvSpPr>
          <p:nvPr>
            <p:ph type="pic" sz="quarter" idx="22"/>
          </p:nvPr>
        </p:nvSpPr>
        <p:spPr>
          <a:xfrm>
            <a:off x="285720" y="1047750"/>
            <a:ext cx="4718050" cy="5505450"/>
          </a:xfrm>
        </p:spPr>
        <p:txBody>
          <a:bodyPr rtlCol="0"/>
          <a:lstStyle>
            <a:lvl1pPr>
              <a:defRPr>
                <a:latin typeface="+mj-lt"/>
              </a:defRPr>
            </a:lvl1pPr>
          </a:lstStyle>
          <a:p>
            <a:pPr lvl="0"/>
            <a:r>
              <a:rPr lang="en-US" noProof="0" smtClean="0"/>
              <a:t>Drag picture to placeholder or click icon to add</a:t>
            </a:r>
            <a:endParaRPr lang="pl-PL" noProof="0"/>
          </a:p>
        </p:txBody>
      </p:sp>
      <p:sp>
        <p:nvSpPr>
          <p:cNvPr id="16" name="Text Placeholder 15"/>
          <p:cNvSpPr>
            <a:spLocks noGrp="1"/>
          </p:cNvSpPr>
          <p:nvPr>
            <p:ph type="body" sz="quarter" idx="42"/>
          </p:nvPr>
        </p:nvSpPr>
        <p:spPr>
          <a:xfrm>
            <a:off x="5172075" y="1047749"/>
            <a:ext cx="3810000" cy="5495926"/>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6392028"/>
      </p:ext>
    </p:extLst>
  </p:cSld>
  <p:clrMapOvr>
    <a:masterClrMapping/>
  </p:clrMapOvr>
  <p:transition xmlns:p14="http://schemas.microsoft.com/office/powerpoint/2010/main">
    <p:zoom/>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Graph and text">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4757738" y="1047750"/>
            <a:ext cx="4249737" cy="5514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20" name="Text Placeholder 19"/>
          <p:cNvSpPr>
            <a:spLocks noGrp="1"/>
          </p:cNvSpPr>
          <p:nvPr>
            <p:ph type="body" sz="quarter" idx="41"/>
          </p:nvPr>
        </p:nvSpPr>
        <p:spPr>
          <a:xfrm>
            <a:off x="295275" y="1047750"/>
            <a:ext cx="4343400" cy="552450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1899650"/>
      </p:ext>
    </p:extLst>
  </p:cSld>
  <p:clrMapOvr>
    <a:masterClrMapping/>
  </p:clrMapOvr>
  <p:transition xmlns:p14="http://schemas.microsoft.com/office/powerpoint/2010/main">
    <p:zoom/>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4916488"/>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491648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4252441838"/>
      </p:ext>
    </p:extLst>
  </p:cSld>
  <p:clrMapOvr>
    <a:masterClrMapping/>
  </p:clrMapOvr>
  <p:transition xmlns:p14="http://schemas.microsoft.com/office/powerpoint/2010/mai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Graph only">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285720" y="1085849"/>
            <a:ext cx="8705850" cy="2847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19" name="Text Placeholder 19"/>
          <p:cNvSpPr>
            <a:spLocks noGrp="1"/>
          </p:cNvSpPr>
          <p:nvPr>
            <p:ph type="body" sz="quarter" idx="41"/>
          </p:nvPr>
        </p:nvSpPr>
        <p:spPr>
          <a:xfrm>
            <a:off x="285719" y="4048075"/>
            <a:ext cx="8715405" cy="2486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3052662"/>
      </p:ext>
    </p:extLst>
  </p:cSld>
  <p:clrMapOvr>
    <a:masterClrMapping/>
  </p:clrMapOvr>
  <p:transition xmlns:p14="http://schemas.microsoft.com/office/powerpoint/2010/main">
    <p:zoom/>
  </p:transition>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7"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rostokąt 24"/>
          <p:cNvSpPr/>
          <p:nvPr/>
        </p:nvSpPr>
        <p:spPr>
          <a:xfrm flipH="1">
            <a:off x="8748713" y="2427288"/>
            <a:ext cx="395287" cy="1506537"/>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pic>
        <p:nvPicPr>
          <p:cNvPr id="9" name="Picture 19" descr="3 Quadrant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qr-cod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4363" y="2486025"/>
            <a:ext cx="1409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3455719" y="2427158"/>
            <a:ext cx="5294398" cy="1505898"/>
          </a:xfrm>
        </p:spPr>
        <p:txBody>
          <a:bodyPr anchor="ctr">
            <a:noAutofit/>
          </a:bodyPr>
          <a:lstStyle>
            <a:lvl1pPr marL="0" indent="0" algn="r">
              <a:buNone/>
              <a:defRPr sz="240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smtClean="0"/>
          </a:p>
        </p:txBody>
      </p:sp>
      <p:sp>
        <p:nvSpPr>
          <p:cNvPr id="19" name="Symbol zastępczy tekstu 5"/>
          <p:cNvSpPr>
            <a:spLocks noGrp="1"/>
          </p:cNvSpPr>
          <p:nvPr>
            <p:ph type="body" sz="quarter" idx="11"/>
          </p:nvPr>
        </p:nvSpPr>
        <p:spPr>
          <a:xfrm>
            <a:off x="4622009" y="535348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583285" y="4279379"/>
            <a:ext cx="4152991" cy="360040"/>
          </a:xfrm>
        </p:spPr>
        <p:txBody>
          <a:bodyPr anchor="ctr">
            <a:normAutofit/>
          </a:bodyPr>
          <a:lstStyle>
            <a:lvl1pPr marL="0" indent="0" algn="r">
              <a:buNone/>
              <a:defRPr sz="1200" baseline="0">
                <a:solidFill>
                  <a:srgbClr val="F36E2B"/>
                </a:solidFill>
                <a:latin typeface="+mj-lt"/>
              </a:defRPr>
            </a:lvl1pPr>
          </a:lstStyle>
          <a:p>
            <a:pPr lvl="0"/>
            <a:r>
              <a:rPr lang="en-US" smtClean="0"/>
              <a:t>Click to edit Master text styles</a:t>
            </a:r>
          </a:p>
        </p:txBody>
      </p:sp>
      <p:sp>
        <p:nvSpPr>
          <p:cNvPr id="12" name="Symbol zastępczy tekstu 5"/>
          <p:cNvSpPr>
            <a:spLocks noGrp="1"/>
          </p:cNvSpPr>
          <p:nvPr>
            <p:ph type="body" sz="quarter" idx="13"/>
          </p:nvPr>
        </p:nvSpPr>
        <p:spPr>
          <a:xfrm>
            <a:off x="4622009" y="570431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13" name="Symbol zastępczy tekstu 5"/>
          <p:cNvSpPr>
            <a:spLocks noGrp="1"/>
          </p:cNvSpPr>
          <p:nvPr>
            <p:ph type="body" sz="quarter" idx="14"/>
          </p:nvPr>
        </p:nvSpPr>
        <p:spPr>
          <a:xfrm>
            <a:off x="4622009" y="606435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335641564"/>
      </p:ext>
    </p:extLst>
  </p:cSld>
  <p:clrMapOvr>
    <a:masterClrMapping/>
  </p:clrMapOvr>
  <p:transition xmlns:p14="http://schemas.microsoft.com/office/powerpoint/2010/main">
    <p:zoom/>
  </p:transition>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xmlns:p14="http://schemas.microsoft.com/office/powerpoint/2010/mai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583492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4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2"/>
          <p:cNvSpPr>
            <a:spLocks noGrp="1"/>
          </p:cNvSpPr>
          <p:nvPr>
            <p:ph sz="half" idx="10"/>
          </p:nvPr>
        </p:nvSpPr>
        <p:spPr>
          <a:xfrm>
            <a:off x="361950" y="3952875"/>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3"/>
          <p:cNvSpPr>
            <a:spLocks noGrp="1"/>
          </p:cNvSpPr>
          <p:nvPr>
            <p:ph sz="half" idx="11"/>
          </p:nvPr>
        </p:nvSpPr>
        <p:spPr>
          <a:xfrm>
            <a:off x="4592638" y="3952875"/>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75425966"/>
      </p:ext>
    </p:extLst>
  </p:cSld>
  <p:clrMapOvr>
    <a:masterClrMapping/>
  </p:clrMapOvr>
  <p:transition xmlns:p14="http://schemas.microsoft.com/office/powerpoint/2010/mai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and Text (2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16063"/>
            <a:ext cx="4040188"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41550"/>
            <a:ext cx="4040188"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16063"/>
            <a:ext cx="4041775"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41550"/>
            <a:ext cx="4041775"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3930404826"/>
      </p:ext>
    </p:extLst>
  </p:cSld>
  <p:clrMapOvr>
    <a:masterClrMapping/>
  </p:clrMapOvr>
  <p:transition xmlns:p14="http://schemas.microsoft.com/office/powerpoint/2010/mai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4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668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8510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2668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510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2" name="Text Placeholder 2"/>
          <p:cNvSpPr>
            <a:spLocks noGrp="1"/>
          </p:cNvSpPr>
          <p:nvPr>
            <p:ph type="body" idx="10"/>
          </p:nvPr>
        </p:nvSpPr>
        <p:spPr>
          <a:xfrm>
            <a:off x="457200" y="38957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3" name="Content Placeholder 3"/>
          <p:cNvSpPr>
            <a:spLocks noGrp="1"/>
          </p:cNvSpPr>
          <p:nvPr>
            <p:ph sz="half" idx="11"/>
          </p:nvPr>
        </p:nvSpPr>
        <p:spPr>
          <a:xfrm>
            <a:off x="457200" y="44799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4"/>
          <p:cNvSpPr>
            <a:spLocks noGrp="1"/>
          </p:cNvSpPr>
          <p:nvPr>
            <p:ph type="body" sz="quarter" idx="12"/>
          </p:nvPr>
        </p:nvSpPr>
        <p:spPr>
          <a:xfrm>
            <a:off x="4645025" y="38957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5"/>
          <p:cNvSpPr>
            <a:spLocks noGrp="1"/>
          </p:cNvSpPr>
          <p:nvPr>
            <p:ph sz="quarter" idx="13"/>
          </p:nvPr>
        </p:nvSpPr>
        <p:spPr>
          <a:xfrm>
            <a:off x="4645025" y="44799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98047372"/>
      </p:ext>
    </p:extLst>
  </p:cSld>
  <p:clrMapOvr>
    <a:masterClrMapping/>
  </p:clrMapOvr>
  <p:transition xmlns:p14="http://schemas.microsoft.com/office/powerpoint/2010/mai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2+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10"/>
          </p:nvPr>
        </p:nvSpPr>
        <p:spPr>
          <a:xfrm>
            <a:off x="457200"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0414055"/>
      </p:ext>
    </p:extLst>
  </p:cSld>
  <p:clrMapOvr>
    <a:masterClrMapping/>
  </p:clrMapOvr>
  <p:transition xmlns:p14="http://schemas.microsoft.com/office/powerpoint/2010/mai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3+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0"/>
          </p:nvPr>
        </p:nvSpPr>
        <p:spPr>
          <a:xfrm>
            <a:off x="457200" y="3008314"/>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3"/>
          <p:cNvSpPr>
            <a:spLocks noGrp="1"/>
          </p:cNvSpPr>
          <p:nvPr>
            <p:ph sz="half" idx="11"/>
          </p:nvPr>
        </p:nvSpPr>
        <p:spPr>
          <a:xfrm>
            <a:off x="457200" y="4765676"/>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1658417"/>
      </p:ext>
    </p:extLst>
  </p:cSld>
  <p:clrMapOvr>
    <a:masterClrMapping/>
  </p:clrMapOvr>
  <p:transition xmlns:p14="http://schemas.microsoft.com/office/powerpoint/2010/mai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1+2 boxes)">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54025"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19625"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88872241"/>
      </p:ext>
    </p:extLst>
  </p:cSld>
  <p:clrMapOvr>
    <a:masterClrMapping/>
  </p:clrMapOvr>
  <p:transition xmlns:p14="http://schemas.microsoft.com/office/powerpoint/2010/main" spd="slow">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png"/><Relationship Id="rId24" Type="http://schemas.openxmlformats.org/officeDocument/2006/relationships/image" Target="../media/image2.png"/><Relationship Id="rId25" Type="http://schemas.openxmlformats.org/officeDocument/2006/relationships/image" Target="../media/image3.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theme" Target="../theme/theme2.xml"/><Relationship Id="rId14" Type="http://schemas.openxmlformats.org/officeDocument/2006/relationships/image" Target="../media/image3.jpeg"/><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0" descr="pot_foote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6494463"/>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6"/>
          <p:cNvSpPr>
            <a:spLocks noGrp="1" noChangeArrowheads="1"/>
          </p:cNvSpPr>
          <p:nvPr>
            <p:ph type="title"/>
          </p:nvPr>
        </p:nvSpPr>
        <p:spPr bwMode="auto">
          <a:xfrm>
            <a:off x="361950" y="385763"/>
            <a:ext cx="62976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4100" name="Rectangle 7"/>
          <p:cNvSpPr>
            <a:spLocks noGrp="1" noChangeArrowheads="1"/>
          </p:cNvSpPr>
          <p:nvPr>
            <p:ph type="body" idx="1"/>
          </p:nvPr>
        </p:nvSpPr>
        <p:spPr bwMode="auto">
          <a:xfrm>
            <a:off x="361950" y="1381125"/>
            <a:ext cx="8308975"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pic>
        <p:nvPicPr>
          <p:cNvPr id="4101" name="Picture 10" descr="pot_foote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4103" name="Picture 5"/>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8570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 id="2147483693" r:id="rId21"/>
  </p:sldLayoutIdLst>
  <p:transition xmlns:p14="http://schemas.microsoft.com/office/powerpoint/2010/main" spd="slow">
    <p:fade/>
  </p:transition>
  <p:hf hdr="0" ftr="0" dt="0"/>
  <p:txStyles>
    <p:title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p:titleStyle>
    <p:bodyStyle>
      <a:lvl1pPr marL="287338" indent="-287338" algn="l" rtl="0" eaLnBrk="0" fontAlgn="base" hangingPunct="0">
        <a:spcBef>
          <a:spcPct val="20000"/>
        </a:spcBef>
        <a:spcAft>
          <a:spcPct val="0"/>
        </a:spcAft>
        <a:buClr>
          <a:srgbClr val="F68028"/>
        </a:buClr>
        <a:buSzPct val="125000"/>
        <a:buFont typeface="Wingdings" charset="0"/>
        <a:buChar char="§"/>
        <a:defRPr>
          <a:solidFill>
            <a:srgbClr val="004080"/>
          </a:solidFill>
          <a:latin typeface="+mn-lt"/>
          <a:ea typeface="ＭＳ Ｐゴシック" charset="0"/>
          <a:cs typeface="+mn-cs"/>
        </a:defRPr>
      </a:lvl1pPr>
      <a:lvl2pPr marL="574675" indent="-287338" algn="l" rtl="0" eaLnBrk="0" fontAlgn="base" hangingPunct="0">
        <a:spcBef>
          <a:spcPct val="20000"/>
        </a:spcBef>
        <a:spcAft>
          <a:spcPct val="0"/>
        </a:spcAft>
        <a:buClr>
          <a:srgbClr val="F68028"/>
        </a:buClr>
        <a:buSzPct val="125000"/>
        <a:buFont typeface="Arial" charset="0"/>
        <a:buChar char="–"/>
        <a:defRPr>
          <a:solidFill>
            <a:srgbClr val="004080"/>
          </a:solidFill>
          <a:latin typeface="+mn-lt"/>
          <a:ea typeface="ＭＳ Ｐゴシック" charset="0"/>
        </a:defRPr>
      </a:lvl2pPr>
      <a:lvl3pPr marL="863600" indent="-287338" algn="l" rtl="0" eaLnBrk="0" fontAlgn="base" hangingPunct="0">
        <a:spcBef>
          <a:spcPct val="20000"/>
        </a:spcBef>
        <a:spcAft>
          <a:spcPct val="0"/>
        </a:spcAft>
        <a:buClr>
          <a:srgbClr val="004080"/>
        </a:buClr>
        <a:buFont typeface="Wingdings" charset="0"/>
        <a:buChar char="§"/>
        <a:defRPr>
          <a:solidFill>
            <a:srgbClr val="004080"/>
          </a:solidFill>
          <a:latin typeface="+mn-lt"/>
          <a:ea typeface="ＭＳ Ｐゴシック" charset="0"/>
        </a:defRPr>
      </a:lvl3pPr>
      <a:lvl4pPr marL="1150938"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4pPr>
      <a:lvl5pPr marL="1439863"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5pPr>
      <a:lvl6pPr marL="2514600" indent="-228600" algn="l" rtl="0" fontAlgn="base">
        <a:spcBef>
          <a:spcPct val="20000"/>
        </a:spcBef>
        <a:spcAft>
          <a:spcPct val="0"/>
        </a:spcAft>
        <a:buChar char="»"/>
        <a:defRPr sz="1400">
          <a:solidFill>
            <a:srgbClr val="004080"/>
          </a:solidFill>
          <a:latin typeface="+mn-lt"/>
        </a:defRPr>
      </a:lvl6pPr>
      <a:lvl7pPr marL="2971800" indent="-228600" algn="l" rtl="0" fontAlgn="base">
        <a:spcBef>
          <a:spcPct val="20000"/>
        </a:spcBef>
        <a:spcAft>
          <a:spcPct val="0"/>
        </a:spcAft>
        <a:buChar char="»"/>
        <a:defRPr sz="1400">
          <a:solidFill>
            <a:srgbClr val="004080"/>
          </a:solidFill>
          <a:latin typeface="+mn-lt"/>
        </a:defRPr>
      </a:lvl7pPr>
      <a:lvl8pPr marL="3429000" indent="-228600" algn="l" rtl="0" fontAlgn="base">
        <a:spcBef>
          <a:spcPct val="20000"/>
        </a:spcBef>
        <a:spcAft>
          <a:spcPct val="0"/>
        </a:spcAft>
        <a:buChar char="»"/>
        <a:defRPr sz="1400">
          <a:solidFill>
            <a:srgbClr val="004080"/>
          </a:solidFill>
          <a:latin typeface="+mn-lt"/>
        </a:defRPr>
      </a:lvl8pPr>
      <a:lvl9pPr marL="3886200" indent="-228600" algn="l" rtl="0" fontAlgn="base">
        <a:spcBef>
          <a:spcPct val="20000"/>
        </a:spcBef>
        <a:spcAft>
          <a:spcPct val="0"/>
        </a:spcAft>
        <a:buChar char="»"/>
        <a:defRPr sz="1400">
          <a:solidFill>
            <a:srgbClr val="00408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Prostokąt 10"/>
          <p:cNvSpPr/>
          <p:nvPr/>
        </p:nvSpPr>
        <p:spPr>
          <a:xfrm>
            <a:off x="0" y="0"/>
            <a:ext cx="21431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27" name="Text Placeholder 13"/>
          <p:cNvSpPr>
            <a:spLocks noGrp="1"/>
          </p:cNvSpPr>
          <p:nvPr>
            <p:ph type="body" idx="1"/>
          </p:nvPr>
        </p:nvSpPr>
        <p:spPr bwMode="auto">
          <a:xfrm>
            <a:off x="284163" y="1038225"/>
            <a:ext cx="8697912"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72000" tIns="72000" rIns="72000" bIns="7200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Rectangle 280"/>
          <p:cNvSpPr txBox="1">
            <a:spLocks noChangeArrowheads="1"/>
          </p:cNvSpPr>
          <p:nvPr/>
        </p:nvSpPr>
        <p:spPr bwMode="auto">
          <a:xfrm>
            <a:off x="8316913" y="6627813"/>
            <a:ext cx="731837" cy="26035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defRPr/>
            </a:pPr>
            <a:fld id="{86CD268A-08D2-5840-87BA-3620CE9B4724}" type="slidenum">
              <a:rPr lang="en-US" sz="1100" smtClean="0">
                <a:latin typeface="Myriad Pro" charset="0"/>
                <a:cs typeface="+mn-cs"/>
              </a:rPr>
              <a:pPr algn="r" eaLnBrk="1" hangingPunct="1">
                <a:defRPr/>
              </a:pPr>
              <a:t>‹#›</a:t>
            </a:fld>
            <a:r>
              <a:rPr lang="en-US" sz="1200" smtClean="0">
                <a:latin typeface="Myriad Pro" charset="0"/>
                <a:cs typeface="+mn-cs"/>
              </a:rPr>
              <a:t> </a:t>
            </a:r>
          </a:p>
        </p:txBody>
      </p:sp>
      <p:sp>
        <p:nvSpPr>
          <p:cNvPr id="1029" name="TextBox 1"/>
          <p:cNvSpPr txBox="1">
            <a:spLocks noChangeArrowheads="1"/>
          </p:cNvSpPr>
          <p:nvPr/>
        </p:nvSpPr>
        <p:spPr bwMode="auto">
          <a:xfrm rot="-5400000">
            <a:off x="-647700" y="5994400"/>
            <a:ext cx="14779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000" smtClean="0">
                <a:solidFill>
                  <a:schemeClr val="bg1"/>
                </a:solidFill>
              </a:rPr>
              <a:t>© Luxoft Training 2012</a:t>
            </a:r>
          </a:p>
        </p:txBody>
      </p:sp>
      <p:sp>
        <p:nvSpPr>
          <p:cNvPr id="1030" name="Title Placeholder 2"/>
          <p:cNvSpPr>
            <a:spLocks noGrp="1"/>
          </p:cNvSpPr>
          <p:nvPr>
            <p:ph type="title"/>
          </p:nvPr>
        </p:nvSpPr>
        <p:spPr bwMode="auto">
          <a:xfrm>
            <a:off x="282575" y="123825"/>
            <a:ext cx="82296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7"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9" name="Picture 5"/>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ransition xmlns:p14="http://schemas.microsoft.com/office/powerpoint/2010/main" spd="slow">
    <p:fade/>
  </p:transition>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3000" b="1">
          <a:solidFill>
            <a:schemeClr val="tx2"/>
          </a:solidFill>
          <a:latin typeface="+mj-lt"/>
          <a:ea typeface="ＭＳ Ｐゴシック" charset="0"/>
          <a:cs typeface="Arial" pitchFamily="34" charset="0"/>
        </a:defRPr>
      </a:lvl1pPr>
      <a:lvl2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2pPr>
      <a:lvl3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3pPr>
      <a:lvl4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4pPr>
      <a:lvl5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5pPr>
      <a:lvl6pPr marL="457200" algn="ctr" rtl="0" eaLnBrk="1" fontAlgn="base" hangingPunct="1">
        <a:spcBef>
          <a:spcPct val="0"/>
        </a:spcBef>
        <a:spcAft>
          <a:spcPct val="0"/>
        </a:spcAft>
        <a:defRPr sz="3000" b="1">
          <a:solidFill>
            <a:schemeClr val="tx2"/>
          </a:solidFill>
          <a:latin typeface="Myriad Pro"/>
          <a:cs typeface="Arial" pitchFamily="34" charset="0"/>
        </a:defRPr>
      </a:lvl6pPr>
      <a:lvl7pPr marL="914400" algn="ctr" rtl="0" eaLnBrk="1" fontAlgn="base" hangingPunct="1">
        <a:spcBef>
          <a:spcPct val="0"/>
        </a:spcBef>
        <a:spcAft>
          <a:spcPct val="0"/>
        </a:spcAft>
        <a:defRPr sz="3000" b="1">
          <a:solidFill>
            <a:schemeClr val="tx2"/>
          </a:solidFill>
          <a:latin typeface="Myriad Pro"/>
          <a:cs typeface="Arial" pitchFamily="34" charset="0"/>
        </a:defRPr>
      </a:lvl7pPr>
      <a:lvl8pPr marL="1371600" algn="ctr" rtl="0" eaLnBrk="1" fontAlgn="base" hangingPunct="1">
        <a:spcBef>
          <a:spcPct val="0"/>
        </a:spcBef>
        <a:spcAft>
          <a:spcPct val="0"/>
        </a:spcAft>
        <a:defRPr sz="3000" b="1">
          <a:solidFill>
            <a:schemeClr val="tx2"/>
          </a:solidFill>
          <a:latin typeface="Myriad Pro"/>
          <a:cs typeface="Arial" pitchFamily="34" charset="0"/>
        </a:defRPr>
      </a:lvl8pPr>
      <a:lvl9pPr marL="1828800" algn="ctr" rtl="0" eaLnBrk="1" fontAlgn="base" hangingPunct="1">
        <a:spcBef>
          <a:spcPct val="0"/>
        </a:spcBef>
        <a:spcAft>
          <a:spcPct val="0"/>
        </a:spcAft>
        <a:defRPr sz="3000" b="1">
          <a:solidFill>
            <a:schemeClr val="tx2"/>
          </a:solidFill>
          <a:latin typeface="Myriad Pro"/>
          <a:cs typeface="Arial" pitchFamily="34" charset="0"/>
        </a:defRPr>
      </a:lvl9pPr>
    </p:titleStyle>
    <p:bodyStyle>
      <a:lvl1pPr marL="287338" indent="-287338" algn="l" rtl="0" eaLnBrk="1" fontAlgn="base" hangingPunct="1">
        <a:spcBef>
          <a:spcPct val="20000"/>
        </a:spcBef>
        <a:spcAft>
          <a:spcPts val="600"/>
        </a:spcAft>
        <a:buClr>
          <a:schemeClr val="accent1"/>
        </a:buClr>
        <a:buSzPct val="125000"/>
        <a:buFont typeface="Wingdings" charset="0"/>
        <a:buChar char="§"/>
        <a:defRPr>
          <a:solidFill>
            <a:schemeClr val="tx1"/>
          </a:solidFill>
          <a:latin typeface="+mj-lt"/>
          <a:ea typeface="ＭＳ Ｐゴシック" charset="0"/>
          <a:cs typeface="Arial" pitchFamily="34" charset="0"/>
        </a:defRPr>
      </a:lvl1pPr>
      <a:lvl2pPr marL="574675" indent="-287338" algn="l" rtl="0" eaLnBrk="1" fontAlgn="base" hangingPunct="1">
        <a:spcBef>
          <a:spcPct val="20000"/>
        </a:spcBef>
        <a:spcAft>
          <a:spcPts val="600"/>
        </a:spcAft>
        <a:buClr>
          <a:schemeClr val="accent1"/>
        </a:buClr>
        <a:buSzPct val="125000"/>
        <a:buFont typeface="Arial" charset="0"/>
        <a:buChar char="–"/>
        <a:defRPr>
          <a:solidFill>
            <a:schemeClr val="tx1"/>
          </a:solidFill>
          <a:latin typeface="+mj-lt"/>
          <a:ea typeface="Arial" charset="0"/>
          <a:cs typeface="Arial" pitchFamily="34" charset="0"/>
        </a:defRPr>
      </a:lvl2pPr>
      <a:lvl3pPr marL="863600" indent="-287338" algn="l" rtl="0" eaLnBrk="1" fontAlgn="base" hangingPunct="1">
        <a:spcBef>
          <a:spcPct val="20000"/>
        </a:spcBef>
        <a:spcAft>
          <a:spcPts val="600"/>
        </a:spcAft>
        <a:buClr>
          <a:schemeClr val="accent1"/>
        </a:buClr>
        <a:buFont typeface="Wingdings" charset="0"/>
        <a:buChar char="§"/>
        <a:defRPr>
          <a:solidFill>
            <a:schemeClr val="tx1"/>
          </a:solidFill>
          <a:latin typeface="+mj-lt"/>
          <a:ea typeface="Arial" charset="0"/>
          <a:cs typeface="Arial" pitchFamily="34" charset="0"/>
        </a:defRPr>
      </a:lvl3pPr>
      <a:lvl4pPr marL="1150938" indent="-287338" algn="l" rtl="0" eaLnBrk="1" fontAlgn="base" hangingPunct="1">
        <a:spcBef>
          <a:spcPct val="20000"/>
        </a:spcBef>
        <a:spcAft>
          <a:spcPts val="600"/>
        </a:spcAft>
        <a:buClr>
          <a:schemeClr val="accent1"/>
        </a:buClr>
        <a:buFont typeface="Arial" charset="0"/>
        <a:buChar char="–"/>
        <a:defRPr>
          <a:solidFill>
            <a:schemeClr val="tx1"/>
          </a:solidFill>
          <a:latin typeface="+mj-lt"/>
          <a:ea typeface="Arial"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Arial" pitchFamily="34" charset="0"/>
          <a:ea typeface="Arial" charset="0"/>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7.jpeg"/><Relationship Id="rId5" Type="http://schemas.openxmlformats.org/officeDocument/2006/relationships/image" Target="../media/image18.jpeg"/><Relationship Id="rId1" Type="http://schemas.openxmlformats.org/officeDocument/2006/relationships/slideLayout" Target="../slideLayouts/slideLayout33.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3.xml"/><Relationship Id="rId4" Type="http://schemas.openxmlformats.org/officeDocument/2006/relationships/notesSlide" Target="../notesSlides/notesSlide2.xml"/><Relationship Id="rId5" Type="http://schemas.openxmlformats.org/officeDocument/2006/relationships/image" Target="../media/image11.png"/><Relationship Id="rId6" Type="http://schemas.openxmlformats.org/officeDocument/2006/relationships/image" Target="../media/image12.jpeg"/><Relationship Id="rId7" Type="http://schemas.openxmlformats.org/officeDocument/2006/relationships/image" Target="../media/image13.png"/><Relationship Id="rId1" Type="http://schemas.openxmlformats.org/officeDocument/2006/relationships/tags" Target="../tags/tag1.xml"/><Relationship Id="rId2"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 Id="rId3" Type="http://schemas.openxmlformats.org/officeDocument/2006/relationships/image" Target="../media/image1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 Id="rId3"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Arial" charset="0"/>
              </a:rPr>
              <a:t>Test Driven Development</a:t>
            </a:r>
            <a:endParaRPr lang="en-US" dirty="0"/>
          </a:p>
        </p:txBody>
      </p:sp>
      <p:sp>
        <p:nvSpPr>
          <p:cNvPr id="3" name="Title 2"/>
          <p:cNvSpPr>
            <a:spLocks noGrp="1"/>
          </p:cNvSpPr>
          <p:nvPr>
            <p:ph type="title"/>
          </p:nvPr>
        </p:nvSpPr>
        <p:spPr/>
        <p:txBody>
          <a:bodyPr>
            <a:normAutofit/>
          </a:bodyPr>
          <a:lstStyle/>
          <a:p>
            <a:r>
              <a:rPr lang="en-US" dirty="0">
                <a:latin typeface="Arial" charset="0"/>
              </a:rPr>
              <a:t>Разработка через </a:t>
            </a:r>
            <a:r>
              <a:rPr lang="en-US" dirty="0" smtClean="0">
                <a:latin typeface="Arial" charset="0"/>
              </a:rPr>
              <a:t>тестирование</a:t>
            </a:r>
            <a:br>
              <a:rPr lang="en-US" dirty="0" smtClean="0">
                <a:latin typeface="Arial" charset="0"/>
              </a:rPr>
            </a:br>
            <a:r>
              <a:rPr lang="en-US" dirty="0" smtClean="0">
                <a:latin typeface="Arial" charset="0"/>
              </a:rPr>
              <a:t>Acceptance </a:t>
            </a:r>
            <a:r>
              <a:rPr lang="en-US" dirty="0">
                <a:latin typeface="Arial" charset="0"/>
              </a:rPr>
              <a:t>Tests</a:t>
            </a:r>
            <a:endParaRPr lang="en-US" dirty="0"/>
          </a:p>
        </p:txBody>
      </p:sp>
      <p:sp>
        <p:nvSpPr>
          <p:cNvPr id="4" name="Text Placeholder 3"/>
          <p:cNvSpPr>
            <a:spLocks noGrp="1"/>
          </p:cNvSpPr>
          <p:nvPr>
            <p:ph type="body" sz="quarter" idx="11"/>
          </p:nvPr>
        </p:nvSpPr>
        <p:spPr/>
        <p:txBody>
          <a:bodyPr/>
          <a:lstStyle/>
          <a:p>
            <a:r>
              <a:rPr lang="en-US" dirty="0" smtClean="0"/>
              <a:t>Module </a:t>
            </a:r>
            <a:r>
              <a:rPr lang="en-US" dirty="0"/>
              <a:t>8</a:t>
            </a:r>
          </a:p>
        </p:txBody>
      </p:sp>
      <p:sp>
        <p:nvSpPr>
          <p:cNvPr id="5" name="Text Placeholder 4"/>
          <p:cNvSpPr>
            <a:spLocks noGrp="1"/>
          </p:cNvSpPr>
          <p:nvPr>
            <p:ph type="body" sz="quarter" idx="12"/>
          </p:nvPr>
        </p:nvSpPr>
        <p:spPr/>
        <p:txBody>
          <a:bodyPr/>
          <a:lstStyle/>
          <a:p>
            <a:r>
              <a:rPr lang="en-US" dirty="0" smtClean="0">
                <a:solidFill>
                  <a:srgbClr val="FF6600"/>
                </a:solidFill>
                <a:latin typeface="Arial" charset="0"/>
              </a:rPr>
              <a:t>Ivan Dyachenko &lt;IDyachenko</a:t>
            </a:r>
            <a:r>
              <a:rPr lang="en-US" dirty="0">
                <a:solidFill>
                  <a:srgbClr val="FF6600"/>
                </a:solidFill>
                <a:latin typeface="Arial" charset="0"/>
              </a:rPr>
              <a:t>@</a:t>
            </a:r>
            <a:r>
              <a:rPr lang="en-US" dirty="0" smtClean="0">
                <a:solidFill>
                  <a:srgbClr val="FF6600"/>
                </a:solidFill>
                <a:latin typeface="Arial" charset="0"/>
              </a:rPr>
              <a:t>luxoft.com</a:t>
            </a:r>
            <a:r>
              <a:rPr lang="en-US" dirty="0">
                <a:solidFill>
                  <a:srgbClr val="FF6600"/>
                </a:solidFill>
                <a:latin typeface="Arial" charset="0"/>
              </a:rPr>
              <a:t>&gt;</a:t>
            </a:r>
            <a:endParaRPr lang="ru-RU" dirty="0">
              <a:solidFill>
                <a:srgbClr val="FF6600"/>
              </a:solidFill>
              <a:latin typeface="Arial" charset="0"/>
            </a:endParaRPr>
          </a:p>
        </p:txBody>
      </p:sp>
    </p:spTree>
    <p:extLst>
      <p:ext uri="{BB962C8B-B14F-4D97-AF65-F5344CB8AC3E}">
        <p14:creationId xmlns:p14="http://schemas.microsoft.com/office/powerpoint/2010/main" val="2178349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Cucumber</a:t>
            </a:r>
            <a:endParaRPr lang="en-US" dirty="0">
              <a:solidFill>
                <a:srgbClr val="161645"/>
              </a:solidFill>
            </a:endParaRPr>
          </a:p>
        </p:txBody>
      </p:sp>
      <p:sp>
        <p:nvSpPr>
          <p:cNvPr id="4" name="TextBox 3"/>
          <p:cNvSpPr txBox="1"/>
          <p:nvPr/>
        </p:nvSpPr>
        <p:spPr>
          <a:xfrm>
            <a:off x="1495426" y="2967335"/>
            <a:ext cx="6153149" cy="369332"/>
          </a:xfrm>
          <a:prstGeom prst="rect">
            <a:avLst/>
          </a:prstGeom>
          <a:noFill/>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buClr>
                <a:schemeClr val="accent3"/>
              </a:buClr>
            </a:pPr>
            <a:r>
              <a:rPr lang="en-US" dirty="0" smtClean="0">
                <a:solidFill>
                  <a:srgbClr val="004080"/>
                </a:solidFill>
              </a:rPr>
              <a:t>Cucumber syntax</a:t>
            </a:r>
            <a:r>
              <a:rPr lang="ru-RU" dirty="0" smtClean="0">
                <a:solidFill>
                  <a:srgbClr val="004080"/>
                </a:solidFill>
              </a:rPr>
              <a:t> </a:t>
            </a:r>
            <a:r>
              <a:rPr lang="en-US" dirty="0" smtClean="0">
                <a:solidFill>
                  <a:srgbClr val="004080"/>
                </a:solidFill>
              </a:rPr>
              <a:t>is readable</a:t>
            </a:r>
            <a:r>
              <a:rPr lang="ru-RU" dirty="0" smtClean="0">
                <a:solidFill>
                  <a:srgbClr val="004080"/>
                </a:solidFill>
              </a:rPr>
              <a:t> </a:t>
            </a:r>
            <a:r>
              <a:rPr lang="en-US" dirty="0" smtClean="0">
                <a:solidFill>
                  <a:srgbClr val="004080"/>
                </a:solidFill>
              </a:rPr>
              <a:t>by business guys</a:t>
            </a:r>
            <a:endParaRPr lang="ru-RU" dirty="0">
              <a:solidFill>
                <a:srgbClr val="004080"/>
              </a:solidFill>
            </a:endParaRPr>
          </a:p>
        </p:txBody>
      </p:sp>
    </p:spTree>
    <p:extLst>
      <p:ext uri="{BB962C8B-B14F-4D97-AF65-F5344CB8AC3E}">
        <p14:creationId xmlns:p14="http://schemas.microsoft.com/office/powerpoint/2010/main" val="3107486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*.feature</a:t>
            </a:r>
            <a:endParaRPr lang="en-US" dirty="0">
              <a:solidFill>
                <a:srgbClr val="161645"/>
              </a:solidFill>
            </a:endParaRPr>
          </a:p>
        </p:txBody>
      </p:sp>
      <p:sp>
        <p:nvSpPr>
          <p:cNvPr id="4" name="Rectangle 3"/>
          <p:cNvSpPr/>
          <p:nvPr/>
        </p:nvSpPr>
        <p:spPr>
          <a:xfrm>
            <a:off x="444500" y="1016000"/>
            <a:ext cx="8318500" cy="1815882"/>
          </a:xfrm>
          <a:prstGeom prst="rect">
            <a:avLst/>
          </a:prstGeom>
        </p:spPr>
        <p:txBody>
          <a:bodyPr wrap="square">
            <a:spAutoFit/>
          </a:bodyPr>
          <a:lstStyle/>
          <a:p>
            <a:r>
              <a:rPr lang="ru-RU" sz="1400" i="1" dirty="0">
                <a:solidFill>
                  <a:schemeClr val="bg2">
                    <a:lumMod val="75000"/>
                  </a:schemeClr>
                </a:solidFill>
                <a:latin typeface="Monaco"/>
                <a:cs typeface="Monaco"/>
              </a:rPr>
              <a:t># language: </a:t>
            </a:r>
            <a:r>
              <a:rPr lang="en-US" sz="1400" i="1" dirty="0" smtClean="0">
                <a:solidFill>
                  <a:schemeClr val="bg2">
                    <a:lumMod val="75000"/>
                  </a:schemeClr>
                </a:solidFill>
                <a:latin typeface="Monaco"/>
                <a:cs typeface="Monaco"/>
              </a:rPr>
              <a:t>en</a:t>
            </a:r>
            <a:endParaRPr lang="ru-RU" sz="1400" i="1" dirty="0">
              <a:solidFill>
                <a:schemeClr val="bg2">
                  <a:lumMod val="75000"/>
                </a:schemeClr>
              </a:solidFill>
              <a:latin typeface="Monaco"/>
              <a:cs typeface="Monaco"/>
            </a:endParaRPr>
          </a:p>
          <a:p>
            <a:r>
              <a:rPr lang="en-US" sz="1400" dirty="0" smtClean="0">
                <a:solidFill>
                  <a:srgbClr val="FF6600"/>
                </a:solidFill>
                <a:latin typeface="Monaco"/>
                <a:cs typeface="Monaco"/>
              </a:rPr>
              <a:t>Feature</a:t>
            </a:r>
            <a:r>
              <a:rPr lang="ru-RU" sz="1400" dirty="0" smtClean="0">
                <a:solidFill>
                  <a:srgbClr val="FF6600"/>
                </a:solidFill>
                <a:latin typeface="Monaco"/>
                <a:cs typeface="Monaco"/>
              </a:rPr>
              <a:t>: </a:t>
            </a:r>
            <a:r>
              <a:rPr lang="en-US" sz="1400" dirty="0" smtClean="0">
                <a:solidFill>
                  <a:srgbClr val="008000"/>
                </a:solidFill>
                <a:latin typeface="Monaco"/>
                <a:cs typeface="Monaco"/>
              </a:rPr>
              <a:t>Calculation</a:t>
            </a:r>
            <a:endParaRPr lang="ru-RU" sz="1400" dirty="0">
              <a:solidFill>
                <a:srgbClr val="008000"/>
              </a:solidFill>
              <a:latin typeface="Monaco"/>
              <a:cs typeface="Monaco"/>
            </a:endParaRPr>
          </a:p>
          <a:p>
            <a:endParaRPr lang="ru-RU" sz="1400" dirty="0">
              <a:latin typeface="Monaco"/>
              <a:cs typeface="Monaco"/>
            </a:endParaRPr>
          </a:p>
          <a:p>
            <a:r>
              <a:rPr lang="en-US" sz="1400" dirty="0" smtClean="0">
                <a:latin typeface="Monaco"/>
                <a:cs typeface="Monaco"/>
              </a:rPr>
              <a:t>	</a:t>
            </a:r>
            <a:r>
              <a:rPr lang="en-US" sz="1400" dirty="0" smtClean="0">
                <a:solidFill>
                  <a:srgbClr val="FF6600"/>
                </a:solidFill>
                <a:latin typeface="Monaco"/>
                <a:cs typeface="Monaco"/>
              </a:rPr>
              <a:t>Scenario</a:t>
            </a:r>
            <a:r>
              <a:rPr lang="ru-RU" sz="1400" dirty="0" smtClean="0">
                <a:solidFill>
                  <a:srgbClr val="FF6600"/>
                </a:solidFill>
                <a:latin typeface="Monaco"/>
                <a:cs typeface="Monaco"/>
              </a:rPr>
              <a:t>: </a:t>
            </a:r>
            <a:r>
              <a:rPr lang="en-US" sz="1400" dirty="0" smtClean="0">
                <a:solidFill>
                  <a:srgbClr val="008000"/>
                </a:solidFill>
                <a:latin typeface="Monaco"/>
                <a:cs typeface="Monaco"/>
              </a:rPr>
              <a:t>Add </a:t>
            </a:r>
            <a:r>
              <a:rPr lang="en-US" sz="1400" dirty="0">
                <a:solidFill>
                  <a:srgbClr val="008000"/>
                </a:solidFill>
                <a:latin typeface="Monaco"/>
                <a:cs typeface="Monaco"/>
              </a:rPr>
              <a:t>two </a:t>
            </a:r>
            <a:r>
              <a:rPr lang="en-US" sz="1400" dirty="0" smtClean="0">
                <a:solidFill>
                  <a:srgbClr val="008000"/>
                </a:solidFill>
                <a:latin typeface="Monaco"/>
                <a:cs typeface="Monaco"/>
              </a:rPr>
              <a:t>numbers</a:t>
            </a:r>
          </a:p>
          <a:p>
            <a:r>
              <a:rPr lang="en-US" sz="1400" dirty="0" smtClean="0">
                <a:solidFill>
                  <a:srgbClr val="FF6600"/>
                </a:solidFill>
                <a:latin typeface="Monaco"/>
                <a:cs typeface="Monaco"/>
              </a:rPr>
              <a:t>	Given </a:t>
            </a:r>
            <a:r>
              <a:rPr lang="en-US" sz="1400" dirty="0" smtClean="0">
                <a:latin typeface="Monaco"/>
                <a:cs typeface="Monaco"/>
              </a:rPr>
              <a:t>I have entered </a:t>
            </a:r>
            <a:r>
              <a:rPr lang="en-US" sz="1400" dirty="0" smtClean="0">
                <a:solidFill>
                  <a:srgbClr val="FF0000"/>
                </a:solidFill>
                <a:latin typeface="Monaco"/>
                <a:cs typeface="Monaco"/>
              </a:rPr>
              <a:t>5</a:t>
            </a:r>
            <a:endParaRPr lang="ru-RU" sz="1400" dirty="0">
              <a:solidFill>
                <a:srgbClr val="FF0000"/>
              </a:solidFill>
              <a:latin typeface="Monaco"/>
              <a:cs typeface="Monaco"/>
            </a:endParaRPr>
          </a:p>
          <a:p>
            <a:r>
              <a:rPr lang="en-US" sz="1400" dirty="0" smtClean="0">
                <a:latin typeface="Monaco"/>
                <a:cs typeface="Monaco"/>
              </a:rPr>
              <a:t>	  </a:t>
            </a:r>
            <a:r>
              <a:rPr lang="en-US" sz="1400" dirty="0" smtClean="0">
                <a:solidFill>
                  <a:srgbClr val="FF6600"/>
                </a:solidFill>
                <a:latin typeface="Monaco"/>
                <a:cs typeface="Monaco"/>
              </a:rPr>
              <a:t>And</a:t>
            </a:r>
            <a:r>
              <a:rPr lang="ru-RU" sz="1400" dirty="0" smtClean="0">
                <a:latin typeface="Monaco"/>
                <a:cs typeface="Monaco"/>
              </a:rPr>
              <a:t> </a:t>
            </a:r>
            <a:r>
              <a:rPr lang="en-US" sz="1400" dirty="0" smtClean="0">
                <a:latin typeface="Monaco"/>
                <a:cs typeface="Monaco"/>
              </a:rPr>
              <a:t>I have entered </a:t>
            </a:r>
            <a:r>
              <a:rPr lang="en-US" sz="1400" dirty="0" smtClean="0">
                <a:solidFill>
                  <a:srgbClr val="FF0000"/>
                </a:solidFill>
                <a:latin typeface="Monaco"/>
                <a:cs typeface="Monaco"/>
              </a:rPr>
              <a:t>7</a:t>
            </a:r>
            <a:endParaRPr lang="ru-RU" sz="1400" dirty="0">
              <a:solidFill>
                <a:srgbClr val="FF0000"/>
              </a:solidFill>
              <a:latin typeface="Monaco"/>
              <a:cs typeface="Monaco"/>
            </a:endParaRPr>
          </a:p>
          <a:p>
            <a:r>
              <a:rPr lang="en-US" sz="1400" dirty="0" smtClean="0">
                <a:latin typeface="Monaco"/>
                <a:cs typeface="Monaco"/>
              </a:rPr>
              <a:t>	 </a:t>
            </a:r>
            <a:r>
              <a:rPr lang="en-US" sz="1400" dirty="0" smtClean="0">
                <a:solidFill>
                  <a:srgbClr val="FF6600"/>
                </a:solidFill>
                <a:latin typeface="Monaco"/>
                <a:cs typeface="Monaco"/>
              </a:rPr>
              <a:t>When </a:t>
            </a:r>
            <a:r>
              <a:rPr lang="en-US" sz="1400" dirty="0" smtClean="0">
                <a:latin typeface="Monaco"/>
                <a:cs typeface="Monaco"/>
              </a:rPr>
              <a:t>I press </a:t>
            </a:r>
            <a:r>
              <a:rPr lang="en-US" sz="1400" dirty="0" smtClean="0">
                <a:solidFill>
                  <a:srgbClr val="FF0000"/>
                </a:solidFill>
                <a:latin typeface="Monaco"/>
                <a:cs typeface="Monaco"/>
              </a:rPr>
              <a:t>add</a:t>
            </a:r>
            <a:endParaRPr lang="ru-RU" sz="1400" dirty="0">
              <a:solidFill>
                <a:srgbClr val="FF0000"/>
              </a:solidFill>
              <a:latin typeface="Monaco"/>
              <a:cs typeface="Monaco"/>
            </a:endParaRPr>
          </a:p>
          <a:p>
            <a:r>
              <a:rPr lang="en-US" sz="1400" dirty="0" smtClean="0">
                <a:latin typeface="Monaco"/>
                <a:cs typeface="Monaco"/>
              </a:rPr>
              <a:t>	 </a:t>
            </a:r>
            <a:r>
              <a:rPr lang="en-US" sz="1400" dirty="0" smtClean="0">
                <a:solidFill>
                  <a:srgbClr val="FF6600"/>
                </a:solidFill>
                <a:latin typeface="Monaco"/>
                <a:cs typeface="Monaco"/>
              </a:rPr>
              <a:t>Then </a:t>
            </a:r>
            <a:r>
              <a:rPr lang="en-US" sz="1400" dirty="0" smtClean="0">
                <a:latin typeface="Monaco"/>
                <a:cs typeface="Monaco"/>
              </a:rPr>
              <a:t>the result should be </a:t>
            </a:r>
            <a:r>
              <a:rPr lang="en-US" sz="1400" dirty="0" smtClean="0">
                <a:solidFill>
                  <a:srgbClr val="FF0000"/>
                </a:solidFill>
                <a:latin typeface="Monaco"/>
                <a:cs typeface="Monaco"/>
              </a:rPr>
              <a:t>12</a:t>
            </a:r>
            <a:endParaRPr lang="en-US" sz="1400" dirty="0">
              <a:solidFill>
                <a:srgbClr val="FF0000"/>
              </a:solidFill>
              <a:latin typeface="Monaco"/>
              <a:cs typeface="Monaco"/>
            </a:endParaRPr>
          </a:p>
        </p:txBody>
      </p:sp>
      <p:sp>
        <p:nvSpPr>
          <p:cNvPr id="5" name="Rectangle 4"/>
          <p:cNvSpPr/>
          <p:nvPr/>
        </p:nvSpPr>
        <p:spPr>
          <a:xfrm>
            <a:off x="596900" y="3354288"/>
            <a:ext cx="8318500" cy="307777"/>
          </a:xfrm>
          <a:prstGeom prst="rect">
            <a:avLst/>
          </a:prstGeom>
        </p:spPr>
        <p:txBody>
          <a:bodyPr wrap="square">
            <a:spAutoFit/>
          </a:bodyPr>
          <a:lstStyle/>
          <a:p>
            <a:r>
              <a:rPr lang="en-US" sz="1400" i="1" dirty="0" smtClean="0">
                <a:solidFill>
                  <a:schemeClr val="bg2">
                    <a:lumMod val="75000"/>
                  </a:schemeClr>
                </a:solidFill>
                <a:latin typeface="Monaco"/>
                <a:cs typeface="Monaco"/>
              </a:rPr>
              <a:t>VS: </a:t>
            </a:r>
            <a:r>
              <a:rPr lang="en-US" sz="1400" dirty="0" err="1" smtClean="0">
                <a:latin typeface="Monaco"/>
                <a:cs typeface="Monaco"/>
              </a:rPr>
              <a:t>assertEquals</a:t>
            </a:r>
            <a:r>
              <a:rPr lang="en-US" sz="1400" dirty="0" smtClean="0">
                <a:latin typeface="Monaco"/>
                <a:cs typeface="Monaco"/>
              </a:rPr>
              <a:t>(</a:t>
            </a:r>
            <a:r>
              <a:rPr lang="en-US" sz="1400" dirty="0" smtClean="0">
                <a:solidFill>
                  <a:srgbClr val="FF0000"/>
                </a:solidFill>
                <a:latin typeface="Monaco"/>
                <a:cs typeface="Monaco"/>
              </a:rPr>
              <a:t>12</a:t>
            </a:r>
            <a:r>
              <a:rPr lang="en-US" sz="1400" dirty="0" smtClean="0">
                <a:latin typeface="Monaco"/>
                <a:cs typeface="Monaco"/>
              </a:rPr>
              <a:t>, </a:t>
            </a:r>
            <a:r>
              <a:rPr lang="en-US" sz="1400" dirty="0" smtClean="0">
                <a:solidFill>
                  <a:srgbClr val="FF0000"/>
                </a:solidFill>
                <a:latin typeface="Monaco"/>
                <a:cs typeface="Monaco"/>
              </a:rPr>
              <a:t>add</a:t>
            </a:r>
            <a:r>
              <a:rPr lang="en-US" sz="1400" dirty="0" smtClean="0">
                <a:latin typeface="Monaco"/>
                <a:cs typeface="Monaco"/>
              </a:rPr>
              <a:t>(</a:t>
            </a:r>
            <a:r>
              <a:rPr lang="en-US" sz="1400" dirty="0" smtClean="0">
                <a:solidFill>
                  <a:srgbClr val="FF0000"/>
                </a:solidFill>
                <a:latin typeface="Monaco"/>
                <a:cs typeface="Monaco"/>
              </a:rPr>
              <a:t>5</a:t>
            </a:r>
            <a:r>
              <a:rPr lang="en-US" sz="1400" dirty="0">
                <a:latin typeface="Monaco"/>
                <a:cs typeface="Monaco"/>
              </a:rPr>
              <a:t>, </a:t>
            </a:r>
            <a:r>
              <a:rPr lang="en-US" sz="1400" dirty="0">
                <a:solidFill>
                  <a:srgbClr val="FF0000"/>
                </a:solidFill>
                <a:latin typeface="Monaco"/>
                <a:cs typeface="Monaco"/>
              </a:rPr>
              <a:t>7</a:t>
            </a:r>
            <a:r>
              <a:rPr lang="en-US" sz="1400" dirty="0" smtClean="0">
                <a:latin typeface="Monaco"/>
                <a:cs typeface="Monaco"/>
              </a:rPr>
              <a:t>))</a:t>
            </a:r>
            <a:endParaRPr lang="en-US" sz="1400" dirty="0">
              <a:latin typeface="Monaco"/>
              <a:cs typeface="Monaco"/>
            </a:endParaRPr>
          </a:p>
        </p:txBody>
      </p:sp>
    </p:spTree>
    <p:extLst>
      <p:ext uri="{BB962C8B-B14F-4D97-AF65-F5344CB8AC3E}">
        <p14:creationId xmlns:p14="http://schemas.microsoft.com/office/powerpoint/2010/main" val="3042257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www.h-online.com/imgs/43/9/5/6/7/7/5/intellij_idea_logo80.jpg-45ecca188edbdc1e.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5227977"/>
            <a:ext cx="381000" cy="3857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encrypted-tbn2.gstatic.com/images?q=tbn:ANd9GcTc5hB6T4KakZmWhblR1IO1EX2sw7TJqDvCyf5Mf3WG_QI4aYc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4681" y="5176576"/>
            <a:ext cx="367837" cy="488563"/>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3016482" y="5150237"/>
            <a:ext cx="609600" cy="564763"/>
          </a:xfrm>
          <a:prstGeom prst="roundRect">
            <a:avLst/>
          </a:prstGeom>
          <a:solidFill>
            <a:schemeClr val="tx1">
              <a:alpha val="1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9" name="Rounded Rectangle 8"/>
          <p:cNvSpPr/>
          <p:nvPr/>
        </p:nvSpPr>
        <p:spPr>
          <a:xfrm>
            <a:off x="3733800" y="5150237"/>
            <a:ext cx="609600" cy="564763"/>
          </a:xfrm>
          <a:prstGeom prst="roundRect">
            <a:avLst/>
          </a:prstGeom>
          <a:solidFill>
            <a:schemeClr val="tx1">
              <a:alpha val="1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2" name="Title 1"/>
          <p:cNvSpPr>
            <a:spLocks noGrp="1"/>
          </p:cNvSpPr>
          <p:nvPr>
            <p:ph type="title"/>
          </p:nvPr>
        </p:nvSpPr>
        <p:spPr/>
        <p:txBody>
          <a:bodyPr/>
          <a:lstStyle/>
          <a:p>
            <a:r>
              <a:rPr lang="ru-RU" dirty="0" smtClean="0">
                <a:solidFill>
                  <a:srgbClr val="161645"/>
                </a:solidFill>
              </a:rPr>
              <a:t>Пишем код</a:t>
            </a:r>
            <a:endParaRPr lang="en-US" dirty="0">
              <a:solidFill>
                <a:srgbClr val="161645"/>
              </a:solidFill>
            </a:endParaRPr>
          </a:p>
        </p:txBody>
      </p:sp>
      <p:pic>
        <p:nvPicPr>
          <p:cNvPr id="1027" name="Picture 3" descr="C:\Users\IDyachenko\Downloads\lambd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0" y="2095500"/>
            <a:ext cx="2667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7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*.feature</a:t>
            </a:r>
            <a:endParaRPr lang="en-US" dirty="0">
              <a:solidFill>
                <a:srgbClr val="161645"/>
              </a:solidFill>
            </a:endParaRPr>
          </a:p>
        </p:txBody>
      </p:sp>
      <p:sp>
        <p:nvSpPr>
          <p:cNvPr id="4" name="Rectangle 3"/>
          <p:cNvSpPr/>
          <p:nvPr/>
        </p:nvSpPr>
        <p:spPr>
          <a:xfrm>
            <a:off x="444500" y="1016000"/>
            <a:ext cx="8318500" cy="3323987"/>
          </a:xfrm>
          <a:prstGeom prst="rect">
            <a:avLst/>
          </a:prstGeom>
        </p:spPr>
        <p:txBody>
          <a:bodyPr wrap="square">
            <a:spAutoFit/>
          </a:bodyPr>
          <a:lstStyle/>
          <a:p>
            <a:r>
              <a:rPr lang="ru-RU" sz="1400" i="1" dirty="0">
                <a:solidFill>
                  <a:schemeClr val="bg2">
                    <a:lumMod val="75000"/>
                  </a:schemeClr>
                </a:solidFill>
                <a:latin typeface="Monaco"/>
                <a:cs typeface="Monaco"/>
              </a:rPr>
              <a:t># </a:t>
            </a:r>
            <a:r>
              <a:rPr lang="ru-RU" sz="1400" i="1" dirty="0" err="1">
                <a:solidFill>
                  <a:schemeClr val="bg2">
                    <a:lumMod val="75000"/>
                  </a:schemeClr>
                </a:solidFill>
                <a:latin typeface="Monaco"/>
                <a:cs typeface="Monaco"/>
              </a:rPr>
              <a:t>language</a:t>
            </a:r>
            <a:r>
              <a:rPr lang="ru-RU" sz="1400" i="1" dirty="0">
                <a:solidFill>
                  <a:schemeClr val="bg2">
                    <a:lumMod val="75000"/>
                  </a:schemeClr>
                </a:solidFill>
                <a:latin typeface="Monaco"/>
                <a:cs typeface="Monaco"/>
              </a:rPr>
              <a:t>: </a:t>
            </a:r>
            <a:r>
              <a:rPr lang="ru-RU" sz="1400" i="1" dirty="0" err="1">
                <a:solidFill>
                  <a:schemeClr val="bg2">
                    <a:lumMod val="75000"/>
                  </a:schemeClr>
                </a:solidFill>
                <a:latin typeface="Monaco"/>
                <a:cs typeface="Monaco"/>
              </a:rPr>
              <a:t>ru</a:t>
            </a:r>
            <a:endParaRPr lang="ru-RU" sz="1400" i="1" dirty="0">
              <a:solidFill>
                <a:schemeClr val="bg2">
                  <a:lumMod val="75000"/>
                </a:schemeClr>
              </a:solidFill>
              <a:latin typeface="Monaco"/>
              <a:cs typeface="Monaco"/>
            </a:endParaRPr>
          </a:p>
          <a:p>
            <a:r>
              <a:rPr lang="ru-RU" sz="1400" b="1" dirty="0">
                <a:solidFill>
                  <a:srgbClr val="FF6600"/>
                </a:solidFill>
                <a:latin typeface="Monaco"/>
                <a:cs typeface="Monaco"/>
              </a:rPr>
              <a:t>Функционал: </a:t>
            </a:r>
            <a:r>
              <a:rPr lang="ru-RU" sz="1400" dirty="0">
                <a:solidFill>
                  <a:srgbClr val="008000"/>
                </a:solidFill>
                <a:latin typeface="Monaco"/>
                <a:cs typeface="Monaco"/>
              </a:rPr>
              <a:t>Авторизация пользователей</a:t>
            </a:r>
          </a:p>
          <a:p>
            <a:endParaRPr lang="ru-RU" sz="1400" dirty="0">
              <a:latin typeface="Monaco"/>
              <a:cs typeface="Monaco"/>
            </a:endParaRPr>
          </a:p>
          <a:p>
            <a:r>
              <a:rPr lang="en-US" sz="1400" dirty="0" smtClean="0">
                <a:latin typeface="Monaco"/>
                <a:cs typeface="Monaco"/>
              </a:rPr>
              <a:t>	</a:t>
            </a:r>
            <a:r>
              <a:rPr lang="ru-RU" sz="1400" dirty="0" smtClean="0">
                <a:latin typeface="Monaco"/>
                <a:cs typeface="Monaco"/>
              </a:rPr>
              <a:t>Чтобы </a:t>
            </a:r>
            <a:r>
              <a:rPr lang="ru-RU" sz="1400" dirty="0">
                <a:latin typeface="Monaco"/>
                <a:cs typeface="Monaco"/>
              </a:rPr>
              <a:t>указывать себя автором </a:t>
            </a:r>
            <a:r>
              <a:rPr lang="ru-RU" sz="1400" dirty="0" err="1">
                <a:latin typeface="Monaco"/>
                <a:cs typeface="Monaco"/>
              </a:rPr>
              <a:t>снипетов</a:t>
            </a:r>
            <a:r>
              <a:rPr lang="ru-RU" sz="1400" dirty="0">
                <a:latin typeface="Monaco"/>
                <a:cs typeface="Monaco"/>
              </a:rPr>
              <a:t>, голосовать за </a:t>
            </a:r>
            <a:r>
              <a:rPr lang="en-US" sz="1400" dirty="0" smtClean="0">
                <a:latin typeface="Monaco"/>
                <a:cs typeface="Monaco"/>
              </a:rPr>
              <a:t>	</a:t>
            </a:r>
          </a:p>
          <a:p>
            <a:r>
              <a:rPr lang="en-US" sz="1400" dirty="0">
                <a:latin typeface="Monaco"/>
                <a:cs typeface="Monaco"/>
              </a:rPr>
              <a:t>	</a:t>
            </a:r>
            <a:r>
              <a:rPr lang="ru-RU" sz="1400" dirty="0" err="1" smtClean="0">
                <a:latin typeface="Monaco"/>
                <a:cs typeface="Monaco"/>
              </a:rPr>
              <a:t>снипеты</a:t>
            </a:r>
            <a:r>
              <a:rPr lang="ru-RU" sz="1400" dirty="0" smtClean="0">
                <a:latin typeface="Monaco"/>
                <a:cs typeface="Monaco"/>
              </a:rPr>
              <a:t> </a:t>
            </a:r>
            <a:r>
              <a:rPr lang="ru-RU" sz="1400" dirty="0">
                <a:latin typeface="Monaco"/>
                <a:cs typeface="Monaco"/>
              </a:rPr>
              <a:t>и нарабатывать карму, пользователи должны иметь </a:t>
            </a:r>
            <a:r>
              <a:rPr lang="en-US" sz="1400" dirty="0" smtClean="0">
                <a:latin typeface="Monaco"/>
                <a:cs typeface="Monaco"/>
              </a:rPr>
              <a:t>	</a:t>
            </a:r>
          </a:p>
          <a:p>
            <a:r>
              <a:rPr lang="en-US" sz="1400" dirty="0">
                <a:latin typeface="Monaco"/>
                <a:cs typeface="Monaco"/>
              </a:rPr>
              <a:t>	</a:t>
            </a:r>
            <a:r>
              <a:rPr lang="ru-RU" sz="1400" dirty="0" smtClean="0">
                <a:latin typeface="Monaco"/>
                <a:cs typeface="Monaco"/>
              </a:rPr>
              <a:t>возможность регистрироваться</a:t>
            </a:r>
            <a:endParaRPr lang="en-US" sz="1400" dirty="0" smtClean="0">
              <a:latin typeface="Monaco"/>
              <a:cs typeface="Monaco"/>
            </a:endParaRPr>
          </a:p>
          <a:p>
            <a:endParaRPr lang="ru-RU" sz="1400" dirty="0">
              <a:latin typeface="Monaco"/>
              <a:cs typeface="Monaco"/>
            </a:endParaRPr>
          </a:p>
          <a:p>
            <a:r>
              <a:rPr lang="en-US" sz="1400" b="1" dirty="0" smtClean="0">
                <a:solidFill>
                  <a:srgbClr val="FF6600"/>
                </a:solidFill>
                <a:latin typeface="Monaco"/>
                <a:cs typeface="Monaco"/>
              </a:rPr>
              <a:t>	</a:t>
            </a:r>
            <a:r>
              <a:rPr lang="ru-RU" sz="1400" b="1" dirty="0" smtClean="0">
                <a:solidFill>
                  <a:srgbClr val="FF6600"/>
                </a:solidFill>
                <a:latin typeface="Monaco"/>
                <a:cs typeface="Monaco"/>
              </a:rPr>
              <a:t>Сценарий</a:t>
            </a:r>
            <a:r>
              <a:rPr lang="ru-RU" sz="1400" b="1" dirty="0">
                <a:solidFill>
                  <a:srgbClr val="FF6600"/>
                </a:solidFill>
                <a:latin typeface="Monaco"/>
                <a:cs typeface="Monaco"/>
              </a:rPr>
              <a:t>: </a:t>
            </a:r>
            <a:r>
              <a:rPr lang="ru-RU" sz="1400" dirty="0">
                <a:solidFill>
                  <a:srgbClr val="008000"/>
                </a:solidFill>
                <a:latin typeface="Monaco"/>
                <a:cs typeface="Monaco"/>
              </a:rPr>
              <a:t>Успешная авторизация с указываемыми логином и паролем</a:t>
            </a:r>
          </a:p>
          <a:p>
            <a:r>
              <a:rPr lang="en-US" sz="1400" b="1" dirty="0" smtClean="0">
                <a:solidFill>
                  <a:srgbClr val="FF6600"/>
                </a:solidFill>
                <a:latin typeface="Monaco"/>
                <a:cs typeface="Monaco"/>
              </a:rPr>
              <a:t>	</a:t>
            </a:r>
            <a:r>
              <a:rPr lang="ru-RU" sz="1400" b="1" dirty="0" smtClean="0">
                <a:solidFill>
                  <a:srgbClr val="FF6600"/>
                </a:solidFill>
                <a:latin typeface="Monaco"/>
                <a:cs typeface="Monaco"/>
              </a:rPr>
              <a:t>Допустим</a:t>
            </a:r>
            <a:r>
              <a:rPr lang="ru-RU" sz="1400" dirty="0" smtClean="0">
                <a:solidFill>
                  <a:srgbClr val="FF6600"/>
                </a:solidFill>
                <a:latin typeface="Monaco"/>
                <a:cs typeface="Monaco"/>
              </a:rPr>
              <a:t> </a:t>
            </a:r>
            <a:r>
              <a:rPr lang="ru-RU" sz="1400" dirty="0">
                <a:latin typeface="Monaco"/>
                <a:cs typeface="Monaco"/>
              </a:rPr>
              <a:t>я зарегистрированный пользователь "User12" с паролем "User1212"</a:t>
            </a:r>
          </a:p>
          <a:p>
            <a:r>
              <a:rPr lang="en-US" sz="1400" b="1" dirty="0" smtClean="0">
                <a:latin typeface="Monaco"/>
                <a:cs typeface="Monaco"/>
              </a:rPr>
              <a:t>	</a:t>
            </a:r>
            <a:r>
              <a:rPr lang="ru-RU" sz="1400" b="1" dirty="0" smtClean="0">
                <a:solidFill>
                  <a:srgbClr val="FF6600"/>
                </a:solidFill>
                <a:latin typeface="Monaco"/>
                <a:cs typeface="Monaco"/>
              </a:rPr>
              <a:t>И</a:t>
            </a:r>
            <a:r>
              <a:rPr lang="ru-RU" sz="1400" dirty="0" smtClean="0">
                <a:latin typeface="Monaco"/>
                <a:cs typeface="Monaco"/>
              </a:rPr>
              <a:t> </a:t>
            </a:r>
            <a:r>
              <a:rPr lang="ru-RU" sz="1400" dirty="0">
                <a:latin typeface="Monaco"/>
                <a:cs typeface="Monaco"/>
              </a:rPr>
              <a:t>я на странице Авторизация</a:t>
            </a:r>
          </a:p>
          <a:p>
            <a:r>
              <a:rPr lang="en-US" sz="1400" b="1" dirty="0" smtClean="0">
                <a:latin typeface="Monaco"/>
                <a:cs typeface="Monaco"/>
              </a:rPr>
              <a:t>	</a:t>
            </a:r>
            <a:r>
              <a:rPr lang="ru-RU" sz="1400" b="1" dirty="0" smtClean="0">
                <a:solidFill>
                  <a:srgbClr val="FF6600"/>
                </a:solidFill>
                <a:latin typeface="Monaco"/>
                <a:cs typeface="Monaco"/>
              </a:rPr>
              <a:t>Если</a:t>
            </a:r>
            <a:r>
              <a:rPr lang="ru-RU" sz="1400" dirty="0" smtClean="0">
                <a:solidFill>
                  <a:srgbClr val="FF6600"/>
                </a:solidFill>
                <a:latin typeface="Monaco"/>
                <a:cs typeface="Monaco"/>
              </a:rPr>
              <a:t> </a:t>
            </a:r>
            <a:r>
              <a:rPr lang="ru-RU" sz="1400" dirty="0">
                <a:latin typeface="Monaco"/>
                <a:cs typeface="Monaco"/>
              </a:rPr>
              <a:t>ввожу в поле Логин "User12"</a:t>
            </a:r>
          </a:p>
          <a:p>
            <a:r>
              <a:rPr lang="en-US" sz="1400" b="1" dirty="0" smtClean="0">
                <a:latin typeface="Monaco"/>
                <a:cs typeface="Monaco"/>
              </a:rPr>
              <a:t>	</a:t>
            </a:r>
            <a:r>
              <a:rPr lang="ru-RU" sz="1400" b="1" dirty="0" smtClean="0">
                <a:solidFill>
                  <a:srgbClr val="FF6600"/>
                </a:solidFill>
                <a:latin typeface="Monaco"/>
                <a:cs typeface="Monaco"/>
              </a:rPr>
              <a:t>И</a:t>
            </a:r>
            <a:r>
              <a:rPr lang="ru-RU" sz="1400" dirty="0" smtClean="0">
                <a:latin typeface="Monaco"/>
                <a:cs typeface="Monaco"/>
              </a:rPr>
              <a:t> </a:t>
            </a:r>
            <a:r>
              <a:rPr lang="ru-RU" sz="1400" dirty="0">
                <a:latin typeface="Monaco"/>
                <a:cs typeface="Monaco"/>
              </a:rPr>
              <a:t>ввожу в поле Пароль "User1212"</a:t>
            </a:r>
          </a:p>
          <a:p>
            <a:r>
              <a:rPr lang="en-US" sz="1400" b="1" dirty="0" smtClean="0">
                <a:latin typeface="Monaco"/>
                <a:cs typeface="Monaco"/>
              </a:rPr>
              <a:t>	</a:t>
            </a:r>
            <a:r>
              <a:rPr lang="ru-RU" sz="1400" b="1" dirty="0" smtClean="0">
                <a:solidFill>
                  <a:srgbClr val="FF6600"/>
                </a:solidFill>
                <a:latin typeface="Monaco"/>
                <a:cs typeface="Monaco"/>
              </a:rPr>
              <a:t>И</a:t>
            </a:r>
            <a:r>
              <a:rPr lang="ru-RU" sz="1400" dirty="0" smtClean="0">
                <a:latin typeface="Monaco"/>
                <a:cs typeface="Monaco"/>
              </a:rPr>
              <a:t> </a:t>
            </a:r>
            <a:r>
              <a:rPr lang="ru-RU" sz="1400" dirty="0">
                <a:latin typeface="Monaco"/>
                <a:cs typeface="Monaco"/>
              </a:rPr>
              <a:t>кликаю кнопку "Войти"</a:t>
            </a:r>
          </a:p>
          <a:p>
            <a:r>
              <a:rPr lang="en-US" sz="1400" b="1" dirty="0" smtClean="0">
                <a:latin typeface="Monaco"/>
                <a:cs typeface="Monaco"/>
              </a:rPr>
              <a:t>	</a:t>
            </a:r>
            <a:r>
              <a:rPr lang="ru-RU" sz="1400" b="1" dirty="0" smtClean="0">
                <a:solidFill>
                  <a:srgbClr val="FF6600"/>
                </a:solidFill>
                <a:latin typeface="Monaco"/>
                <a:cs typeface="Monaco"/>
              </a:rPr>
              <a:t>То</a:t>
            </a:r>
            <a:r>
              <a:rPr lang="ru-RU" sz="1400" dirty="0" smtClean="0">
                <a:solidFill>
                  <a:srgbClr val="FF6600"/>
                </a:solidFill>
                <a:latin typeface="Monaco"/>
                <a:cs typeface="Monaco"/>
              </a:rPr>
              <a:t> </a:t>
            </a:r>
            <a:r>
              <a:rPr lang="ru-RU" sz="1400" dirty="0">
                <a:latin typeface="Monaco"/>
                <a:cs typeface="Monaco"/>
              </a:rPr>
              <a:t>я должен увидеть уведомление "Добро пожаловать!"</a:t>
            </a:r>
          </a:p>
          <a:p>
            <a:r>
              <a:rPr lang="en-US" sz="1400" b="1" dirty="0" smtClean="0">
                <a:latin typeface="Monaco"/>
                <a:cs typeface="Monaco"/>
              </a:rPr>
              <a:t>	</a:t>
            </a:r>
            <a:r>
              <a:rPr lang="ru-RU" sz="1400" b="1" dirty="0" smtClean="0">
                <a:solidFill>
                  <a:srgbClr val="FF6600"/>
                </a:solidFill>
                <a:latin typeface="Monaco"/>
                <a:cs typeface="Monaco"/>
              </a:rPr>
              <a:t>И</a:t>
            </a:r>
            <a:r>
              <a:rPr lang="ru-RU" sz="1400" dirty="0" smtClean="0">
                <a:latin typeface="Monaco"/>
                <a:cs typeface="Monaco"/>
              </a:rPr>
              <a:t> </a:t>
            </a:r>
            <a:r>
              <a:rPr lang="ru-RU" sz="1400" dirty="0">
                <a:latin typeface="Monaco"/>
                <a:cs typeface="Monaco"/>
              </a:rPr>
              <a:t>я должен оказаться на странице Страница пользователя</a:t>
            </a:r>
            <a:endParaRPr lang="en-US" sz="1400" dirty="0">
              <a:latin typeface="Monaco"/>
              <a:cs typeface="Monaco"/>
            </a:endParaRPr>
          </a:p>
        </p:txBody>
      </p:sp>
    </p:spTree>
    <p:extLst>
      <p:ext uri="{BB962C8B-B14F-4D97-AF65-F5344CB8AC3E}">
        <p14:creationId xmlns:p14="http://schemas.microsoft.com/office/powerpoint/2010/main" val="3079526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*.feature</a:t>
            </a:r>
            <a:endParaRPr lang="en-US" dirty="0">
              <a:solidFill>
                <a:srgbClr val="161645"/>
              </a:solidFill>
            </a:endParaRPr>
          </a:p>
        </p:txBody>
      </p:sp>
      <p:sp>
        <p:nvSpPr>
          <p:cNvPr id="4" name="Rectangle 3"/>
          <p:cNvSpPr/>
          <p:nvPr/>
        </p:nvSpPr>
        <p:spPr>
          <a:xfrm>
            <a:off x="444500" y="1016000"/>
            <a:ext cx="8318500" cy="3323987"/>
          </a:xfrm>
          <a:prstGeom prst="rect">
            <a:avLst/>
          </a:prstGeom>
        </p:spPr>
        <p:txBody>
          <a:bodyPr wrap="square">
            <a:spAutoFit/>
          </a:bodyPr>
          <a:lstStyle/>
          <a:p>
            <a:r>
              <a:rPr lang="ru-RU" sz="1400" i="1" dirty="0">
                <a:solidFill>
                  <a:schemeClr val="bg2">
                    <a:lumMod val="75000"/>
                  </a:schemeClr>
                </a:solidFill>
                <a:latin typeface="Monaco"/>
                <a:cs typeface="Monaco"/>
              </a:rPr>
              <a:t># </a:t>
            </a:r>
            <a:r>
              <a:rPr lang="ru-RU" sz="1400" i="1" dirty="0" err="1">
                <a:solidFill>
                  <a:schemeClr val="bg2">
                    <a:lumMod val="75000"/>
                  </a:schemeClr>
                </a:solidFill>
                <a:latin typeface="Monaco"/>
                <a:cs typeface="Monaco"/>
              </a:rPr>
              <a:t>language</a:t>
            </a:r>
            <a:r>
              <a:rPr lang="ru-RU" sz="1400" i="1" dirty="0">
                <a:solidFill>
                  <a:schemeClr val="bg2">
                    <a:lumMod val="75000"/>
                  </a:schemeClr>
                </a:solidFill>
                <a:latin typeface="Monaco"/>
                <a:cs typeface="Monaco"/>
              </a:rPr>
              <a:t>: </a:t>
            </a:r>
            <a:r>
              <a:rPr lang="ru-RU" sz="1400" i="1" dirty="0" err="1">
                <a:solidFill>
                  <a:schemeClr val="bg2">
                    <a:lumMod val="75000"/>
                  </a:schemeClr>
                </a:solidFill>
                <a:latin typeface="Monaco"/>
                <a:cs typeface="Monaco"/>
              </a:rPr>
              <a:t>ru</a:t>
            </a:r>
            <a:endParaRPr lang="ru-RU" sz="1400" i="1" dirty="0">
              <a:solidFill>
                <a:schemeClr val="bg2">
                  <a:lumMod val="75000"/>
                </a:schemeClr>
              </a:solidFill>
              <a:latin typeface="Monaco"/>
              <a:cs typeface="Monaco"/>
            </a:endParaRPr>
          </a:p>
          <a:p>
            <a:r>
              <a:rPr lang="ru-RU" sz="1400" b="1" dirty="0">
                <a:solidFill>
                  <a:srgbClr val="FF6600"/>
                </a:solidFill>
                <a:latin typeface="Monaco"/>
                <a:cs typeface="Monaco"/>
              </a:rPr>
              <a:t>Функционал: </a:t>
            </a:r>
            <a:r>
              <a:rPr lang="ru-RU" sz="1400" dirty="0">
                <a:solidFill>
                  <a:srgbClr val="008000"/>
                </a:solidFill>
                <a:latin typeface="Monaco"/>
                <a:cs typeface="Monaco"/>
              </a:rPr>
              <a:t>Авторизация пользователей</a:t>
            </a:r>
          </a:p>
          <a:p>
            <a:endParaRPr lang="ru-RU" sz="1400" dirty="0">
              <a:latin typeface="Monaco"/>
              <a:cs typeface="Monaco"/>
            </a:endParaRPr>
          </a:p>
          <a:p>
            <a:r>
              <a:rPr lang="en-US" sz="1400" dirty="0" smtClean="0">
                <a:latin typeface="Monaco"/>
                <a:cs typeface="Monaco"/>
              </a:rPr>
              <a:t>	</a:t>
            </a:r>
            <a:r>
              <a:rPr lang="ru-RU" sz="1400" dirty="0" smtClean="0">
                <a:latin typeface="Monaco"/>
                <a:cs typeface="Monaco"/>
              </a:rPr>
              <a:t>Чтобы </a:t>
            </a:r>
            <a:r>
              <a:rPr lang="ru-RU" sz="1400" dirty="0">
                <a:latin typeface="Monaco"/>
                <a:cs typeface="Monaco"/>
              </a:rPr>
              <a:t>указывать себя автором </a:t>
            </a:r>
            <a:r>
              <a:rPr lang="ru-RU" sz="1400" dirty="0" err="1">
                <a:latin typeface="Monaco"/>
                <a:cs typeface="Monaco"/>
              </a:rPr>
              <a:t>снипетов</a:t>
            </a:r>
            <a:r>
              <a:rPr lang="ru-RU" sz="1400" dirty="0">
                <a:latin typeface="Monaco"/>
                <a:cs typeface="Monaco"/>
              </a:rPr>
              <a:t>, голосовать за </a:t>
            </a:r>
            <a:r>
              <a:rPr lang="en-US" sz="1400" dirty="0" smtClean="0">
                <a:latin typeface="Monaco"/>
                <a:cs typeface="Monaco"/>
              </a:rPr>
              <a:t>	</a:t>
            </a:r>
          </a:p>
          <a:p>
            <a:r>
              <a:rPr lang="en-US" sz="1400" dirty="0">
                <a:latin typeface="Monaco"/>
                <a:cs typeface="Monaco"/>
              </a:rPr>
              <a:t>	</a:t>
            </a:r>
            <a:r>
              <a:rPr lang="ru-RU" sz="1400" dirty="0" err="1" smtClean="0">
                <a:latin typeface="Monaco"/>
                <a:cs typeface="Monaco"/>
              </a:rPr>
              <a:t>снипеты</a:t>
            </a:r>
            <a:r>
              <a:rPr lang="ru-RU" sz="1400" dirty="0" smtClean="0">
                <a:latin typeface="Monaco"/>
                <a:cs typeface="Monaco"/>
              </a:rPr>
              <a:t> </a:t>
            </a:r>
            <a:r>
              <a:rPr lang="ru-RU" sz="1400" dirty="0">
                <a:latin typeface="Monaco"/>
                <a:cs typeface="Monaco"/>
              </a:rPr>
              <a:t>и нарабатывать карму, пользователи должны иметь </a:t>
            </a:r>
            <a:r>
              <a:rPr lang="en-US" sz="1400" dirty="0" smtClean="0">
                <a:latin typeface="Monaco"/>
                <a:cs typeface="Monaco"/>
              </a:rPr>
              <a:t>	</a:t>
            </a:r>
          </a:p>
          <a:p>
            <a:r>
              <a:rPr lang="en-US" sz="1400" dirty="0">
                <a:latin typeface="Monaco"/>
                <a:cs typeface="Monaco"/>
              </a:rPr>
              <a:t>	</a:t>
            </a:r>
            <a:r>
              <a:rPr lang="ru-RU" sz="1400" dirty="0" smtClean="0">
                <a:latin typeface="Monaco"/>
                <a:cs typeface="Monaco"/>
              </a:rPr>
              <a:t>возможность регистрироваться</a:t>
            </a:r>
            <a:endParaRPr lang="en-US" sz="1400" dirty="0" smtClean="0">
              <a:latin typeface="Monaco"/>
              <a:cs typeface="Monaco"/>
            </a:endParaRPr>
          </a:p>
          <a:p>
            <a:endParaRPr lang="ru-RU" sz="1400" dirty="0">
              <a:latin typeface="Monaco"/>
              <a:cs typeface="Monaco"/>
            </a:endParaRPr>
          </a:p>
          <a:p>
            <a:r>
              <a:rPr lang="en-US" sz="1400" b="1" dirty="0" smtClean="0">
                <a:solidFill>
                  <a:srgbClr val="FF6600"/>
                </a:solidFill>
                <a:latin typeface="Monaco"/>
                <a:cs typeface="Monaco"/>
              </a:rPr>
              <a:t>	</a:t>
            </a:r>
            <a:r>
              <a:rPr lang="ru-RU" sz="1400" b="1" dirty="0" smtClean="0">
                <a:solidFill>
                  <a:srgbClr val="FF6600"/>
                </a:solidFill>
                <a:latin typeface="Monaco"/>
                <a:cs typeface="Monaco"/>
              </a:rPr>
              <a:t>Сценарий</a:t>
            </a:r>
            <a:r>
              <a:rPr lang="ru-RU" sz="1400" b="1" dirty="0">
                <a:solidFill>
                  <a:srgbClr val="FF6600"/>
                </a:solidFill>
                <a:latin typeface="Monaco"/>
                <a:cs typeface="Monaco"/>
              </a:rPr>
              <a:t>: </a:t>
            </a:r>
            <a:r>
              <a:rPr lang="ru-RU" sz="1400" dirty="0">
                <a:solidFill>
                  <a:srgbClr val="008000"/>
                </a:solidFill>
                <a:latin typeface="Monaco"/>
                <a:cs typeface="Monaco"/>
              </a:rPr>
              <a:t>Успешная авторизация с указываемыми логином и паролем</a:t>
            </a:r>
          </a:p>
          <a:p>
            <a:r>
              <a:rPr lang="en-US" sz="1400" b="1" dirty="0" smtClean="0">
                <a:solidFill>
                  <a:srgbClr val="FF6600"/>
                </a:solidFill>
                <a:latin typeface="Monaco"/>
                <a:cs typeface="Monaco"/>
              </a:rPr>
              <a:t>	</a:t>
            </a:r>
            <a:r>
              <a:rPr lang="ru-RU" sz="1400" b="1" dirty="0" smtClean="0">
                <a:solidFill>
                  <a:srgbClr val="FF6600"/>
                </a:solidFill>
                <a:latin typeface="Monaco"/>
                <a:cs typeface="Monaco"/>
              </a:rPr>
              <a:t>Допустим</a:t>
            </a:r>
            <a:r>
              <a:rPr lang="ru-RU" sz="1400" dirty="0" smtClean="0">
                <a:solidFill>
                  <a:srgbClr val="FF6600"/>
                </a:solidFill>
                <a:latin typeface="Monaco"/>
                <a:cs typeface="Monaco"/>
              </a:rPr>
              <a:t> </a:t>
            </a:r>
            <a:r>
              <a:rPr lang="ru-RU" sz="1400" dirty="0">
                <a:latin typeface="Monaco"/>
                <a:cs typeface="Monaco"/>
              </a:rPr>
              <a:t>я зарегистрированный пользователь "User12" с паролем "User1212"</a:t>
            </a:r>
          </a:p>
          <a:p>
            <a:r>
              <a:rPr lang="en-US" sz="1400" b="1" dirty="0" smtClean="0">
                <a:latin typeface="Monaco"/>
                <a:cs typeface="Monaco"/>
              </a:rPr>
              <a:t>	</a:t>
            </a:r>
            <a:r>
              <a:rPr lang="ru-RU" sz="1400" b="1" dirty="0" smtClean="0">
                <a:solidFill>
                  <a:srgbClr val="FF6600"/>
                </a:solidFill>
                <a:latin typeface="Monaco"/>
                <a:cs typeface="Monaco"/>
              </a:rPr>
              <a:t>И</a:t>
            </a:r>
            <a:r>
              <a:rPr lang="ru-RU" sz="1400" dirty="0" smtClean="0">
                <a:latin typeface="Monaco"/>
                <a:cs typeface="Monaco"/>
              </a:rPr>
              <a:t> </a:t>
            </a:r>
            <a:r>
              <a:rPr lang="ru-RU" sz="1400" dirty="0">
                <a:latin typeface="Monaco"/>
                <a:cs typeface="Monaco"/>
              </a:rPr>
              <a:t>я на странице Авторизация</a:t>
            </a:r>
          </a:p>
          <a:p>
            <a:r>
              <a:rPr lang="en-US" sz="1400" b="1" dirty="0" smtClean="0">
                <a:latin typeface="Monaco"/>
                <a:cs typeface="Monaco"/>
              </a:rPr>
              <a:t>	</a:t>
            </a:r>
            <a:r>
              <a:rPr lang="ru-RU" sz="1400" b="1" dirty="0" smtClean="0">
                <a:solidFill>
                  <a:srgbClr val="FF6600"/>
                </a:solidFill>
                <a:latin typeface="Monaco"/>
                <a:cs typeface="Monaco"/>
              </a:rPr>
              <a:t>Если</a:t>
            </a:r>
            <a:r>
              <a:rPr lang="ru-RU" sz="1400" dirty="0" smtClean="0">
                <a:solidFill>
                  <a:srgbClr val="FF6600"/>
                </a:solidFill>
                <a:latin typeface="Monaco"/>
                <a:cs typeface="Monaco"/>
              </a:rPr>
              <a:t> </a:t>
            </a:r>
            <a:r>
              <a:rPr lang="ru-RU" sz="1400" dirty="0">
                <a:latin typeface="Monaco"/>
                <a:cs typeface="Monaco"/>
              </a:rPr>
              <a:t>ввожу в поле Логин "User12"</a:t>
            </a:r>
          </a:p>
          <a:p>
            <a:r>
              <a:rPr lang="en-US" sz="1400" b="1" dirty="0" smtClean="0">
                <a:latin typeface="Monaco"/>
                <a:cs typeface="Monaco"/>
              </a:rPr>
              <a:t>	</a:t>
            </a:r>
            <a:r>
              <a:rPr lang="ru-RU" sz="1400" b="1" dirty="0" smtClean="0">
                <a:solidFill>
                  <a:srgbClr val="FF6600"/>
                </a:solidFill>
                <a:latin typeface="Monaco"/>
                <a:cs typeface="Monaco"/>
              </a:rPr>
              <a:t>И</a:t>
            </a:r>
            <a:r>
              <a:rPr lang="ru-RU" sz="1400" dirty="0" smtClean="0">
                <a:latin typeface="Monaco"/>
                <a:cs typeface="Monaco"/>
              </a:rPr>
              <a:t> </a:t>
            </a:r>
            <a:r>
              <a:rPr lang="ru-RU" sz="1400" dirty="0">
                <a:latin typeface="Monaco"/>
                <a:cs typeface="Monaco"/>
              </a:rPr>
              <a:t>ввожу в поле Пароль "User1212"</a:t>
            </a:r>
          </a:p>
          <a:p>
            <a:r>
              <a:rPr lang="en-US" sz="1400" b="1" dirty="0" smtClean="0">
                <a:latin typeface="Monaco"/>
                <a:cs typeface="Monaco"/>
              </a:rPr>
              <a:t>	</a:t>
            </a:r>
            <a:r>
              <a:rPr lang="ru-RU" sz="1400" b="1" dirty="0" smtClean="0">
                <a:solidFill>
                  <a:srgbClr val="FF6600"/>
                </a:solidFill>
                <a:latin typeface="Monaco"/>
                <a:cs typeface="Monaco"/>
              </a:rPr>
              <a:t>И</a:t>
            </a:r>
            <a:r>
              <a:rPr lang="ru-RU" sz="1400" dirty="0" smtClean="0">
                <a:latin typeface="Monaco"/>
                <a:cs typeface="Monaco"/>
              </a:rPr>
              <a:t> </a:t>
            </a:r>
            <a:r>
              <a:rPr lang="ru-RU" sz="1400" dirty="0">
                <a:latin typeface="Monaco"/>
                <a:cs typeface="Monaco"/>
              </a:rPr>
              <a:t>кликаю кнопку "Войти"</a:t>
            </a:r>
          </a:p>
          <a:p>
            <a:r>
              <a:rPr lang="en-US" sz="1400" b="1" dirty="0" smtClean="0">
                <a:latin typeface="Monaco"/>
                <a:cs typeface="Monaco"/>
              </a:rPr>
              <a:t>	</a:t>
            </a:r>
            <a:r>
              <a:rPr lang="ru-RU" sz="1400" b="1" dirty="0" smtClean="0">
                <a:solidFill>
                  <a:srgbClr val="FF6600"/>
                </a:solidFill>
                <a:latin typeface="Monaco"/>
                <a:cs typeface="Monaco"/>
              </a:rPr>
              <a:t>То</a:t>
            </a:r>
            <a:r>
              <a:rPr lang="ru-RU" sz="1400" dirty="0" smtClean="0">
                <a:solidFill>
                  <a:srgbClr val="FF6600"/>
                </a:solidFill>
                <a:latin typeface="Monaco"/>
                <a:cs typeface="Monaco"/>
              </a:rPr>
              <a:t> </a:t>
            </a:r>
            <a:r>
              <a:rPr lang="ru-RU" sz="1400" dirty="0">
                <a:latin typeface="Monaco"/>
                <a:cs typeface="Monaco"/>
              </a:rPr>
              <a:t>я должен увидеть уведомление "Добро пожаловать!"</a:t>
            </a:r>
          </a:p>
          <a:p>
            <a:r>
              <a:rPr lang="en-US" sz="1400" b="1" dirty="0" smtClean="0">
                <a:latin typeface="Monaco"/>
                <a:cs typeface="Monaco"/>
              </a:rPr>
              <a:t>	</a:t>
            </a:r>
            <a:r>
              <a:rPr lang="ru-RU" sz="1400" b="1" dirty="0" smtClean="0">
                <a:solidFill>
                  <a:srgbClr val="FF6600"/>
                </a:solidFill>
                <a:latin typeface="Monaco"/>
                <a:cs typeface="Monaco"/>
              </a:rPr>
              <a:t>И</a:t>
            </a:r>
            <a:r>
              <a:rPr lang="ru-RU" sz="1400" dirty="0" smtClean="0">
                <a:latin typeface="Monaco"/>
                <a:cs typeface="Monaco"/>
              </a:rPr>
              <a:t> </a:t>
            </a:r>
            <a:r>
              <a:rPr lang="ru-RU" sz="1400" dirty="0">
                <a:latin typeface="Monaco"/>
                <a:cs typeface="Monaco"/>
              </a:rPr>
              <a:t>я должен оказаться на странице Страница пользователя</a:t>
            </a:r>
            <a:endParaRPr lang="en-US" sz="1400" dirty="0">
              <a:latin typeface="Monaco"/>
              <a:cs typeface="Monaco"/>
            </a:endParaRPr>
          </a:p>
        </p:txBody>
      </p:sp>
    </p:spTree>
    <p:extLst>
      <p:ext uri="{BB962C8B-B14F-4D97-AF65-F5344CB8AC3E}">
        <p14:creationId xmlns:p14="http://schemas.microsoft.com/office/powerpoint/2010/main" val="2958319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0"/>
          </p:nvPr>
        </p:nvSpPr>
        <p:spPr>
          <a:xfrm>
            <a:off x="2127250" y="2432649"/>
            <a:ext cx="6467476" cy="576293"/>
          </a:xfrm>
        </p:spPr>
        <p:txBody>
          <a:bodyPr/>
          <a:lstStyle/>
          <a:p>
            <a:r>
              <a:rPr lang="ru-RU" dirty="0" smtClean="0"/>
              <a:t>Вопросы ?</a:t>
            </a:r>
            <a:endParaRPr lang="en-US" dirty="0"/>
          </a:p>
        </p:txBody>
      </p:sp>
    </p:spTree>
    <p:extLst>
      <p:ext uri="{BB962C8B-B14F-4D97-AF65-F5344CB8AC3E}">
        <p14:creationId xmlns:p14="http://schemas.microsoft.com/office/powerpoint/2010/main" val="2964007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a:latin typeface="Arial" charset="0"/>
              </a:rPr>
              <a:t>Разработка через </a:t>
            </a:r>
            <a:r>
              <a:rPr lang="en-US" dirty="0" smtClean="0">
                <a:latin typeface="Arial" charset="0"/>
              </a:rPr>
              <a:t>тестирование</a:t>
            </a:r>
            <a:r>
              <a:rPr lang="en-US" dirty="0">
                <a:latin typeface="Arial" charset="0"/>
              </a:rPr>
              <a:t/>
            </a:r>
            <a:br>
              <a:rPr lang="en-US" dirty="0">
                <a:latin typeface="Arial" charset="0"/>
              </a:rPr>
            </a:br>
            <a:endParaRPr lang="en-US" dirty="0"/>
          </a:p>
        </p:txBody>
      </p:sp>
      <p:sp>
        <p:nvSpPr>
          <p:cNvPr id="8" name="Text Placeholder 7"/>
          <p:cNvSpPr>
            <a:spLocks noGrp="1"/>
          </p:cNvSpPr>
          <p:nvPr>
            <p:ph type="body" sz="quarter" idx="11"/>
          </p:nvPr>
        </p:nvSpPr>
        <p:spPr/>
        <p:txBody>
          <a:bodyPr>
            <a:normAutofit/>
          </a:bodyPr>
          <a:lstStyle/>
          <a:p>
            <a:r>
              <a:rPr lang="en-US" dirty="0" err="1"/>
              <a:t>git</a:t>
            </a:r>
            <a:r>
              <a:rPr lang="en-US" dirty="0"/>
              <a:t> clone </a:t>
            </a:r>
            <a:r>
              <a:rPr lang="en-US" dirty="0" err="1"/>
              <a:t>git</a:t>
            </a:r>
            <a:r>
              <a:rPr lang="en-US" dirty="0"/>
              <a:t>://</a:t>
            </a:r>
            <a:r>
              <a:rPr lang="en-US" dirty="0" err="1"/>
              <a:t>github.com</a:t>
            </a:r>
            <a:r>
              <a:rPr lang="en-US" dirty="0"/>
              <a:t>/</a:t>
            </a:r>
            <a:r>
              <a:rPr lang="en-US" dirty="0" err="1"/>
              <a:t>ivan-dyachenko</a:t>
            </a:r>
            <a:r>
              <a:rPr lang="en-US" dirty="0"/>
              <a:t>/</a:t>
            </a:r>
            <a:r>
              <a:rPr lang="en-US" dirty="0" err="1"/>
              <a:t>Trainings.git</a:t>
            </a:r>
            <a:endParaRPr lang="en-US" dirty="0"/>
          </a:p>
        </p:txBody>
      </p:sp>
      <p:sp>
        <p:nvSpPr>
          <p:cNvPr id="9" name="Text Placeholder 8"/>
          <p:cNvSpPr>
            <a:spLocks noGrp="1"/>
          </p:cNvSpPr>
          <p:nvPr>
            <p:ph type="body" sz="quarter" idx="12"/>
          </p:nvPr>
        </p:nvSpPr>
        <p:spPr/>
        <p:txBody>
          <a:bodyPr/>
          <a:lstStyle/>
          <a:p>
            <a:r>
              <a:rPr lang="en-US" dirty="0" err="1" smtClean="0"/>
              <a:t>IDyachenko@luxoft.com</a:t>
            </a:r>
            <a:endParaRPr lang="en-US" dirty="0"/>
          </a:p>
        </p:txBody>
      </p:sp>
      <p:sp>
        <p:nvSpPr>
          <p:cNvPr id="10" name="Text Placeholder 9"/>
          <p:cNvSpPr>
            <a:spLocks noGrp="1"/>
          </p:cNvSpPr>
          <p:nvPr>
            <p:ph type="body" sz="quarter" idx="13"/>
          </p:nvPr>
        </p:nvSpPr>
        <p:spPr/>
        <p:txBody>
          <a:bodyPr>
            <a:normAutofit/>
          </a:bodyPr>
          <a:lstStyle/>
          <a:p>
            <a:r>
              <a:rPr lang="en-US" dirty="0"/>
              <a:t>https://</a:t>
            </a:r>
            <a:r>
              <a:rPr lang="en-US" dirty="0" err="1"/>
              <a:t>github.com</a:t>
            </a:r>
            <a:r>
              <a:rPr lang="en-US" dirty="0"/>
              <a:t>/</a:t>
            </a:r>
            <a:r>
              <a:rPr lang="en-US" dirty="0" err="1"/>
              <a:t>ivan-dyachenko</a:t>
            </a:r>
            <a:r>
              <a:rPr lang="en-US" dirty="0"/>
              <a:t>/</a:t>
            </a:r>
            <a:r>
              <a:rPr lang="en-US" dirty="0" smtClean="0"/>
              <a:t>Trainings</a:t>
            </a:r>
            <a:endParaRPr lang="en-US" dirty="0"/>
          </a:p>
        </p:txBody>
      </p:sp>
      <p:sp>
        <p:nvSpPr>
          <p:cNvPr id="11" name="Text Placeholder 10"/>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157964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r>
              <a:rPr lang="ru-RU" dirty="0">
                <a:solidFill>
                  <a:srgbClr val="161645"/>
                </a:solidFill>
              </a:rPr>
              <a:t>Содержание</a:t>
            </a:r>
          </a:p>
        </p:txBody>
      </p:sp>
      <p:grpSp>
        <p:nvGrpSpPr>
          <p:cNvPr id="5" name="Group 4"/>
          <p:cNvGrpSpPr/>
          <p:nvPr/>
        </p:nvGrpSpPr>
        <p:grpSpPr>
          <a:xfrm>
            <a:off x="1279526" y="1469617"/>
            <a:ext cx="6419849" cy="542925"/>
            <a:chOff x="1352551" y="3432175"/>
            <a:chExt cx="6419849" cy="542925"/>
          </a:xfrm>
        </p:grpSpPr>
        <p:sp>
          <p:nvSpPr>
            <p:cNvPr id="25" name="Rectangle 2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26" name="Rectangle 2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1</a:t>
              </a:r>
            </a:p>
          </p:txBody>
        </p:sp>
        <p:sp>
          <p:nvSpPr>
            <p:cNvPr id="27" name="TextBox 2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endParaRPr lang="ru-RU" dirty="0">
                <a:solidFill>
                  <a:srgbClr val="004080"/>
                </a:solidFill>
              </a:endParaRPr>
            </a:p>
          </p:txBody>
        </p:sp>
      </p:grpSp>
      <p:grpSp>
        <p:nvGrpSpPr>
          <p:cNvPr id="28" name="Group 27"/>
          <p:cNvGrpSpPr/>
          <p:nvPr/>
        </p:nvGrpSpPr>
        <p:grpSpPr>
          <a:xfrm>
            <a:off x="1279526" y="2103778"/>
            <a:ext cx="6419849" cy="542925"/>
            <a:chOff x="1352551" y="3432175"/>
            <a:chExt cx="6419849" cy="542925"/>
          </a:xfrm>
        </p:grpSpPr>
        <p:sp>
          <p:nvSpPr>
            <p:cNvPr id="29" name="Rectangle 2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0" name="Rectangle 2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2</a:t>
              </a:r>
              <a:endParaRPr lang="ru-RU" sz="3200" b="1" dirty="0"/>
            </a:p>
          </p:txBody>
        </p:sp>
        <p:sp>
          <p:nvSpPr>
            <p:cNvPr id="31" name="TextBox 3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a:solidFill>
                  <a:srgbClr val="004080"/>
                </a:solidFill>
              </a:endParaRPr>
            </a:p>
          </p:txBody>
        </p:sp>
      </p:grpSp>
      <p:grpSp>
        <p:nvGrpSpPr>
          <p:cNvPr id="32" name="Group 31"/>
          <p:cNvGrpSpPr/>
          <p:nvPr/>
        </p:nvGrpSpPr>
        <p:grpSpPr>
          <a:xfrm>
            <a:off x="1279526" y="2737939"/>
            <a:ext cx="6419849" cy="542925"/>
            <a:chOff x="1352551" y="3432175"/>
            <a:chExt cx="6419849" cy="542925"/>
          </a:xfrm>
        </p:grpSpPr>
        <p:sp>
          <p:nvSpPr>
            <p:cNvPr id="33" name="Rectangle 32"/>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4" name="Rectangle 33"/>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3</a:t>
              </a:r>
              <a:endParaRPr lang="ru-RU" sz="3200" b="1" dirty="0"/>
            </a:p>
          </p:txBody>
        </p:sp>
        <p:sp>
          <p:nvSpPr>
            <p:cNvPr id="35" name="TextBox 34"/>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smtClean="0">
                <a:solidFill>
                  <a:srgbClr val="004080"/>
                </a:solidFill>
              </a:endParaRPr>
            </a:p>
          </p:txBody>
        </p:sp>
      </p:grpSp>
      <p:grpSp>
        <p:nvGrpSpPr>
          <p:cNvPr id="36" name="Group 35"/>
          <p:cNvGrpSpPr/>
          <p:nvPr/>
        </p:nvGrpSpPr>
        <p:grpSpPr>
          <a:xfrm>
            <a:off x="1279526" y="3372100"/>
            <a:ext cx="6419849" cy="542925"/>
            <a:chOff x="1352551" y="3432175"/>
            <a:chExt cx="6419849" cy="542925"/>
          </a:xfrm>
        </p:grpSpPr>
        <p:sp>
          <p:nvSpPr>
            <p:cNvPr id="37" name="Rectangle 36"/>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8" name="Rectangle 37"/>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4</a:t>
              </a:r>
              <a:endParaRPr lang="ru-RU" sz="3200" b="1" dirty="0"/>
            </a:p>
          </p:txBody>
        </p:sp>
        <p:sp>
          <p:nvSpPr>
            <p:cNvPr id="39" name="TextBox 38"/>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a:solidFill>
                  <a:srgbClr val="004080"/>
                </a:solidFill>
              </a:endParaRPr>
            </a:p>
          </p:txBody>
        </p:sp>
      </p:grpSp>
      <p:grpSp>
        <p:nvGrpSpPr>
          <p:cNvPr id="40" name="Group 39"/>
          <p:cNvGrpSpPr/>
          <p:nvPr/>
        </p:nvGrpSpPr>
        <p:grpSpPr>
          <a:xfrm>
            <a:off x="1279526" y="4640422"/>
            <a:ext cx="6419849" cy="542925"/>
            <a:chOff x="1352551" y="3432175"/>
            <a:chExt cx="6419849" cy="542925"/>
          </a:xfrm>
        </p:grpSpPr>
        <p:sp>
          <p:nvSpPr>
            <p:cNvPr id="41" name="Rectangle 40"/>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42" name="Rectangle 41"/>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6</a:t>
              </a:r>
              <a:endParaRPr lang="ru-RU" sz="3200" b="1" dirty="0"/>
            </a:p>
          </p:txBody>
        </p:sp>
        <p:sp>
          <p:nvSpPr>
            <p:cNvPr id="43" name="TextBox 42"/>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smtClean="0">
                <a:solidFill>
                  <a:srgbClr val="004080"/>
                </a:solidFill>
              </a:endParaRPr>
            </a:p>
          </p:txBody>
        </p:sp>
      </p:grpSp>
      <p:grpSp>
        <p:nvGrpSpPr>
          <p:cNvPr id="44" name="Group 43"/>
          <p:cNvGrpSpPr/>
          <p:nvPr/>
        </p:nvGrpSpPr>
        <p:grpSpPr>
          <a:xfrm>
            <a:off x="1279526" y="4006261"/>
            <a:ext cx="6419849" cy="542925"/>
            <a:chOff x="1352551" y="3432175"/>
            <a:chExt cx="6419849" cy="542925"/>
          </a:xfrm>
        </p:grpSpPr>
        <p:sp>
          <p:nvSpPr>
            <p:cNvPr id="45" name="Rectangle 4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46" name="Rectangle 4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5</a:t>
              </a:r>
              <a:endParaRPr lang="ru-RU" sz="3200" b="1" dirty="0"/>
            </a:p>
          </p:txBody>
        </p:sp>
        <p:sp>
          <p:nvSpPr>
            <p:cNvPr id="47" name="TextBox 4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smtClean="0">
                <a:solidFill>
                  <a:srgbClr val="004080"/>
                </a:solidFill>
              </a:endParaRPr>
            </a:p>
          </p:txBody>
        </p:sp>
      </p:grpSp>
      <p:grpSp>
        <p:nvGrpSpPr>
          <p:cNvPr id="48" name="Group 47"/>
          <p:cNvGrpSpPr/>
          <p:nvPr/>
        </p:nvGrpSpPr>
        <p:grpSpPr>
          <a:xfrm>
            <a:off x="1279526" y="5274582"/>
            <a:ext cx="6419849" cy="542925"/>
            <a:chOff x="1352551" y="3432175"/>
            <a:chExt cx="6419849" cy="542925"/>
          </a:xfrm>
        </p:grpSpPr>
        <p:sp>
          <p:nvSpPr>
            <p:cNvPr id="49" name="Rectangle 4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50" name="Rectangle 4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7</a:t>
              </a:r>
              <a:endParaRPr lang="ru-RU" sz="3200" b="1" dirty="0"/>
            </a:p>
          </p:txBody>
        </p:sp>
        <p:sp>
          <p:nvSpPr>
            <p:cNvPr id="51" name="TextBox 5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a:solidFill>
                  <a:srgbClr val="004080"/>
                </a:solidFill>
              </a:endParaRPr>
            </a:p>
          </p:txBody>
        </p:sp>
      </p:grpSp>
    </p:spTree>
    <p:extLst>
      <p:ext uri="{BB962C8B-B14F-4D97-AF65-F5344CB8AC3E}">
        <p14:creationId xmlns:p14="http://schemas.microsoft.com/office/powerpoint/2010/main" val="1237427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assertselenium.files.wordpress.com/2012/11/screen-shot-2012-11-05-at-12-19-44-am.png?w=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981200"/>
            <a:ext cx="4743450" cy="35433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Difference between TDD, BDD &amp; ATDD</a:t>
            </a:r>
          </a:p>
        </p:txBody>
      </p:sp>
      <p:sp>
        <p:nvSpPr>
          <p:cNvPr id="8" name="Rectangle 4"/>
          <p:cNvSpPr>
            <a:spLocks noChangeArrowheads="1"/>
          </p:cNvSpPr>
          <p:nvPr>
            <p:custDataLst>
              <p:tags r:id="rId1"/>
            </p:custDataLst>
          </p:nvPr>
        </p:nvSpPr>
        <p:spPr bwMode="auto">
          <a:xfrm>
            <a:off x="1176337" y="1722894"/>
            <a:ext cx="15240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smtClean="0">
                <a:solidFill>
                  <a:srgbClr val="004080"/>
                </a:solidFill>
                <a:cs typeface="Tahoma" charset="0"/>
              </a:rPr>
              <a:t>TDD</a:t>
            </a:r>
          </a:p>
        </p:txBody>
      </p:sp>
      <p:pic>
        <p:nvPicPr>
          <p:cNvPr id="7170" name="Picture 2" descr="http://assertselenium.files.wordpress.com/2012/11/tdd_cycle.jpeg?w=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347912"/>
            <a:ext cx="2809875" cy="280987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assertselenium.files.wordpress.com/2012/11/screen-shot-2012-11-05-at-12-51-39-am.png?w=300&amp;h=2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5550" y="2524125"/>
            <a:ext cx="2857500" cy="245745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p:cNvSpPr>
            <a:spLocks noChangeArrowheads="1"/>
          </p:cNvSpPr>
          <p:nvPr>
            <p:custDataLst>
              <p:tags r:id="rId2"/>
            </p:custDataLst>
          </p:nvPr>
        </p:nvSpPr>
        <p:spPr bwMode="auto">
          <a:xfrm>
            <a:off x="6965950" y="1831300"/>
            <a:ext cx="15240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smtClean="0">
                <a:solidFill>
                  <a:srgbClr val="004080"/>
                </a:solidFill>
                <a:cs typeface="Tahoma" charset="0"/>
              </a:rPr>
              <a:t>ATDD</a:t>
            </a:r>
          </a:p>
        </p:txBody>
      </p:sp>
    </p:spTree>
    <p:extLst>
      <p:ext uri="{BB962C8B-B14F-4D97-AF65-F5344CB8AC3E}">
        <p14:creationId xmlns:p14="http://schemas.microsoft.com/office/powerpoint/2010/main" val="13891309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Functional testing</a:t>
            </a:r>
            <a:r>
              <a:rPr lang="ru-RU" dirty="0">
                <a:solidFill>
                  <a:srgbClr val="161645"/>
                </a:solidFill>
              </a:rPr>
              <a:t> (Функциональное </a:t>
            </a:r>
            <a:r>
              <a:rPr lang="ru-RU" dirty="0" smtClean="0">
                <a:solidFill>
                  <a:srgbClr val="161645"/>
                </a:solidFill>
              </a:rPr>
              <a:t>тестирование)</a:t>
            </a:r>
            <a:endParaRPr lang="en-US" dirty="0">
              <a:solidFill>
                <a:srgbClr val="161645"/>
              </a:solidFill>
            </a:endParaRPr>
          </a:p>
        </p:txBody>
      </p:sp>
      <p:sp>
        <p:nvSpPr>
          <p:cNvPr id="5" name="TextBox 4"/>
          <p:cNvSpPr txBox="1"/>
          <p:nvPr/>
        </p:nvSpPr>
        <p:spPr>
          <a:xfrm>
            <a:off x="1219200" y="2551837"/>
            <a:ext cx="7086600" cy="1754326"/>
          </a:xfrm>
          <a:prstGeom prst="rect">
            <a:avLst/>
          </a:prstGeom>
          <a:noFill/>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marL="285750" indent="-285750" eaLnBrk="1" hangingPunct="1">
              <a:buClr>
                <a:schemeClr val="accent3"/>
              </a:buClr>
              <a:buFont typeface="Wingdings" pitchFamily="2" charset="2"/>
              <a:buChar char="§"/>
            </a:pPr>
            <a:r>
              <a:rPr lang="ru-RU" dirty="0" smtClean="0">
                <a:solidFill>
                  <a:srgbClr val="004080"/>
                </a:solidFill>
              </a:rPr>
              <a:t>Тестирование </a:t>
            </a:r>
            <a:r>
              <a:rPr lang="ru-RU" dirty="0">
                <a:solidFill>
                  <a:srgbClr val="004080"/>
                </a:solidFill>
              </a:rPr>
              <a:t>ПО в целях проверки реализуемости функциональных требований, то есть способности ПО в определённых условиях решать задачи, нужные </a:t>
            </a:r>
            <a:r>
              <a:rPr lang="ru-RU" dirty="0" smtClean="0">
                <a:solidFill>
                  <a:srgbClr val="004080"/>
                </a:solidFill>
              </a:rPr>
              <a:t>пользователям</a:t>
            </a:r>
            <a:endParaRPr lang="en-US" dirty="0" smtClean="0">
              <a:solidFill>
                <a:srgbClr val="004080"/>
              </a:solidFill>
            </a:endParaRPr>
          </a:p>
          <a:p>
            <a:pPr marL="285750" indent="-285750" eaLnBrk="1" hangingPunct="1">
              <a:buClr>
                <a:schemeClr val="accent3"/>
              </a:buClr>
              <a:buFont typeface="Wingdings" pitchFamily="2" charset="2"/>
              <a:buChar char="§"/>
            </a:pPr>
            <a:endParaRPr lang="en-US" dirty="0">
              <a:solidFill>
                <a:srgbClr val="004080"/>
              </a:solidFill>
            </a:endParaRPr>
          </a:p>
          <a:p>
            <a:pPr marL="285750" indent="-285750" eaLnBrk="1" hangingPunct="1">
              <a:buClr>
                <a:schemeClr val="accent3"/>
              </a:buClr>
              <a:buFont typeface="Wingdings" pitchFamily="2" charset="2"/>
              <a:buChar char="§"/>
            </a:pPr>
            <a:r>
              <a:rPr lang="ru-RU" dirty="0" smtClean="0">
                <a:solidFill>
                  <a:srgbClr val="004080"/>
                </a:solidFill>
              </a:rPr>
              <a:t>Тип </a:t>
            </a:r>
            <a:r>
              <a:rPr lang="en-US" dirty="0" smtClean="0">
                <a:solidFill>
                  <a:srgbClr val="004080"/>
                </a:solidFill>
              </a:rPr>
              <a:t>“Black Box Testing”</a:t>
            </a:r>
            <a:endParaRPr lang="ru-RU" dirty="0">
              <a:solidFill>
                <a:srgbClr val="004080"/>
              </a:solidFill>
            </a:endParaRPr>
          </a:p>
        </p:txBody>
      </p:sp>
    </p:spTree>
    <p:extLst>
      <p:ext uri="{BB962C8B-B14F-4D97-AF65-F5344CB8AC3E}">
        <p14:creationId xmlns:p14="http://schemas.microsoft.com/office/powerpoint/2010/main" val="3238365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43000" y="2274838"/>
            <a:ext cx="6858000" cy="2308324"/>
          </a:xfrm>
          <a:prstGeom prst="rect">
            <a:avLst/>
          </a:prstGeom>
          <a:noFill/>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ru-RU" dirty="0">
                <a:solidFill>
                  <a:srgbClr val="004080"/>
                </a:solidFill>
              </a:rPr>
              <a:t>Формальный процесс тестирования, который проверяет соответствие системы требованиям и проводится с целью</a:t>
            </a:r>
            <a:r>
              <a:rPr lang="ru-RU" dirty="0" smtClean="0">
                <a:solidFill>
                  <a:srgbClr val="004080"/>
                </a:solidFill>
              </a:rPr>
              <a:t>:</a:t>
            </a:r>
            <a:endParaRPr lang="en-US" dirty="0" smtClean="0">
              <a:solidFill>
                <a:srgbClr val="004080"/>
              </a:solidFill>
            </a:endParaRPr>
          </a:p>
          <a:p>
            <a:pPr eaLnBrk="1" hangingPunct="1"/>
            <a:endParaRPr lang="en-US" dirty="0">
              <a:solidFill>
                <a:srgbClr val="004080"/>
              </a:solidFill>
            </a:endParaRPr>
          </a:p>
          <a:p>
            <a:pPr marL="285750" indent="-285750" eaLnBrk="1" hangingPunct="1">
              <a:buClr>
                <a:schemeClr val="accent3"/>
              </a:buClr>
              <a:buFont typeface="Wingdings" pitchFamily="2" charset="2"/>
              <a:buChar char="§"/>
            </a:pPr>
            <a:r>
              <a:rPr lang="ru-RU" dirty="0">
                <a:solidFill>
                  <a:srgbClr val="004080"/>
                </a:solidFill>
              </a:rPr>
              <a:t>определения удовлетворяет ли система приемочным </a:t>
            </a:r>
            <a:r>
              <a:rPr lang="ru-RU" dirty="0" smtClean="0">
                <a:solidFill>
                  <a:srgbClr val="004080"/>
                </a:solidFill>
              </a:rPr>
              <a:t>критериям</a:t>
            </a:r>
            <a:endParaRPr lang="en-US" dirty="0" smtClean="0">
              <a:solidFill>
                <a:srgbClr val="004080"/>
              </a:solidFill>
            </a:endParaRPr>
          </a:p>
          <a:p>
            <a:pPr marL="285750" indent="-285750" eaLnBrk="1" hangingPunct="1">
              <a:buClr>
                <a:schemeClr val="accent3"/>
              </a:buClr>
              <a:buFont typeface="Wingdings" pitchFamily="2" charset="2"/>
              <a:buChar char="§"/>
            </a:pPr>
            <a:endParaRPr lang="en-US" dirty="0" smtClean="0">
              <a:solidFill>
                <a:srgbClr val="004080"/>
              </a:solidFill>
            </a:endParaRPr>
          </a:p>
          <a:p>
            <a:pPr marL="285750" indent="-285750" eaLnBrk="1" hangingPunct="1">
              <a:buClr>
                <a:schemeClr val="accent3"/>
              </a:buClr>
              <a:buFont typeface="Wingdings" pitchFamily="2" charset="2"/>
              <a:buChar char="§"/>
            </a:pPr>
            <a:r>
              <a:rPr lang="ru-RU" dirty="0">
                <a:solidFill>
                  <a:srgbClr val="004080"/>
                </a:solidFill>
              </a:rPr>
              <a:t>вынесения решения заказчиком или другим уполномоченным лицом принимается приложение или нет.</a:t>
            </a:r>
          </a:p>
        </p:txBody>
      </p:sp>
      <p:sp>
        <p:nvSpPr>
          <p:cNvPr id="2" name="Title 1"/>
          <p:cNvSpPr>
            <a:spLocks noGrp="1"/>
          </p:cNvSpPr>
          <p:nvPr>
            <p:ph type="title"/>
          </p:nvPr>
        </p:nvSpPr>
        <p:spPr/>
        <p:txBody>
          <a:bodyPr/>
          <a:lstStyle/>
          <a:p>
            <a:r>
              <a:rPr lang="en-US" dirty="0">
                <a:solidFill>
                  <a:srgbClr val="161645"/>
                </a:solidFill>
              </a:rPr>
              <a:t>Acceptance </a:t>
            </a:r>
            <a:r>
              <a:rPr lang="en-US" dirty="0" smtClean="0">
                <a:solidFill>
                  <a:srgbClr val="161645"/>
                </a:solidFill>
              </a:rPr>
              <a:t>testing (</a:t>
            </a:r>
            <a:r>
              <a:rPr lang="ru-RU" dirty="0">
                <a:solidFill>
                  <a:srgbClr val="161645"/>
                </a:solidFill>
              </a:rPr>
              <a:t>Приемочное </a:t>
            </a:r>
            <a:r>
              <a:rPr lang="ru-RU" dirty="0" smtClean="0">
                <a:solidFill>
                  <a:srgbClr val="161645"/>
                </a:solidFill>
              </a:rPr>
              <a:t>тестирование</a:t>
            </a:r>
            <a:r>
              <a:rPr lang="en-US" dirty="0" smtClean="0">
                <a:solidFill>
                  <a:srgbClr val="161645"/>
                </a:solidFill>
              </a:rPr>
              <a:t>)</a:t>
            </a:r>
            <a:endParaRPr lang="en-US" dirty="0">
              <a:solidFill>
                <a:srgbClr val="161645"/>
              </a:solidFill>
            </a:endParaRPr>
          </a:p>
        </p:txBody>
      </p:sp>
    </p:spTree>
    <p:extLst>
      <p:ext uri="{BB962C8B-B14F-4D97-AF65-F5344CB8AC3E}">
        <p14:creationId xmlns:p14="http://schemas.microsoft.com/office/powerpoint/2010/main" val="4017018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43000" y="2514600"/>
            <a:ext cx="6858000" cy="923330"/>
          </a:xfrm>
          <a:prstGeom prst="rect">
            <a:avLst/>
          </a:prstGeom>
          <a:noFill/>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ru-RU" dirty="0">
                <a:solidFill>
                  <a:srgbClr val="004080"/>
                </a:solidFill>
              </a:rPr>
              <a:t>Приемочное тестирование выполняется на основании набора типичных тестовых случаев и сценариев, разработанных на основании требований к данному приложению.</a:t>
            </a:r>
          </a:p>
        </p:txBody>
      </p:sp>
      <p:sp>
        <p:nvSpPr>
          <p:cNvPr id="2" name="Title 1"/>
          <p:cNvSpPr>
            <a:spLocks noGrp="1"/>
          </p:cNvSpPr>
          <p:nvPr>
            <p:ph type="title"/>
          </p:nvPr>
        </p:nvSpPr>
        <p:spPr/>
        <p:txBody>
          <a:bodyPr/>
          <a:lstStyle/>
          <a:p>
            <a:r>
              <a:rPr lang="en-US" dirty="0">
                <a:solidFill>
                  <a:srgbClr val="161645"/>
                </a:solidFill>
              </a:rPr>
              <a:t>Acceptance </a:t>
            </a:r>
            <a:r>
              <a:rPr lang="en-US" dirty="0" smtClean="0">
                <a:solidFill>
                  <a:srgbClr val="161645"/>
                </a:solidFill>
              </a:rPr>
              <a:t>testing (</a:t>
            </a:r>
            <a:r>
              <a:rPr lang="ru-RU" dirty="0">
                <a:solidFill>
                  <a:srgbClr val="161645"/>
                </a:solidFill>
              </a:rPr>
              <a:t>Приемочное </a:t>
            </a:r>
            <a:r>
              <a:rPr lang="ru-RU" dirty="0" smtClean="0">
                <a:solidFill>
                  <a:srgbClr val="161645"/>
                </a:solidFill>
              </a:rPr>
              <a:t>тестирование</a:t>
            </a:r>
            <a:r>
              <a:rPr lang="en-US" dirty="0" smtClean="0">
                <a:solidFill>
                  <a:srgbClr val="161645"/>
                </a:solidFill>
              </a:rPr>
              <a:t>)</a:t>
            </a:r>
            <a:endParaRPr lang="en-US" dirty="0">
              <a:solidFill>
                <a:srgbClr val="161645"/>
              </a:solidFill>
            </a:endParaRPr>
          </a:p>
        </p:txBody>
      </p:sp>
      <p:sp>
        <p:nvSpPr>
          <p:cNvPr id="4" name="TextBox 3"/>
          <p:cNvSpPr txBox="1"/>
          <p:nvPr/>
        </p:nvSpPr>
        <p:spPr>
          <a:xfrm>
            <a:off x="1123950" y="4038600"/>
            <a:ext cx="4714875" cy="646331"/>
          </a:xfrm>
          <a:prstGeom prst="rect">
            <a:avLst/>
          </a:prstGeom>
          <a:noFill/>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marL="285750" indent="-285750" eaLnBrk="1" hangingPunct="1">
              <a:buClr>
                <a:schemeClr val="accent3"/>
              </a:buClr>
              <a:buFont typeface="Wingdings" pitchFamily="2" charset="2"/>
              <a:buChar char="§"/>
            </a:pPr>
            <a:r>
              <a:rPr lang="ru-RU" dirty="0" smtClean="0">
                <a:solidFill>
                  <a:srgbClr val="004080"/>
                </a:solidFill>
              </a:rPr>
              <a:t>Тестовый случай (</a:t>
            </a:r>
            <a:r>
              <a:rPr lang="en-US" dirty="0" smtClean="0">
                <a:solidFill>
                  <a:srgbClr val="004080"/>
                </a:solidFill>
              </a:rPr>
              <a:t>Test Case)</a:t>
            </a:r>
          </a:p>
          <a:p>
            <a:pPr marL="285750" indent="-285750" eaLnBrk="1" hangingPunct="1">
              <a:buClr>
                <a:schemeClr val="accent3"/>
              </a:buClr>
              <a:buFont typeface="Wingdings" pitchFamily="2" charset="2"/>
              <a:buChar char="§"/>
            </a:pPr>
            <a:r>
              <a:rPr lang="ru-RU" dirty="0" smtClean="0">
                <a:solidFill>
                  <a:srgbClr val="004080"/>
                </a:solidFill>
              </a:rPr>
              <a:t>Тестовый сценарий (</a:t>
            </a:r>
            <a:r>
              <a:rPr lang="en-US" dirty="0" smtClean="0">
                <a:solidFill>
                  <a:srgbClr val="004080"/>
                </a:solidFill>
              </a:rPr>
              <a:t>Scenario)</a:t>
            </a:r>
            <a:endParaRPr lang="ru-RU" dirty="0">
              <a:solidFill>
                <a:srgbClr val="004080"/>
              </a:solidFill>
            </a:endParaRPr>
          </a:p>
        </p:txBody>
      </p:sp>
    </p:spTree>
    <p:extLst>
      <p:ext uri="{BB962C8B-B14F-4D97-AF65-F5344CB8AC3E}">
        <p14:creationId xmlns:p14="http://schemas.microsoft.com/office/powerpoint/2010/main" val="2758906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09737" y="1981200"/>
            <a:ext cx="6067425" cy="646331"/>
          </a:xfrm>
          <a:prstGeom prst="rect">
            <a:avLst/>
          </a:prstGeom>
          <a:noFill/>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ru-RU" dirty="0">
                <a:solidFill>
                  <a:srgbClr val="004080"/>
                </a:solidFill>
              </a:rPr>
              <a:t>При помощи чего производится функциональное </a:t>
            </a:r>
            <a:r>
              <a:rPr lang="ru-RU" dirty="0" smtClean="0">
                <a:solidFill>
                  <a:srgbClr val="004080"/>
                </a:solidFill>
              </a:rPr>
              <a:t>тестирование</a:t>
            </a:r>
            <a:r>
              <a:rPr lang="en-US" dirty="0" smtClean="0">
                <a:solidFill>
                  <a:srgbClr val="004080"/>
                </a:solidFill>
              </a:rPr>
              <a:t>:</a:t>
            </a:r>
            <a:endParaRPr lang="ru-RU" dirty="0">
              <a:solidFill>
                <a:srgbClr val="004080"/>
              </a:solidFill>
            </a:endParaRPr>
          </a:p>
        </p:txBody>
      </p:sp>
      <p:sp>
        <p:nvSpPr>
          <p:cNvPr id="2" name="Title 1"/>
          <p:cNvSpPr>
            <a:spLocks noGrp="1"/>
          </p:cNvSpPr>
          <p:nvPr>
            <p:ph type="title"/>
          </p:nvPr>
        </p:nvSpPr>
        <p:spPr/>
        <p:txBody>
          <a:bodyPr/>
          <a:lstStyle/>
          <a:p>
            <a:r>
              <a:rPr lang="en-US" dirty="0">
                <a:solidFill>
                  <a:srgbClr val="161645"/>
                </a:solidFill>
              </a:rPr>
              <a:t>Acceptance </a:t>
            </a:r>
            <a:r>
              <a:rPr lang="en-US" dirty="0" smtClean="0">
                <a:solidFill>
                  <a:srgbClr val="161645"/>
                </a:solidFill>
              </a:rPr>
              <a:t>testing</a:t>
            </a:r>
            <a:endParaRPr lang="en-US" dirty="0">
              <a:solidFill>
                <a:srgbClr val="161645"/>
              </a:solidFill>
            </a:endParaRPr>
          </a:p>
        </p:txBody>
      </p:sp>
      <p:sp>
        <p:nvSpPr>
          <p:cNvPr id="4" name="TextBox 3"/>
          <p:cNvSpPr txBox="1"/>
          <p:nvPr/>
        </p:nvSpPr>
        <p:spPr>
          <a:xfrm>
            <a:off x="1666875" y="3124200"/>
            <a:ext cx="6153149" cy="1754326"/>
          </a:xfrm>
          <a:prstGeom prst="rect">
            <a:avLst/>
          </a:prstGeom>
          <a:noFill/>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marL="285750" indent="-285750" eaLnBrk="1" hangingPunct="1">
              <a:buClr>
                <a:schemeClr val="accent3"/>
              </a:buClr>
              <a:buFont typeface="Wingdings" pitchFamily="2" charset="2"/>
              <a:buChar char="§"/>
            </a:pPr>
            <a:r>
              <a:rPr lang="ru-RU" dirty="0">
                <a:solidFill>
                  <a:srgbClr val="004080"/>
                </a:solidFill>
              </a:rPr>
              <a:t>Продукты, эмулирующие поведение </a:t>
            </a:r>
            <a:r>
              <a:rPr lang="ru-RU" dirty="0" smtClean="0">
                <a:solidFill>
                  <a:srgbClr val="004080"/>
                </a:solidFill>
              </a:rPr>
              <a:t>браузера</a:t>
            </a:r>
            <a:r>
              <a:rPr lang="en-US" dirty="0" smtClean="0">
                <a:solidFill>
                  <a:srgbClr val="004080"/>
                </a:solidFill>
              </a:rPr>
              <a:t> </a:t>
            </a:r>
            <a:r>
              <a:rPr lang="ru-RU" dirty="0" smtClean="0">
                <a:solidFill>
                  <a:srgbClr val="004080"/>
                </a:solidFill>
              </a:rPr>
              <a:t>httpUnit</a:t>
            </a:r>
            <a:r>
              <a:rPr lang="ru-RU" dirty="0">
                <a:solidFill>
                  <a:srgbClr val="004080"/>
                </a:solidFill>
              </a:rPr>
              <a:t>, JWebUnit, WebTester из SimpleTest и другие</a:t>
            </a:r>
            <a:r>
              <a:rPr lang="ru-RU" dirty="0" smtClean="0">
                <a:solidFill>
                  <a:srgbClr val="004080"/>
                </a:solidFill>
              </a:rPr>
              <a:t>.</a:t>
            </a:r>
            <a:endParaRPr lang="en-US" dirty="0" smtClean="0">
              <a:solidFill>
                <a:srgbClr val="004080"/>
              </a:solidFill>
            </a:endParaRPr>
          </a:p>
          <a:p>
            <a:pPr marL="285750" indent="-285750" eaLnBrk="1" hangingPunct="1">
              <a:buClr>
                <a:schemeClr val="accent3"/>
              </a:buClr>
              <a:buFont typeface="Wingdings" pitchFamily="2" charset="2"/>
              <a:buChar char="§"/>
            </a:pPr>
            <a:endParaRPr lang="ru-RU" dirty="0">
              <a:solidFill>
                <a:srgbClr val="004080"/>
              </a:solidFill>
            </a:endParaRPr>
          </a:p>
          <a:p>
            <a:pPr marL="285750" indent="-285750" eaLnBrk="1" hangingPunct="1">
              <a:buClr>
                <a:schemeClr val="accent3"/>
              </a:buClr>
              <a:buFont typeface="Wingdings" pitchFamily="2" charset="2"/>
              <a:buChar char="§"/>
            </a:pPr>
            <a:r>
              <a:rPr lang="ru-RU" dirty="0">
                <a:solidFill>
                  <a:srgbClr val="004080"/>
                </a:solidFill>
              </a:rPr>
              <a:t>Продукты реализованные на JavaScript и реализующие проверки непосредственно средствами браузера</a:t>
            </a:r>
            <a:r>
              <a:rPr lang="ru-RU" dirty="0" smtClean="0">
                <a:solidFill>
                  <a:srgbClr val="004080"/>
                </a:solidFill>
              </a:rPr>
              <a:t>. Watir </a:t>
            </a:r>
            <a:r>
              <a:rPr lang="ru-RU" dirty="0">
                <a:solidFill>
                  <a:srgbClr val="004080"/>
                </a:solidFill>
              </a:rPr>
              <a:t>и </a:t>
            </a:r>
            <a:r>
              <a:rPr lang="ru-RU" dirty="0" smtClean="0">
                <a:solidFill>
                  <a:srgbClr val="004080"/>
                </a:solidFill>
              </a:rPr>
              <a:t>Selenium</a:t>
            </a:r>
            <a:endParaRPr lang="ru-RU" dirty="0">
              <a:solidFill>
                <a:srgbClr val="004080"/>
              </a:solidFill>
            </a:endParaRPr>
          </a:p>
        </p:txBody>
      </p:sp>
    </p:spTree>
    <p:extLst>
      <p:ext uri="{BB962C8B-B14F-4D97-AF65-F5344CB8AC3E}">
        <p14:creationId xmlns:p14="http://schemas.microsoft.com/office/powerpoint/2010/main" val="145823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3"/>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447800" y="914400"/>
            <a:ext cx="5956300" cy="4699000"/>
          </a:xfrm>
          <a:prstGeom prst="rect">
            <a:avLst/>
          </a:prstGeom>
        </p:spPr>
      </p:pic>
      <p:sp>
        <p:nvSpPr>
          <p:cNvPr id="3" name="Title 2"/>
          <p:cNvSpPr>
            <a:spLocks noGrp="1"/>
          </p:cNvSpPr>
          <p:nvPr>
            <p:ph type="title"/>
          </p:nvPr>
        </p:nvSpPr>
        <p:spPr/>
        <p:txBody>
          <a:bodyPr/>
          <a:lstStyle/>
          <a:p>
            <a:endParaRPr lang="ru-RU"/>
          </a:p>
        </p:txBody>
      </p:sp>
    </p:spTree>
    <p:extLst>
      <p:ext uri="{BB962C8B-B14F-4D97-AF65-F5344CB8AC3E}">
        <p14:creationId xmlns:p14="http://schemas.microsoft.com/office/powerpoint/2010/main" val="40999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Gherkin</a:t>
            </a:r>
            <a:endParaRPr lang="en-US" dirty="0">
              <a:solidFill>
                <a:srgbClr val="161645"/>
              </a:solidFill>
            </a:endParaRPr>
          </a:p>
        </p:txBody>
      </p:sp>
      <p:pic>
        <p:nvPicPr>
          <p:cNvPr id="5" name="Picture 4"/>
          <p:cNvPicPr>
            <a:picLocks noChangeAspect="1"/>
          </p:cNvPicPr>
          <p:nvPr/>
        </p:nvPicPr>
        <p:blipFill>
          <a:blip r:embed="rId3"/>
          <a:stretch>
            <a:fillRect/>
          </a:stretch>
        </p:blipFill>
        <p:spPr>
          <a:xfrm>
            <a:off x="177800" y="431800"/>
            <a:ext cx="8788400" cy="5994400"/>
          </a:xfrm>
          <a:prstGeom prst="rect">
            <a:avLst/>
          </a:prstGeom>
        </p:spPr>
      </p:pic>
    </p:spTree>
    <p:extLst>
      <p:ext uri="{BB962C8B-B14F-4D97-AF65-F5344CB8AC3E}">
        <p14:creationId xmlns:p14="http://schemas.microsoft.com/office/powerpoint/2010/main" val="791992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heme/theme1.xml><?xml version="1.0" encoding="utf-8"?>
<a:theme xmlns:a="http://schemas.openxmlformats.org/drawingml/2006/main" name="Lux_new">
  <a:themeElements>
    <a:clrScheme name="Luxoft 2">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0000FF"/>
      </a:hlink>
      <a:folHlink>
        <a:srgbClr val="00660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ux_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ux_ne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ux_ne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ux_ne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ux_ne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ux_ne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ux_ne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ux_ne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ux_ne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ux_ne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ux_ne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ux_ne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_LuxTraining2012_v4">
  <a:themeElements>
    <a:clrScheme name="Luxoft 2">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0000FF"/>
      </a:hlink>
      <a:folHlink>
        <a:srgbClr val="006600"/>
      </a:folHlink>
    </a:clrScheme>
    <a:fontScheme name="Luxoft Font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alpha val="18000"/>
          </a:schemeClr>
        </a:solidFill>
        <a:ln>
          <a:noFill/>
        </a:ln>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lnDef>
      <a:spPr>
        <a:ln>
          <a:tailEnd type="arrow"/>
        </a:ln>
      </a:spPr>
      <a:bodyPr/>
      <a:lstStyle/>
      <a:style>
        <a:lnRef idx="2">
          <a:schemeClr val="accent4"/>
        </a:lnRef>
        <a:fillRef idx="0">
          <a:schemeClr val="accent4"/>
        </a:fillRef>
        <a:effectRef idx="1">
          <a:schemeClr val="accent4"/>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6427</TotalTime>
  <Words>562</Words>
  <Application>Microsoft Macintosh PowerPoint</Application>
  <PresentationFormat>On-screen Show (4:3)</PresentationFormat>
  <Paragraphs>136</Paragraphs>
  <Slides>16</Slides>
  <Notes>10</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Lux_new</vt:lpstr>
      <vt:lpstr>_LuxTraining2012_v4</vt:lpstr>
      <vt:lpstr>Разработка через тестирование Acceptance Tests</vt:lpstr>
      <vt:lpstr>Содержание</vt:lpstr>
      <vt:lpstr>Difference between TDD, BDD &amp; ATDD</vt:lpstr>
      <vt:lpstr>Functional testing (Функциональное тестирование)</vt:lpstr>
      <vt:lpstr>Acceptance testing (Приемочное тестирование)</vt:lpstr>
      <vt:lpstr>Acceptance testing (Приемочное тестирование)</vt:lpstr>
      <vt:lpstr>Acceptance testing</vt:lpstr>
      <vt:lpstr>PowerPoint Presentation</vt:lpstr>
      <vt:lpstr>Gherkin</vt:lpstr>
      <vt:lpstr>Cucumber</vt:lpstr>
      <vt:lpstr>*.feature</vt:lpstr>
      <vt:lpstr>Пишем код</vt:lpstr>
      <vt:lpstr>*.feature</vt:lpstr>
      <vt:lpstr>*.feature</vt:lpstr>
      <vt:lpstr>PowerPoint Presentation</vt:lpstr>
      <vt:lpstr>PowerPoint Presentation</vt:lpstr>
    </vt:vector>
  </TitlesOfParts>
  <Manager/>
  <Company>Luxoft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через тестирование Test Driven Development</dc:title>
  <dc:subject/>
  <dc:creator>Ivan D.</dc:creator>
  <cp:keywords>TDD</cp:keywords>
  <dc:description/>
  <cp:lastModifiedBy>Ivan D.</cp:lastModifiedBy>
  <cp:revision>157</cp:revision>
  <dcterms:created xsi:type="dcterms:W3CDTF">2012-04-24T17:52:52Z</dcterms:created>
  <dcterms:modified xsi:type="dcterms:W3CDTF">2012-12-21T14:00:09Z</dcterms:modified>
  <cp:category/>
</cp:coreProperties>
</file>