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33"/>
  </p:notesMasterIdLst>
  <p:sldIdLst>
    <p:sldId id="355" r:id="rId4"/>
    <p:sldId id="375" r:id="rId5"/>
    <p:sldId id="257" r:id="rId6"/>
    <p:sldId id="388" r:id="rId7"/>
    <p:sldId id="391" r:id="rId8"/>
    <p:sldId id="393" r:id="rId9"/>
    <p:sldId id="392" r:id="rId10"/>
    <p:sldId id="390" r:id="rId11"/>
    <p:sldId id="381" r:id="rId12"/>
    <p:sldId id="396" r:id="rId13"/>
    <p:sldId id="398" r:id="rId14"/>
    <p:sldId id="397" r:id="rId15"/>
    <p:sldId id="399" r:id="rId16"/>
    <p:sldId id="400" r:id="rId17"/>
    <p:sldId id="401" r:id="rId18"/>
    <p:sldId id="376" r:id="rId19"/>
    <p:sldId id="394" r:id="rId20"/>
    <p:sldId id="395" r:id="rId21"/>
    <p:sldId id="377" r:id="rId22"/>
    <p:sldId id="379" r:id="rId23"/>
    <p:sldId id="378" r:id="rId24"/>
    <p:sldId id="380" r:id="rId25"/>
    <p:sldId id="382" r:id="rId26"/>
    <p:sldId id="383" r:id="rId27"/>
    <p:sldId id="384" r:id="rId28"/>
    <p:sldId id="385" r:id="rId29"/>
    <p:sldId id="386" r:id="rId30"/>
    <p:sldId id="357" r:id="rId31"/>
    <p:sldId id="35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89" autoAdjust="0"/>
  </p:normalViewPr>
  <p:slideViewPr>
    <p:cSldViewPr snapToObjects="1">
      <p:cViewPr>
        <p:scale>
          <a:sx n="90" d="100"/>
          <a:sy n="90" d="100"/>
        </p:scale>
        <p:origin x="-1528" y="-568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Обычно компонентное (модульное) тестирование проводится вызывая код, который необходимо проверить (при поддержке среды разработки)</a:t>
            </a:r>
          </a:p>
          <a:p>
            <a:pPr eaLnBrk="1" hangingPunct="1"/>
            <a:r>
              <a:rPr lang="ru-RU" b="0" dirty="0" smtClean="0"/>
              <a:t>Все найденные дефекты, как правило, исправляются в коде без формального их описания в системе управления ошибками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Как видно из графика, стоимость исправления ошибок минимальна на стадиях дизайна и разработки</a:t>
            </a:r>
          </a:p>
          <a:p>
            <a:pPr eaLnBrk="1" hangingPunct="1"/>
            <a:r>
              <a:rPr lang="ru-RU" b="0" dirty="0" smtClean="0"/>
              <a:t>Т.е. было бы неплохо обнаруживать большую часть ошибок до начала фазы тестирования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Однако технологии автоматизированного тестирования дизайна (верификации требований и спецификаций) только начинают появляться</a:t>
            </a:r>
          </a:p>
          <a:p>
            <a:pPr eaLnBrk="1" hangingPunct="1"/>
            <a:r>
              <a:rPr lang="ru-RU" b="0" dirty="0" smtClean="0"/>
              <a:t>В то же время, автоматизированное тестирование кода является широко распространенной практикой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Таким образом, процесс тестирования затрагивает все фазы производства ПО, однако не на всех фазах он может быть успешно автоматизирован</a:t>
            </a:r>
          </a:p>
          <a:p>
            <a:pPr eaLnBrk="1" hangingPunct="1"/>
            <a:endParaRPr lang="ru-RU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Тестирование</a:t>
            </a:r>
            <a:r>
              <a:rPr lang="ru-RU" b="0" dirty="0" smtClean="0"/>
              <a:t> является одним из наиболее устоявшихся способов обеспечения качества разработки программного обеспечения</a:t>
            </a:r>
          </a:p>
          <a:p>
            <a:pPr eaLnBrk="1" hangingPunct="1"/>
            <a:r>
              <a:rPr lang="ru-RU" b="0" dirty="0" smtClean="0"/>
              <a:t>Оно является одним из эффективных средств современной системы обеспечения качества программного продукта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Каждый из участников может иметь различное представление о продукте и о том, насколько он хорош или плох (то есть о том, насколько высоко качество продукта)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Для минимизации рисков, связанных с особенностями поведения в системы в той или иной среде, во время тестирования рекомендуется использовать окружение максимально приближенное к тому, на которое будет установлен продукт после выдачи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Разработка через 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 TDD?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тестирования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ru-RU" dirty="0" smtClean="0">
                <a:solidFill>
                  <a:schemeClr val="accent4"/>
                </a:solidFill>
              </a:rPr>
              <a:t>истемное </a:t>
            </a:r>
            <a:r>
              <a:rPr lang="ru-RU" dirty="0">
                <a:solidFill>
                  <a:schemeClr val="accent4"/>
                </a:solidFill>
              </a:rPr>
              <a:t>тестирование, в ходе которого тестируется система в </a:t>
            </a:r>
            <a:r>
              <a:rPr lang="ru-RU" dirty="0" smtClean="0">
                <a:solidFill>
                  <a:schemeClr val="accent4"/>
                </a:solidFill>
              </a:rPr>
              <a:t>целом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</a:t>
            </a:r>
            <a:r>
              <a:rPr lang="ru-RU" dirty="0" smtClean="0">
                <a:solidFill>
                  <a:schemeClr val="accent4"/>
                </a:solidFill>
              </a:rPr>
              <a:t>нтеграционное </a:t>
            </a:r>
            <a:r>
              <a:rPr lang="ru-RU" dirty="0">
                <a:solidFill>
                  <a:schemeClr val="accent4"/>
                </a:solidFill>
              </a:rPr>
              <a:t>тестирование, в ходе которого тестируются группы взаимодействующих модулей и компонент </a:t>
            </a:r>
            <a:r>
              <a:rPr lang="ru-RU" dirty="0" smtClean="0">
                <a:solidFill>
                  <a:schemeClr val="accent4"/>
                </a:solidFill>
              </a:rPr>
              <a:t>системы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Модульное </a:t>
            </a:r>
            <a:r>
              <a:rPr lang="ru-RU" dirty="0">
                <a:solidFill>
                  <a:schemeClr val="accent4"/>
                </a:solidFill>
              </a:rPr>
              <a:t>тестирование, в ходе которого тестируются отдельные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47225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95934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508701"/>
            <a:ext cx="7391400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ходе системного тестирования выявляются следующие дефекты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</a:t>
            </a:r>
            <a:r>
              <a:rPr lang="ru-RU" dirty="0" smtClean="0">
                <a:solidFill>
                  <a:schemeClr val="accent4"/>
                </a:solidFill>
              </a:rPr>
              <a:t>еверное </a:t>
            </a:r>
            <a:r>
              <a:rPr lang="ru-RU" dirty="0">
                <a:solidFill>
                  <a:schemeClr val="accent4"/>
                </a:solidFill>
              </a:rPr>
              <a:t>использование ресурсов </a:t>
            </a:r>
            <a:r>
              <a:rPr lang="ru-RU" dirty="0" smtClean="0">
                <a:solidFill>
                  <a:schemeClr val="accent4"/>
                </a:solidFill>
              </a:rPr>
              <a:t>системы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</a:rPr>
              <a:t>комбинации данных пользовательского </a:t>
            </a:r>
            <a:r>
              <a:rPr lang="ru-RU" dirty="0" smtClean="0">
                <a:solidFill>
                  <a:schemeClr val="accent4"/>
                </a:solidFill>
              </a:rPr>
              <a:t>уровня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Несовместимость </a:t>
            </a:r>
            <a:r>
              <a:rPr lang="ru-RU" dirty="0">
                <a:solidFill>
                  <a:schemeClr val="accent4"/>
                </a:solidFill>
              </a:rPr>
              <a:t>с </a:t>
            </a:r>
            <a:r>
              <a:rPr lang="ru-RU" dirty="0" smtClean="0">
                <a:solidFill>
                  <a:schemeClr val="accent4"/>
                </a:solidFill>
              </a:rPr>
              <a:t>окружением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</a:rPr>
              <a:t>сценарии </a:t>
            </a:r>
            <a:r>
              <a:rPr lang="ru-RU" dirty="0" smtClean="0">
                <a:solidFill>
                  <a:schemeClr val="accent4"/>
                </a:solidFill>
              </a:rPr>
              <a:t>использования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Отсутствующая </a:t>
            </a:r>
            <a:r>
              <a:rPr lang="ru-RU" dirty="0">
                <a:solidFill>
                  <a:schemeClr val="accent4"/>
                </a:solidFill>
              </a:rPr>
              <a:t>или неверная </a:t>
            </a:r>
            <a:r>
              <a:rPr lang="ru-RU" dirty="0" smtClean="0">
                <a:solidFill>
                  <a:schemeClr val="accent4"/>
                </a:solidFill>
              </a:rPr>
              <a:t>функциональность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Неудобство </a:t>
            </a:r>
            <a:r>
              <a:rPr lang="ru-RU" dirty="0">
                <a:solidFill>
                  <a:schemeClr val="accent4"/>
                </a:solidFill>
              </a:rPr>
              <a:t>использования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342344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Интеграционное тестирование предназначено для проверки связи между компонентами, а также взаимодействия с различными частями системы (операционной системой, оборудованием либо связи между различными системами)</a:t>
            </a:r>
          </a:p>
        </p:txBody>
      </p:sp>
    </p:spTree>
    <p:extLst>
      <p:ext uri="{BB962C8B-B14F-4D97-AF65-F5344CB8AC3E}">
        <p14:creationId xmlns:p14="http://schemas.microsoft.com/office/powerpoint/2010/main" val="424956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062698"/>
            <a:ext cx="7391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Интеграционное тестирование так же может проводиться на различных уровнях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Компонентный: проверяется взаимодействие между компонентами системы после проведения компонентного (модульного) </a:t>
            </a:r>
            <a:r>
              <a:rPr lang="ru-RU" dirty="0" smtClean="0">
                <a:solidFill>
                  <a:schemeClr val="accent4"/>
                </a:solidFill>
              </a:rPr>
              <a:t>тестирования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Системный: проверяется взаимодействие между разными системами после проведения системного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8178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или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Модульное </a:t>
            </a:r>
            <a:r>
              <a:rPr lang="ru-RU" dirty="0"/>
              <a:t>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Модульное тестирование проверяет функциональность и ищет дефекты в частях приложения, которые доступны и могут быть протестированы по отдельности (модули программ, объекты, классы, функции и т.д.)</a:t>
            </a:r>
          </a:p>
        </p:txBody>
      </p:sp>
    </p:spTree>
    <p:extLst>
      <p:ext uri="{BB962C8B-B14F-4D97-AF65-F5344CB8AC3E}">
        <p14:creationId xmlns:p14="http://schemas.microsoft.com/office/powerpoint/2010/main" val="15900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en-US" dirty="0" smtClean="0"/>
              <a:t> </a:t>
            </a:r>
            <a:r>
              <a:rPr lang="en-US" dirty="0"/>
              <a:t>TDD? </a:t>
            </a:r>
            <a:r>
              <a:rPr lang="ru-RU" dirty="0" smtClean="0"/>
              <a:t>Потому что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4952999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In many software processes: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Testing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is planned late in the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development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cycle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Insufficient </a:t>
            </a:r>
            <a:r>
              <a:rPr lang="en-US" b="1" dirty="0">
                <a:solidFill>
                  <a:srgbClr val="004080"/>
                </a:solidFill>
                <a:cs typeface="Tahoma" charset="0"/>
              </a:rPr>
              <a:t>Time/budget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Shorten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test period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Drop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the tests 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5334000"/>
            <a:ext cx="8077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О</a:t>
            </a:r>
            <a:r>
              <a:rPr lang="ru-RU" dirty="0" smtClean="0">
                <a:solidFill>
                  <a:schemeClr val="accent4"/>
                </a:solidFill>
              </a:rPr>
              <a:t>ценка </a:t>
            </a:r>
            <a:r>
              <a:rPr lang="ru-RU" dirty="0">
                <a:solidFill>
                  <a:schemeClr val="accent4"/>
                </a:solidFill>
              </a:rPr>
              <a:t>распределения трудоемкости между фазами создания программного продукта: 40%-20%-40</a:t>
            </a:r>
            <a:r>
              <a:rPr lang="ru-RU" dirty="0" smtClean="0">
                <a:solidFill>
                  <a:schemeClr val="accent4"/>
                </a:solidFill>
              </a:rPr>
              <a:t>%</a:t>
            </a:r>
            <a:endParaRPr lang="ru-RU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http://swsys.ru/uploaded/image/2011-4/image27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1828800"/>
            <a:ext cx="2733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5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339697"/>
            <a:ext cx="6553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Следовательно</a:t>
            </a:r>
            <a:r>
              <a:rPr lang="ru-RU" dirty="0">
                <a:solidFill>
                  <a:schemeClr val="accent4"/>
                </a:solidFill>
              </a:rPr>
              <a:t>, наибольший эффект в снижении трудоемкости может быть получен прежде всего на фазах Design и </a:t>
            </a:r>
            <a:r>
              <a:rPr lang="ru-RU" dirty="0" smtClean="0">
                <a:solidFill>
                  <a:schemeClr val="accent4"/>
                </a:solidFill>
              </a:rPr>
              <a:t>Testing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А значит и основные вложения в автоматизацию или генерацию кода следует осуществлять, прежде всего, на этих фазах</a:t>
            </a:r>
          </a:p>
        </p:txBody>
      </p:sp>
    </p:spTree>
    <p:extLst>
      <p:ext uri="{BB962C8B-B14F-4D97-AF65-F5344CB8AC3E}">
        <p14:creationId xmlns:p14="http://schemas.microsoft.com/office/powerpoint/2010/main" val="260339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Unit Testing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438" y="2057400"/>
            <a:ext cx="6862762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Облегчает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работу программиста, позволяя маленькими шажками реализовывать большой функционал. И гарантирует работоспособность на каждом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шаге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Вынуждает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проектировать красивый дизайн проекта, который в дальнейшем легче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использовать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Есть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гарантия, что покрытый тестами код - работает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!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Рефакторинг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становится почти безболезненным.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613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Agile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– </a:t>
              </a: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Почему автоматизированные тесты?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uk-UA" dirty="0">
                  <a:solidFill>
                    <a:srgbClr val="004080"/>
                  </a:solidFill>
                </a:rPr>
                <a:t>Почему TDD?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Почему</a:t>
              </a:r>
              <a:r>
                <a:rPr lang="en-US" dirty="0">
                  <a:solidFill>
                    <a:srgbClr val="004080"/>
                  </a:solidFill>
                </a:rPr>
                <a:t> Test First?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Вопросы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1423194" y="3036093"/>
            <a:ext cx="6297613" cy="585787"/>
          </a:xfrm>
        </p:spPr>
        <p:txBody>
          <a:bodyPr/>
          <a:lstStyle/>
          <a:p>
            <a:pPr algn="ctr"/>
            <a:r>
              <a:rPr lang="ru-RU" sz="2400" b="0" kern="1200" dirty="0">
                <a:solidFill>
                  <a:srgbClr val="004080"/>
                </a:solidFill>
                <a:latin typeface="+mn-lt"/>
                <a:ea typeface="+mn-ea"/>
                <a:cs typeface="Tahoma" charset="0"/>
              </a:rPr>
              <a:t>TDD</a:t>
            </a:r>
            <a:r>
              <a:rPr lang="en-US" sz="2400" b="0" kern="1200" dirty="0">
                <a:solidFill>
                  <a:srgbClr val="004080"/>
                </a:solidFill>
                <a:latin typeface="+mn-lt"/>
                <a:ea typeface="+mn-ea"/>
                <a:cs typeface="Tahoma" charset="0"/>
              </a:rPr>
              <a:t> – </a:t>
            </a:r>
            <a:r>
              <a:rPr lang="ru-RU" sz="2400" b="0" kern="1200" dirty="0">
                <a:solidFill>
                  <a:srgbClr val="004080"/>
                </a:solidFill>
                <a:latin typeface="+mn-lt"/>
                <a:ea typeface="+mn-ea"/>
                <a:cs typeface="Tahoma" charset="0"/>
              </a:rPr>
              <a:t>это о дизайне!</a:t>
            </a:r>
          </a:p>
        </p:txBody>
      </p:sp>
    </p:spTree>
    <p:extLst>
      <p:ext uri="{BB962C8B-B14F-4D97-AF65-F5344CB8AC3E}">
        <p14:creationId xmlns:p14="http://schemas.microsoft.com/office/powerpoint/2010/main" val="41841776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Влияние хорошего дизайна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764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86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  <a:latin typeface="Arial" charset="0"/>
              </a:rPr>
              <a:t>Почему автоматизированные тесты?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24" t="14583" r="2470" b="9747"/>
          <a:stretch/>
        </p:blipFill>
        <p:spPr>
          <a:xfrm>
            <a:off x="267368" y="1287529"/>
            <a:ext cx="8648548" cy="5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335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Риски ручного тестирования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7" t="14583" r="6702" b="10137"/>
          <a:stretch/>
        </p:blipFill>
        <p:spPr>
          <a:xfrm>
            <a:off x="614947" y="1314266"/>
            <a:ext cx="8148053" cy="5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62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9" t="13332" r="4490" b="8741"/>
          <a:stretch/>
        </p:blipFill>
        <p:spPr>
          <a:xfrm>
            <a:off x="361950" y="1209040"/>
            <a:ext cx="8369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5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91" t="13855" r="6532" b="9185"/>
          <a:stretch/>
        </p:blipFill>
        <p:spPr>
          <a:xfrm>
            <a:off x="604520" y="1257300"/>
            <a:ext cx="8006080" cy="5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38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Итеративный процесс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549400"/>
            <a:ext cx="3746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90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289" y="1219200"/>
            <a:ext cx="48768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Testable code is cleaner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Lower Complexity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Loosely Coupled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Tighter Cohesion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Keeps focus on Simple Design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YAGNI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DRY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Continuous Refactoring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94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/Trainings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стоит применять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86525" cy="3229939"/>
            <a:chOff x="1352550" y="2035583"/>
            <a:chExt cx="6486525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3415036"/>
              <a:ext cx="55530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Одобрен выдающимися специалистами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TDD придуман и одобрен коллективным </a:t>
              </a:r>
              <a:r>
                <a:rPr lang="ru-RU" dirty="0" smtClean="0">
                  <a:solidFill>
                    <a:srgbClr val="004080"/>
                  </a:solidFill>
                </a:rPr>
                <a:t>разумом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4504819"/>
              <a:ext cx="5505450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Применяется уже далеко не первый год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тестирование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0539" y="2939862"/>
            <a:ext cx="5542922" cy="916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sz="2200" dirty="0">
                <a:solidFill>
                  <a:schemeClr val="accent4"/>
                </a:solidFill>
              </a:rPr>
              <a:t>Тестирование – способ обеспечения качества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72255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С технической точки зрения, тестирование заключается в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</a:t>
            </a:r>
            <a:r>
              <a:rPr lang="ru-RU" dirty="0" smtClean="0">
                <a:solidFill>
                  <a:schemeClr val="accent4"/>
                </a:solidFill>
              </a:rPr>
              <a:t>ыполнении </a:t>
            </a:r>
            <a:r>
              <a:rPr lang="ru-RU" dirty="0">
                <a:solidFill>
                  <a:schemeClr val="accent4"/>
                </a:solidFill>
              </a:rPr>
              <a:t>приложения на некотором множестве исходных </a:t>
            </a:r>
            <a:r>
              <a:rPr lang="ru-RU" dirty="0" smtClean="0">
                <a:solidFill>
                  <a:schemeClr val="accent4"/>
                </a:solidFill>
              </a:rPr>
              <a:t>данных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Сверке </a:t>
            </a:r>
            <a:r>
              <a:rPr lang="ru-RU" dirty="0">
                <a:solidFill>
                  <a:schemeClr val="accent4"/>
                </a:solidFill>
              </a:rPr>
              <a:t>получаемых результатов с заранее известными (эталонными) с целью установить соответствие различных свойств и характеристик приложения заказанным свойствам</a:t>
            </a:r>
          </a:p>
        </p:txBody>
      </p:sp>
    </p:spTree>
    <p:extLst>
      <p:ext uri="{BB962C8B-B14F-4D97-AF65-F5344CB8AC3E}">
        <p14:creationId xmlns:p14="http://schemas.microsoft.com/office/powerpoint/2010/main" val="79753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60080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Тестирование </a:t>
            </a:r>
            <a:r>
              <a:rPr lang="ru-RU" dirty="0">
                <a:solidFill>
                  <a:schemeClr val="accent4"/>
                </a:solidFill>
              </a:rPr>
              <a:t>является одной из основных фаз разработки программного продукта (наряду с Дизайном приложения и Разработкой кода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Оно характеризуется достаточно большим вкладом в суммарную трудоемкость разработки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1661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Заинтересованными сторонами являются: </a:t>
            </a:r>
            <a:endParaRPr lang="ru-RU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</a:t>
            </a:r>
            <a:r>
              <a:rPr lang="ru-RU" dirty="0" smtClean="0">
                <a:solidFill>
                  <a:schemeClr val="accent4"/>
                </a:solidFill>
              </a:rPr>
              <a:t>аказчик </a:t>
            </a:r>
            <a:r>
              <a:rPr lang="ru-RU" dirty="0">
                <a:solidFill>
                  <a:schemeClr val="accent4"/>
                </a:solidFill>
              </a:rPr>
              <a:t>продукта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Спонсор</a:t>
            </a: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Конечный </a:t>
            </a:r>
            <a:r>
              <a:rPr lang="ru-RU" dirty="0">
                <a:solidFill>
                  <a:schemeClr val="accent4"/>
                </a:solidFill>
              </a:rPr>
              <a:t>пользователь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Разработчики</a:t>
            </a: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Тестировщики </a:t>
            </a:r>
            <a:r>
              <a:rPr lang="ru-RU" dirty="0">
                <a:solidFill>
                  <a:schemeClr val="accent4"/>
                </a:solidFill>
              </a:rPr>
              <a:t>продукта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Инженеры </a:t>
            </a:r>
            <a:r>
              <a:rPr lang="ru-RU" dirty="0">
                <a:solidFill>
                  <a:schemeClr val="accent4"/>
                </a:solidFill>
              </a:rPr>
              <a:t>поддержки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Сотрудники </a:t>
            </a:r>
            <a:r>
              <a:rPr lang="ru-RU" dirty="0">
                <a:solidFill>
                  <a:schemeClr val="accent4"/>
                </a:solidFill>
              </a:rPr>
              <a:t>отделов маркетинга, обучения и продаж</a:t>
            </a:r>
          </a:p>
        </p:txBody>
      </p:sp>
    </p:spTree>
    <p:extLst>
      <p:ext uri="{BB962C8B-B14F-4D97-AF65-F5344CB8AC3E}">
        <p14:creationId xmlns:p14="http://schemas.microsoft.com/office/powerpoint/2010/main" val="31975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062698"/>
            <a:ext cx="6248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Таким </a:t>
            </a:r>
            <a:r>
              <a:rPr lang="ru-RU" dirty="0">
                <a:solidFill>
                  <a:schemeClr val="accent4"/>
                </a:solidFill>
              </a:rPr>
              <a:t>образом, постановка задачи обеспечения качества продукта выливается в задачи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</a:t>
            </a:r>
            <a:r>
              <a:rPr lang="ru-RU" dirty="0" smtClean="0">
                <a:solidFill>
                  <a:schemeClr val="accent4"/>
                </a:solidFill>
              </a:rPr>
              <a:t>пределения </a:t>
            </a:r>
            <a:r>
              <a:rPr lang="ru-RU" dirty="0">
                <a:solidFill>
                  <a:schemeClr val="accent4"/>
                </a:solidFill>
              </a:rPr>
              <a:t>заинтересованных </a:t>
            </a:r>
            <a:r>
              <a:rPr lang="ru-RU" dirty="0" smtClean="0">
                <a:solidFill>
                  <a:schemeClr val="accent4"/>
                </a:solidFill>
              </a:rPr>
              <a:t>лиц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Их </a:t>
            </a:r>
            <a:r>
              <a:rPr lang="ru-RU" dirty="0">
                <a:solidFill>
                  <a:schemeClr val="accent4"/>
                </a:solidFill>
              </a:rPr>
              <a:t>критериев </a:t>
            </a:r>
            <a:r>
              <a:rPr lang="ru-RU" dirty="0" smtClean="0">
                <a:solidFill>
                  <a:schemeClr val="accent4"/>
                </a:solidFill>
              </a:rPr>
              <a:t>качества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Нахождения </a:t>
            </a:r>
            <a:r>
              <a:rPr lang="ru-RU" dirty="0">
                <a:solidFill>
                  <a:schemeClr val="accent4"/>
                </a:solidFill>
              </a:rPr>
              <a:t>оптимального </a:t>
            </a:r>
            <a:r>
              <a:rPr lang="ru-RU" dirty="0" smtClean="0">
                <a:solidFill>
                  <a:schemeClr val="accent4"/>
                </a:solidFill>
              </a:rPr>
              <a:t>решения</a:t>
            </a:r>
            <a:r>
              <a:rPr lang="ru-RU" dirty="0">
                <a:solidFill>
                  <a:schemeClr val="accent4"/>
                </a:solidFill>
              </a:rPr>
              <a:t>, удовлетворяющего этим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382070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/>
              <a:t>к</a:t>
            </a:r>
            <a:r>
              <a:rPr lang="ru-RU" dirty="0" smtClean="0"/>
              <a:t>ачества ПО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100000">
                <a:srgbClr val="0000FF">
                  <a:alpha val="45000"/>
                </a:srgbClr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46625" y="2374416"/>
            <a:ext cx="3111500" cy="811715"/>
            <a:chOff x="4746625" y="1698625"/>
            <a:chExt cx="3111500" cy="811715"/>
          </a:xfrm>
        </p:grpSpPr>
        <p:sp>
          <p:nvSpPr>
            <p:cNvPr id="13" name="Rounded Rectangle 12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08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Готовность к </a:t>
              </a:r>
              <a:r>
                <a:rPr lang="en-US" dirty="0">
                  <a:solidFill>
                    <a:srgbClr val="004080"/>
                  </a:solidFill>
                </a:rPr>
                <a:t>P</a:t>
              </a:r>
              <a:r>
                <a:rPr lang="en-US" dirty="0" smtClean="0">
                  <a:solidFill>
                    <a:srgbClr val="004080"/>
                  </a:solidFill>
                </a:rPr>
                <a:t>roduction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625" y="3338531"/>
            <a:ext cx="3111500" cy="811715"/>
            <a:chOff x="4746625" y="1698625"/>
            <a:chExt cx="3111500" cy="811715"/>
          </a:xfrm>
        </p:grpSpPr>
        <p:sp>
          <p:nvSpPr>
            <p:cNvPr id="16" name="Rounded Rectangle 15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Хороший </a:t>
              </a:r>
              <a:r>
                <a:rPr lang="ru-RU" dirty="0">
                  <a:solidFill>
                    <a:srgbClr val="004080"/>
                  </a:solidFill>
                </a:rPr>
                <a:t>Д</a:t>
              </a:r>
              <a:r>
                <a:rPr lang="ru-RU" dirty="0" smtClean="0">
                  <a:solidFill>
                    <a:srgbClr val="004080"/>
                  </a:solidFill>
                </a:rPr>
                <a:t>изайн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625" y="4304816"/>
            <a:ext cx="3111500" cy="811715"/>
            <a:chOff x="4746625" y="1698625"/>
            <a:chExt cx="3111500" cy="811715"/>
          </a:xfrm>
        </p:grpSpPr>
        <p:sp>
          <p:nvSpPr>
            <p:cNvPr id="19" name="Rounded Rectangle 18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Чистый 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512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865</Words>
  <Application>Microsoft Macintosh PowerPoint</Application>
  <PresentationFormat>On-screen Show (4:3)</PresentationFormat>
  <Paragraphs>173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Lux_new</vt:lpstr>
      <vt:lpstr>_LuxTraining2012_v4</vt:lpstr>
      <vt:lpstr>Разработка через тестирование Why TDD?</vt:lpstr>
      <vt:lpstr>Содержание</vt:lpstr>
      <vt:lpstr>Почему стоит применять TDD?</vt:lpstr>
      <vt:lpstr>Что такое тестирование?</vt:lpstr>
      <vt:lpstr>Что такое тестирование?</vt:lpstr>
      <vt:lpstr>Что такое тестирование?</vt:lpstr>
      <vt:lpstr>Качество ПО</vt:lpstr>
      <vt:lpstr>Качество ПО</vt:lpstr>
      <vt:lpstr>Уровни качества ПО</vt:lpstr>
      <vt:lpstr>Уровни тестирования</vt:lpstr>
      <vt:lpstr>Системное тестирование</vt:lpstr>
      <vt:lpstr>Системное тестирование</vt:lpstr>
      <vt:lpstr>Интеграционное тестирование </vt:lpstr>
      <vt:lpstr>Интеграционное тестирование </vt:lpstr>
      <vt:lpstr>Компонентное или  Модульное тестирование </vt:lpstr>
      <vt:lpstr>Почему TDD? Потому что:</vt:lpstr>
      <vt:lpstr>Эффективность автоматизации</vt:lpstr>
      <vt:lpstr>Эффективность автоматизации</vt:lpstr>
      <vt:lpstr>Unit Testing</vt:lpstr>
      <vt:lpstr>TDD – это о дизайне!</vt:lpstr>
      <vt:lpstr>Влияние хорошего дизайна</vt:lpstr>
      <vt:lpstr>Почему автоматизированные тесты?</vt:lpstr>
      <vt:lpstr>Риски ручного тестирования</vt:lpstr>
      <vt:lpstr>Почему Test First?</vt:lpstr>
      <vt:lpstr>Почему Test First?</vt:lpstr>
      <vt:lpstr>Итеративный процесс</vt:lpstr>
      <vt:lpstr>Почему TDD?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161</cp:revision>
  <dcterms:created xsi:type="dcterms:W3CDTF">2012-04-24T17:52:52Z</dcterms:created>
  <dcterms:modified xsi:type="dcterms:W3CDTF">2012-11-01T20:55:34Z</dcterms:modified>
  <cp:category/>
</cp:coreProperties>
</file>