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5"/>
  </p:notesMasterIdLst>
  <p:sldIdLst>
    <p:sldId id="355" r:id="rId4"/>
    <p:sldId id="257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57" r:id="rId23"/>
    <p:sldId id="35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608" y="-27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7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8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Best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в проверках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первом случае, мы должны реализовать внутри теста ту же логику, что и в тестируемом </a:t>
            </a:r>
            <a:r>
              <a:rPr lang="ru-RU" dirty="0" smtClean="0">
                <a:solidFill>
                  <a:schemeClr val="accent4"/>
                </a:solidFill>
              </a:rPr>
              <a:t>методе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случае ошибки в методе, мы должны будем править как метод, так и </a:t>
            </a:r>
            <a:r>
              <a:rPr lang="ru-RU" dirty="0" smtClean="0">
                <a:solidFill>
                  <a:schemeClr val="accent4"/>
                </a:solidFill>
              </a:rPr>
              <a:t>тест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Вторая проверка более понятна и проста в сопровождении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</a:rPr>
              <a:t>Code HERE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Модульный тест должен тестировать поведение одного </a:t>
            </a:r>
            <a:r>
              <a:rPr lang="ru-RU" dirty="0" smtClean="0">
                <a:solidFill>
                  <a:schemeClr val="accent4"/>
                </a:solidFill>
              </a:rPr>
              <a:t>метода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Тестирование нескольких методов одновременно может существенно увеличить время на рефакторинг и отлов ошибок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	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В </a:t>
            </a:r>
            <a:r>
              <a:rPr lang="ru-RU" dirty="0">
                <a:solidFill>
                  <a:schemeClr val="accent4"/>
                </a:solidFill>
              </a:rPr>
              <a:t>случае ошибки будет трудно сказать, какой из методов отработал неправильно</a:t>
            </a:r>
          </a:p>
        </p:txBody>
      </p:sp>
    </p:spTree>
    <p:extLst>
      <p:ext uri="{BB962C8B-B14F-4D97-AF65-F5344CB8AC3E}">
        <p14:creationId xmlns:p14="http://schemas.microsoft.com/office/powerpoint/2010/main" val="132411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Тесты должны быть независимы друг от </a:t>
            </a:r>
            <a:r>
              <a:rPr lang="ru-RU" dirty="0" smtClean="0">
                <a:solidFill>
                  <a:schemeClr val="accent4"/>
                </a:solidFill>
              </a:rPr>
              <a:t>друга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Порядок выполнения не должен влиять на </a:t>
            </a:r>
            <a:r>
              <a:rPr lang="ru-RU" dirty="0" smtClean="0">
                <a:solidFill>
                  <a:schemeClr val="accent4"/>
                </a:solidFill>
              </a:rPr>
              <a:t>результат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Тесты не должны использовать общих данных, описывающих состояние тестируемого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5454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Изолированные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Модульные тесты должны быть изолированы от окружения такого как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доступ к базе данных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вызов вебсервисов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переменные окружения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файлы настроек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системная дата и </a:t>
            </a:r>
            <a:r>
              <a:rPr lang="ru-RU" dirty="0" smtClean="0">
                <a:solidFill>
                  <a:schemeClr val="accent4"/>
                </a:solidFill>
              </a:rPr>
              <a:t>время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Используйте заглушки – они легко пишутся, повторно используются и быстро работают</a:t>
            </a:r>
          </a:p>
        </p:txBody>
      </p:sp>
    </p:spTree>
    <p:extLst>
      <p:ext uri="{BB962C8B-B14F-4D97-AF65-F5344CB8AC3E}">
        <p14:creationId xmlns:p14="http://schemas.microsoft.com/office/powerpoint/2010/main" val="63214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Именование и комментарии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Имя тест-метода должно четко определять, какой метод он </a:t>
            </a:r>
            <a:r>
              <a:rPr lang="ru-RU" dirty="0" smtClean="0">
                <a:solidFill>
                  <a:schemeClr val="accent4"/>
                </a:solidFill>
              </a:rPr>
              <a:t>тестирует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противном случае это ведет к увеличению затрат на поддержку и рефакторинг кода и </a:t>
            </a:r>
            <a:r>
              <a:rPr lang="ru-RU" dirty="0" smtClean="0">
                <a:solidFill>
                  <a:schemeClr val="accent4"/>
                </a:solidFill>
              </a:rPr>
              <a:t>тестов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Любые нестандартные ситуации должны быть хорошо откомментированны</a:t>
            </a:r>
          </a:p>
        </p:txBody>
      </p:sp>
    </p:spTree>
    <p:extLst>
      <p:ext uri="{BB962C8B-B14F-4D97-AF65-F5344CB8AC3E}">
        <p14:creationId xmlns:p14="http://schemas.microsoft.com/office/powerpoint/2010/main" val="7390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Сообщения об ошибках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478197"/>
            <a:ext cx="5023841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Сообщения должны информативными и позволять однозначно идентифицировать причину </a:t>
            </a:r>
            <a:r>
              <a:rPr lang="ru-RU" dirty="0" smtClean="0">
                <a:solidFill>
                  <a:schemeClr val="accent4"/>
                </a:solidFill>
              </a:rPr>
              <a:t>ошибки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Хорошие сообщения улучшают документирование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108201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private </a:t>
            </a:r>
            <a:r>
              <a:rPr lang="ru-RU" dirty="0"/>
              <a:t>методов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 данному вопросу нет однозначного </a:t>
            </a:r>
            <a:r>
              <a:rPr lang="ru-RU" dirty="0" smtClean="0">
                <a:solidFill>
                  <a:schemeClr val="accent4"/>
                </a:solidFill>
              </a:rPr>
              <a:t>мнения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 одной стороны, мы должны быть уверены в поведении каждого из методов </a:t>
            </a:r>
            <a:r>
              <a:rPr lang="ru-RU" dirty="0" smtClean="0">
                <a:solidFill>
                  <a:schemeClr val="accent4"/>
                </a:solidFill>
              </a:rPr>
              <a:t>класса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 другой стороны, цель модульного тестирования – проверка поведения интерфейсов класса, вне зависимости от внутренней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66406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по бизнес-модулям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Создавайте наборы тестов для каждого из </a:t>
            </a:r>
            <a:r>
              <a:rPr lang="ru-RU" dirty="0" smtClean="0">
                <a:solidFill>
                  <a:schemeClr val="accent4"/>
                </a:solidFill>
              </a:rPr>
              <a:t>модулей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Используйте иерархический </a:t>
            </a:r>
            <a:r>
              <a:rPr lang="ru-RU" dirty="0" smtClean="0">
                <a:solidFill>
                  <a:schemeClr val="accent4"/>
                </a:solidFill>
              </a:rPr>
              <a:t>подход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Уменьшайте время выполнения наборов, разбивая их на </a:t>
            </a:r>
            <a:r>
              <a:rPr lang="ru-RU" dirty="0" smtClean="0">
                <a:solidFill>
                  <a:schemeClr val="accent4"/>
                </a:solidFill>
              </a:rPr>
              <a:t>подмодули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Маленькие наборы можно выполнять чаще</a:t>
            </a:r>
          </a:p>
        </p:txBody>
      </p:sp>
    </p:spTree>
    <p:extLst>
      <p:ext uri="{BB962C8B-B14F-4D97-AF65-F5344CB8AC3E}">
        <p14:creationId xmlns:p14="http://schemas.microsoft.com/office/powerpoint/2010/main" val="42362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Измеряйте покрытие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Зачастую, трудно понять, насколько хорошо оттестирована та или иная часть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Современные инструменты анализа покрытия интегрируются в IDE и инструменты автоматических сборок (ant, maven), и дают наглядное представление степени покрытия кода на различных уровнях</a:t>
            </a:r>
          </a:p>
        </p:txBody>
      </p:sp>
    </p:spTree>
    <p:extLst>
      <p:ext uri="{BB962C8B-B14F-4D97-AF65-F5344CB8AC3E}">
        <p14:creationId xmlns:p14="http://schemas.microsoft.com/office/powerpoint/2010/main" val="203281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автоматизация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1664" y="1447800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Каждый из этих шагов должен выполняться автоматически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1663" y="2667000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выполнение тестов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сбор </a:t>
            </a:r>
            <a:r>
              <a:rPr lang="ru-RU" dirty="0" smtClean="0">
                <a:solidFill>
                  <a:schemeClr val="accent4"/>
                </a:solidFill>
              </a:rPr>
              <a:t>результатов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определение успешности выполнения </a:t>
            </a:r>
            <a:r>
              <a:rPr lang="ru-RU" dirty="0" smtClean="0">
                <a:solidFill>
                  <a:schemeClr val="accent4"/>
                </a:solidFill>
              </a:rPr>
              <a:t>тестов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нотификация о результатах (e-mail, IM, страница на dashboard’e проекта, иконка в трее, флажок в IDE, сигнальный огонь и т.д.)</a:t>
            </a:r>
          </a:p>
        </p:txBody>
      </p:sp>
    </p:spTree>
    <p:extLst>
      <p:ext uri="{BB962C8B-B14F-4D97-AF65-F5344CB8AC3E}">
        <p14:creationId xmlns:p14="http://schemas.microsoft.com/office/powerpoint/2010/main" val="41654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</a:t>
            </a:r>
            <a:r>
              <a:rPr lang="en-US" dirty="0" smtClean="0"/>
              <a:t>ractices 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b="1" dirty="0">
                <a:solidFill>
                  <a:schemeClr val="accent4"/>
                </a:solidFill>
              </a:rPr>
              <a:t>Best practice </a:t>
            </a:r>
            <a:r>
              <a:rPr lang="ru-RU" dirty="0">
                <a:solidFill>
                  <a:schemeClr val="accent4"/>
                </a:solidFill>
              </a:rPr>
              <a:t>(Лучшая практика) – формализация уникального успешного практического </a:t>
            </a:r>
            <a:r>
              <a:rPr lang="ru-RU" dirty="0" smtClean="0">
                <a:solidFill>
                  <a:schemeClr val="accent4"/>
                </a:solidFill>
              </a:rPr>
              <a:t>опыта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Согласно этой идее, в любой деятельности существует оптимальный способ достижения цели, который, оказавшись эффективным в одном месте, может оказаться столь же эффективным и в другом</a:t>
            </a:r>
          </a:p>
        </p:txBody>
      </p:sp>
    </p:spTree>
    <p:extLst>
      <p:ext uri="{BB962C8B-B14F-4D97-AF65-F5344CB8AC3E}">
        <p14:creationId xmlns:p14="http://schemas.microsoft.com/office/powerpoint/2010/main" val="235118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Начинаем с наименее зависимых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вы начнете тестировать «высокоуровневый» метод, то он может завалиться из-за некорректного значения, возвращаемого второстепенным методом внутри </a:t>
            </a:r>
            <a:r>
              <a:rPr lang="ru-RU" dirty="0" smtClean="0">
                <a:solidFill>
                  <a:schemeClr val="accent4"/>
                </a:solidFill>
              </a:rPr>
              <a:t>него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Т.о. вы тратите дополнительное время на поиск источника </a:t>
            </a:r>
            <a:r>
              <a:rPr lang="ru-RU" dirty="0" smtClean="0">
                <a:solidFill>
                  <a:schemeClr val="accent4"/>
                </a:solidFill>
              </a:rPr>
              <a:t>проблемы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итоге вы все равно оттестируете сначала второстепенный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12604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616696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Подготовка входных </a:t>
            </a:r>
            <a:r>
              <a:rPr lang="ru-RU" dirty="0" smtClean="0">
                <a:solidFill>
                  <a:schemeClr val="accent4"/>
                </a:solidFill>
              </a:rPr>
              <a:t>параметров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Вызов тестируемого </a:t>
            </a:r>
            <a:r>
              <a:rPr lang="ru-RU" dirty="0" smtClean="0">
                <a:solidFill>
                  <a:schemeClr val="accent4"/>
                </a:solidFill>
              </a:rPr>
              <a:t>метода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Проверка выходных параметров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1200" y="1447800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>
              <a:defRPr/>
            </a:pPr>
            <a:r>
              <a:rPr lang="ru-RU" dirty="0">
                <a:solidFill>
                  <a:schemeClr val="accent4"/>
                </a:solidFill>
              </a:rPr>
              <a:t>В идеале, тесты должны состоять из трёх простых шагов:</a:t>
            </a:r>
          </a:p>
        </p:txBody>
      </p:sp>
    </p:spTree>
    <p:extLst>
      <p:ext uri="{BB962C8B-B14F-4D97-AF65-F5344CB8AC3E}">
        <p14:creationId xmlns:p14="http://schemas.microsoft.com/office/powerpoint/2010/main" val="400383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Любой тест завершается либо </a:t>
            </a:r>
            <a:r>
              <a:rPr lang="ru-RU" b="1" dirty="0">
                <a:solidFill>
                  <a:schemeClr val="accent4"/>
                </a:solidFill>
              </a:rPr>
              <a:t>успехом</a:t>
            </a:r>
            <a:r>
              <a:rPr lang="ru-RU" dirty="0">
                <a:solidFill>
                  <a:schemeClr val="accent4"/>
                </a:solidFill>
              </a:rPr>
              <a:t>, либо </a:t>
            </a:r>
            <a:r>
              <a:rPr lang="ru-RU" b="1" dirty="0" smtClean="0">
                <a:solidFill>
                  <a:schemeClr val="accent4"/>
                </a:solidFill>
              </a:rPr>
              <a:t>провалом</a:t>
            </a:r>
            <a:endParaRPr lang="en-US" b="1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b="1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 должно быть «наполовину(частично) успешных» </a:t>
            </a:r>
            <a:r>
              <a:rPr lang="ru-RU" dirty="0" smtClean="0">
                <a:solidFill>
                  <a:schemeClr val="accent4"/>
                </a:solidFill>
              </a:rPr>
              <a:t>тестов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тест провален, то проваленным считается и весь тестовый набор</a:t>
            </a:r>
          </a:p>
        </p:txBody>
      </p:sp>
    </p:spTree>
    <p:extLst>
      <p:ext uri="{BB962C8B-B14F-4D97-AF65-F5344CB8AC3E}">
        <p14:creationId xmlns:p14="http://schemas.microsoft.com/office/powerpoint/2010/main" val="184709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Стремитесь к тому, чтобы тесты содержали не более одной </a:t>
            </a:r>
            <a:r>
              <a:rPr lang="ru-RU" dirty="0" smtClean="0">
                <a:solidFill>
                  <a:schemeClr val="accent4"/>
                </a:solidFill>
              </a:rPr>
              <a:t>проверки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Множество проверок в одном тесте может вызвать падение </a:t>
            </a:r>
            <a:r>
              <a:rPr lang="ru-RU" dirty="0" smtClean="0">
                <a:solidFill>
                  <a:schemeClr val="accent4"/>
                </a:solidFill>
              </a:rPr>
              <a:t>производительности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не пройдет первая проверка, то остальные даже не </a:t>
            </a:r>
            <a:r>
              <a:rPr lang="ru-RU" dirty="0" smtClean="0">
                <a:solidFill>
                  <a:schemeClr val="accent4"/>
                </a:solidFill>
              </a:rPr>
              <a:t>выполнятся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Данная практика помогает более точно находить места возникновения дефектов</a:t>
            </a:r>
          </a:p>
        </p:txBody>
      </p:sp>
    </p:spTree>
    <p:extLst>
      <p:ext uri="{BB962C8B-B14F-4D97-AF65-F5344CB8AC3E}">
        <p14:creationId xmlns:p14="http://schemas.microsoft.com/office/powerpoint/2010/main" val="164708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Быстрые тесты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4592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Чем быстрее выполняются тесты, тем чаще их можно запускать – быстрее получать </a:t>
            </a:r>
            <a:r>
              <a:rPr lang="ru-RU" dirty="0" smtClean="0">
                <a:solidFill>
                  <a:schemeClr val="accent4"/>
                </a:solidFill>
              </a:rPr>
              <a:t>фидбек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Со временем количество тестов увеличивается, как и общее время их </a:t>
            </a:r>
            <a:r>
              <a:rPr lang="ru-RU" dirty="0" smtClean="0">
                <a:solidFill>
                  <a:schemeClr val="accent4"/>
                </a:solidFill>
              </a:rPr>
              <a:t>выполнения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Даже один медленный тест «тормозит» выполнение всего тестового набора (слабое звено)</a:t>
            </a:r>
          </a:p>
        </p:txBody>
      </p:sp>
    </p:spTree>
    <p:extLst>
      <p:ext uri="{BB962C8B-B14F-4D97-AF65-F5344CB8AC3E}">
        <p14:creationId xmlns:p14="http://schemas.microsoft.com/office/powerpoint/2010/main" val="351458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678</Words>
  <Application>Microsoft Macintosh PowerPoint</Application>
  <PresentationFormat>On-screen Show (4:3)</PresentationFormat>
  <Paragraphs>147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Lux_new</vt:lpstr>
      <vt:lpstr>_LuxTraining2012_v4</vt:lpstr>
      <vt:lpstr>Разработка через тестирование Best Practice</vt:lpstr>
      <vt:lpstr>Для кого этот тренинг?</vt:lpstr>
      <vt:lpstr>Содержание</vt:lpstr>
      <vt:lpstr>Best Practices </vt:lpstr>
      <vt:lpstr>Начинаем с наименее зависимых</vt:lpstr>
      <vt:lpstr>Простые тесты</vt:lpstr>
      <vt:lpstr>Простые тесты</vt:lpstr>
      <vt:lpstr>Простые тесты</vt:lpstr>
      <vt:lpstr>Быстрые тесты</vt:lpstr>
      <vt:lpstr>Константы в проверках</vt:lpstr>
      <vt:lpstr>Независимые тесты</vt:lpstr>
      <vt:lpstr>Независимые тесты</vt:lpstr>
      <vt:lpstr>Изолированные тесты</vt:lpstr>
      <vt:lpstr>Именование и комментарии</vt:lpstr>
      <vt:lpstr>Сообщения об ошибках</vt:lpstr>
      <vt:lpstr>Тестирование private методов</vt:lpstr>
      <vt:lpstr>Разделение по бизнес-модулям</vt:lpstr>
      <vt:lpstr>Измеряйте покрытие</vt:lpstr>
      <vt:lpstr>Полная автоматизация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153</cp:revision>
  <dcterms:created xsi:type="dcterms:W3CDTF">2012-04-24T17:52:52Z</dcterms:created>
  <dcterms:modified xsi:type="dcterms:W3CDTF">2012-11-01T21:20:34Z</dcterms:modified>
  <cp:category/>
</cp:coreProperties>
</file>