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94" r:id="rId3"/>
  </p:sldMasterIdLst>
  <p:notesMasterIdLst>
    <p:notesMasterId r:id="rId23"/>
  </p:notesMasterIdLst>
  <p:sldIdLst>
    <p:sldId id="355" r:id="rId4"/>
    <p:sldId id="257" r:id="rId5"/>
    <p:sldId id="375" r:id="rId6"/>
    <p:sldId id="389" r:id="rId7"/>
    <p:sldId id="391" r:id="rId8"/>
    <p:sldId id="393" r:id="rId9"/>
    <p:sldId id="394" r:id="rId10"/>
    <p:sldId id="395" r:id="rId11"/>
    <p:sldId id="396" r:id="rId12"/>
    <p:sldId id="397" r:id="rId13"/>
    <p:sldId id="398" r:id="rId14"/>
    <p:sldId id="399" r:id="rId15"/>
    <p:sldId id="400" r:id="rId16"/>
    <p:sldId id="401" r:id="rId17"/>
    <p:sldId id="402" r:id="rId18"/>
    <p:sldId id="403" r:id="rId19"/>
    <p:sldId id="404" r:id="rId20"/>
    <p:sldId id="357" r:id="rId21"/>
    <p:sldId id="35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C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294" autoAdjust="0"/>
  </p:normalViewPr>
  <p:slideViewPr>
    <p:cSldViewPr snapToObjects="1">
      <p:cViewPr>
        <p:scale>
          <a:sx n="95" d="100"/>
          <a:sy n="95" d="100"/>
        </p:scale>
        <p:origin x="-1384" y="-1192"/>
      </p:cViewPr>
      <p:guideLst>
        <p:guide orient="horz"/>
        <p:guide pos="2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6ECE3-FD69-FE4C-B5B3-E9526994F809}" type="datetimeFigureOut">
              <a:rPr lang="en-US" smtClean="0"/>
              <a:t>11/1/12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568CC-110C-4346-A0AE-B1FBECAA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4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857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eg"/><Relationship Id="rId3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e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e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e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e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11/1/12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8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11/1/12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0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11/1/12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83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Untitled-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1038225"/>
            <a:ext cx="2197100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532063"/>
            <a:ext cx="7772400" cy="1190625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Click to edit Master 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03263" y="4554538"/>
            <a:ext cx="77644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>
                <a:solidFill>
                  <a:schemeClr val="accent4"/>
                </a:solidFill>
              </a:defRPr>
            </a:lvl1pPr>
          </a:lstStyle>
          <a:p>
            <a:r>
              <a:rPr lang="ru-RU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51594014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1390650"/>
            <a:ext cx="4078288" cy="49164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2638" y="1390650"/>
            <a:ext cx="4078287" cy="49164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244183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4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1390650"/>
            <a:ext cx="4078288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2638" y="1390650"/>
            <a:ext cx="4078287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361950" y="3952875"/>
            <a:ext cx="4078288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592638" y="3952875"/>
            <a:ext cx="4078287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425966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and Text (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6063"/>
            <a:ext cx="4040188" cy="63976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41550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16063"/>
            <a:ext cx="4041775" cy="63976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41550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0404826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(4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6824"/>
            <a:ext cx="4040188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51026"/>
            <a:ext cx="4040188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66824"/>
            <a:ext cx="4041775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51026"/>
            <a:ext cx="4041775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457200" y="3895724"/>
            <a:ext cx="4040188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1"/>
          </p:nvPr>
        </p:nvSpPr>
        <p:spPr>
          <a:xfrm>
            <a:off x="457200" y="4479926"/>
            <a:ext cx="4040188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645025" y="3895724"/>
            <a:ext cx="4041775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13"/>
          </p:nvPr>
        </p:nvSpPr>
        <p:spPr>
          <a:xfrm>
            <a:off x="4645025" y="4479926"/>
            <a:ext cx="4041775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47372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+1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6450" y="1374774"/>
            <a:ext cx="4041775" cy="49688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0"/>
          </p:nvPr>
        </p:nvSpPr>
        <p:spPr>
          <a:xfrm>
            <a:off x="457200" y="3917950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1405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3+1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509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6450" y="1250949"/>
            <a:ext cx="4041775" cy="51308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457200" y="3008314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457200" y="4765676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58417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11/1/12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464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4025" y="1374774"/>
            <a:ext cx="4041775" cy="49688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19625" y="3917950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72241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3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19625" y="12509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34975" y="1250949"/>
            <a:ext cx="4041775" cy="51308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3"/>
          <p:cNvSpPr>
            <a:spLocks noGrp="1"/>
          </p:cNvSpPr>
          <p:nvPr>
            <p:ph sz="half" idx="10"/>
          </p:nvPr>
        </p:nvSpPr>
        <p:spPr>
          <a:xfrm>
            <a:off x="4619625" y="30035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4756150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93919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+1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67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254317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308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2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254317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31202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3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8313" y="1336675"/>
            <a:ext cx="8189912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6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3267076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15"/>
          </p:nvPr>
        </p:nvSpPr>
        <p:spPr>
          <a:xfrm>
            <a:off x="6067425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03052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3+1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8313" y="3965575"/>
            <a:ext cx="8189912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6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3267076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15"/>
          </p:nvPr>
        </p:nvSpPr>
        <p:spPr>
          <a:xfrm>
            <a:off x="6067425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53877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495425"/>
            <a:ext cx="5486400" cy="32321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6258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4373294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385763"/>
            <a:ext cx="6297613" cy="585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61950" y="1600200"/>
            <a:ext cx="8308975" cy="4916488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274171447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C7D37F41-EDC7-484B-BB3F-2BF3F48B2064}" type="datetimeFigureOut">
              <a:rPr lang="ru-RU">
                <a:solidFill>
                  <a:srgbClr val="161645"/>
                </a:solidFill>
                <a:latin typeface="Arial" charset="0"/>
                <a:ea typeface="ＭＳ Ｐゴシック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11/1/12</a:t>
            </a:fld>
            <a:endParaRPr lang="ru-RU">
              <a:solidFill>
                <a:srgbClr val="161645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rgbClr val="161645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73E402D1-871A-4F49-988F-991EA69C6ED8}" type="slidenum">
              <a:rPr lang="ru-RU">
                <a:solidFill>
                  <a:srgbClr val="161645"/>
                </a:solidFill>
                <a:latin typeface="Arial" charset="0"/>
                <a:ea typeface="ＭＳ Ｐゴシック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ru-RU">
              <a:solidFill>
                <a:srgbClr val="161645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0952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883340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11/1/12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081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oc id"/>
          <p:cNvSpPr>
            <a:spLocks noGrp="1" noChangeArrowheads="1"/>
          </p:cNvSpPr>
          <p:nvPr>
            <p:ph type="ftr" sz="quarter" idx="10"/>
          </p:nvPr>
        </p:nvSpPr>
        <p:spPr>
          <a:xfrm>
            <a:off x="8613775" y="36513"/>
            <a:ext cx="301625" cy="125412"/>
          </a:xfrm>
          <a:prstGeom prst="rect">
            <a:avLst/>
          </a:prstGeom>
        </p:spPr>
        <p:txBody>
          <a:bodyPr lIns="93296" tIns="46648" rIns="93296" bIns="46648"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597775" y="6551613"/>
            <a:ext cx="1511300" cy="3333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3313FD0-C96E-C740-ABC8-745704B6E7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67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1869399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3812002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3163749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10"/>
          <p:cNvSpPr/>
          <p:nvPr/>
        </p:nvSpPr>
        <p:spPr>
          <a:xfrm>
            <a:off x="0" y="0"/>
            <a:ext cx="214313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pic>
        <p:nvPicPr>
          <p:cNvPr id="4" name="Picture 2" descr="F:\prezentacjav3\szblonu\kwadra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13" y="285750"/>
            <a:ext cx="10001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Obraz 16" descr="prezentacja 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0"/>
            <a:ext cx="892968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rostokąt 24"/>
          <p:cNvSpPr/>
          <p:nvPr/>
        </p:nvSpPr>
        <p:spPr>
          <a:xfrm flipH="1">
            <a:off x="8724900" y="2427288"/>
            <a:ext cx="246063" cy="19208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3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2127250" y="2432649"/>
            <a:ext cx="6467476" cy="1917101"/>
          </a:xfrm>
        </p:spPr>
        <p:txBody>
          <a:bodyPr/>
          <a:lstStyle>
            <a:lvl1pPr marL="0" indent="0" algn="r">
              <a:spcAft>
                <a:spcPts val="0"/>
              </a:spcAft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2pPr>
            <a:lvl3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3pPr>
            <a:lvl4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4pPr>
            <a:lvl5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598011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01625" y="1158876"/>
            <a:ext cx="8651875" cy="254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91979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1"/>
          <p:cNvSpPr/>
          <p:nvPr/>
        </p:nvSpPr>
        <p:spPr>
          <a:xfrm>
            <a:off x="257175" y="374650"/>
            <a:ext cx="885825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4" name="Prostokąt 32"/>
          <p:cNvSpPr/>
          <p:nvPr/>
        </p:nvSpPr>
        <p:spPr>
          <a:xfrm flipH="1">
            <a:off x="508000" y="1392238"/>
            <a:ext cx="177800" cy="7921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5" name="Prostokąt 33"/>
          <p:cNvSpPr/>
          <p:nvPr/>
        </p:nvSpPr>
        <p:spPr>
          <a:xfrm flipH="1">
            <a:off x="504825" y="2257425"/>
            <a:ext cx="184150" cy="7985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6" name="Prostokąt 34"/>
          <p:cNvSpPr/>
          <p:nvPr/>
        </p:nvSpPr>
        <p:spPr>
          <a:xfrm flipH="1">
            <a:off x="501650" y="3121025"/>
            <a:ext cx="184150" cy="7905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7" name="Prostokąt 46"/>
          <p:cNvSpPr/>
          <p:nvPr/>
        </p:nvSpPr>
        <p:spPr>
          <a:xfrm flipH="1">
            <a:off x="501650" y="3986213"/>
            <a:ext cx="184150" cy="7858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8" name="Prostokąt 47"/>
          <p:cNvSpPr/>
          <p:nvPr/>
        </p:nvSpPr>
        <p:spPr>
          <a:xfrm flipH="1">
            <a:off x="508000" y="4841875"/>
            <a:ext cx="177800" cy="80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9" name="Symbol zastępczy tekstu 41"/>
          <p:cNvSpPr>
            <a:spLocks noGrp="1"/>
          </p:cNvSpPr>
          <p:nvPr>
            <p:ph type="body" sz="quarter" idx="27"/>
          </p:nvPr>
        </p:nvSpPr>
        <p:spPr>
          <a:xfrm>
            <a:off x="736526" y="1392585"/>
            <a:ext cx="3388936" cy="792162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Symbol zastępczy tekstu 43"/>
          <p:cNvSpPr>
            <a:spLocks noGrp="1"/>
          </p:cNvSpPr>
          <p:nvPr>
            <p:ph type="body" sz="quarter" idx="28"/>
          </p:nvPr>
        </p:nvSpPr>
        <p:spPr>
          <a:xfrm>
            <a:off x="4268338" y="1623630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Symbol zastępczy tekstu 41"/>
          <p:cNvSpPr>
            <a:spLocks noGrp="1"/>
          </p:cNvSpPr>
          <p:nvPr>
            <p:ph type="body" sz="quarter" idx="29"/>
          </p:nvPr>
        </p:nvSpPr>
        <p:spPr>
          <a:xfrm>
            <a:off x="736526" y="2257028"/>
            <a:ext cx="3388936" cy="79948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Symbol zastępczy tekstu 41"/>
          <p:cNvSpPr>
            <a:spLocks noGrp="1"/>
          </p:cNvSpPr>
          <p:nvPr>
            <p:ph type="body" sz="quarter" idx="30"/>
          </p:nvPr>
        </p:nvSpPr>
        <p:spPr>
          <a:xfrm>
            <a:off x="736526" y="3120455"/>
            <a:ext cx="3388936" cy="78402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Symbol zastępczy tekstu 41"/>
          <p:cNvSpPr>
            <a:spLocks noGrp="1"/>
          </p:cNvSpPr>
          <p:nvPr>
            <p:ph type="body" sz="quarter" idx="31"/>
          </p:nvPr>
        </p:nvSpPr>
        <p:spPr>
          <a:xfrm>
            <a:off x="736526" y="3982907"/>
            <a:ext cx="3388936" cy="779063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Symbol zastępczy tekstu 41"/>
          <p:cNvSpPr>
            <a:spLocks noGrp="1"/>
          </p:cNvSpPr>
          <p:nvPr>
            <p:ph type="body" sz="quarter" idx="35"/>
          </p:nvPr>
        </p:nvSpPr>
        <p:spPr>
          <a:xfrm>
            <a:off x="736526" y="4841508"/>
            <a:ext cx="3388936" cy="799895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Symbol zastępczy tekstu 43"/>
          <p:cNvSpPr>
            <a:spLocks noGrp="1"/>
          </p:cNvSpPr>
          <p:nvPr>
            <p:ph type="body" sz="quarter" idx="41"/>
          </p:nvPr>
        </p:nvSpPr>
        <p:spPr>
          <a:xfrm>
            <a:off x="4268338" y="249173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ymbol zastępczy tekstu 43"/>
          <p:cNvSpPr>
            <a:spLocks noGrp="1"/>
          </p:cNvSpPr>
          <p:nvPr>
            <p:ph type="body" sz="quarter" idx="42"/>
          </p:nvPr>
        </p:nvSpPr>
        <p:spPr>
          <a:xfrm>
            <a:off x="4268338" y="334743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Symbol zastępczy tekstu 43"/>
          <p:cNvSpPr>
            <a:spLocks noGrp="1"/>
          </p:cNvSpPr>
          <p:nvPr>
            <p:ph type="body" sz="quarter" idx="43"/>
          </p:nvPr>
        </p:nvSpPr>
        <p:spPr>
          <a:xfrm>
            <a:off x="4268338" y="420740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Symbol zastępczy tekstu 43"/>
          <p:cNvSpPr>
            <a:spLocks noGrp="1"/>
          </p:cNvSpPr>
          <p:nvPr>
            <p:ph type="body" sz="quarter" idx="44"/>
          </p:nvPr>
        </p:nvSpPr>
        <p:spPr>
          <a:xfrm>
            <a:off x="4268338" y="5076419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61689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in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10"/>
          <p:cNvSpPr/>
          <p:nvPr/>
        </p:nvSpPr>
        <p:spPr>
          <a:xfrm>
            <a:off x="0" y="142875"/>
            <a:ext cx="214313" cy="6000750"/>
          </a:xfrm>
          <a:prstGeom prst="rect">
            <a:avLst/>
          </a:prstGeom>
          <a:solidFill>
            <a:srgbClr val="004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sp>
        <p:nvSpPr>
          <p:cNvPr id="10" name="Prostokąt 13"/>
          <p:cNvSpPr/>
          <p:nvPr/>
        </p:nvSpPr>
        <p:spPr>
          <a:xfrm>
            <a:off x="501650" y="1268413"/>
            <a:ext cx="2728913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1" name="Prostokąt 14"/>
          <p:cNvSpPr/>
          <p:nvPr/>
        </p:nvSpPr>
        <p:spPr>
          <a:xfrm>
            <a:off x="6191250" y="1268413"/>
            <a:ext cx="2662238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2" name="Prostokąt 15"/>
          <p:cNvSpPr/>
          <p:nvPr/>
        </p:nvSpPr>
        <p:spPr>
          <a:xfrm>
            <a:off x="3354388" y="1268413"/>
            <a:ext cx="2728912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7" name="Symbol zastępczy tekstu 29"/>
          <p:cNvSpPr>
            <a:spLocks noGrp="1"/>
          </p:cNvSpPr>
          <p:nvPr>
            <p:ph type="body" sz="quarter" idx="23"/>
          </p:nvPr>
        </p:nvSpPr>
        <p:spPr>
          <a:xfrm>
            <a:off x="501650" y="1296312"/>
            <a:ext cx="2728903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Symbol zastępczy tekstu 29"/>
          <p:cNvSpPr>
            <a:spLocks noGrp="1"/>
          </p:cNvSpPr>
          <p:nvPr>
            <p:ph type="body" sz="quarter" idx="24"/>
          </p:nvPr>
        </p:nvSpPr>
        <p:spPr>
          <a:xfrm>
            <a:off x="6191816" y="1296312"/>
            <a:ext cx="2662315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Symbol zastępczy tekstu 29"/>
          <p:cNvSpPr>
            <a:spLocks noGrp="1"/>
          </p:cNvSpPr>
          <p:nvPr>
            <p:ph type="body" sz="quarter" idx="25"/>
          </p:nvPr>
        </p:nvSpPr>
        <p:spPr>
          <a:xfrm>
            <a:off x="3355075" y="1296312"/>
            <a:ext cx="2728903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Symbol zastępczy tekstu 43"/>
          <p:cNvSpPr>
            <a:spLocks noGrp="1"/>
          </p:cNvSpPr>
          <p:nvPr>
            <p:ph type="body" sz="quarter" idx="41"/>
          </p:nvPr>
        </p:nvSpPr>
        <p:spPr>
          <a:xfrm>
            <a:off x="501650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ymbol zastępczy tekstu 43"/>
          <p:cNvSpPr>
            <a:spLocks noGrp="1"/>
          </p:cNvSpPr>
          <p:nvPr>
            <p:ph type="body" sz="quarter" idx="42"/>
          </p:nvPr>
        </p:nvSpPr>
        <p:spPr>
          <a:xfrm>
            <a:off x="3355075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Symbol zastępczy tekstu 43"/>
          <p:cNvSpPr>
            <a:spLocks noGrp="1"/>
          </p:cNvSpPr>
          <p:nvPr>
            <p:ph type="body" sz="quarter" idx="43"/>
          </p:nvPr>
        </p:nvSpPr>
        <p:spPr>
          <a:xfrm>
            <a:off x="6191816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95565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obrazu 4"/>
          <p:cNvSpPr>
            <a:spLocks noGrp="1"/>
          </p:cNvSpPr>
          <p:nvPr>
            <p:ph type="pic" sz="quarter" idx="22"/>
          </p:nvPr>
        </p:nvSpPr>
        <p:spPr>
          <a:xfrm>
            <a:off x="285720" y="1047750"/>
            <a:ext cx="4718050" cy="5505450"/>
          </a:xfrm>
        </p:spPr>
        <p:txBody>
          <a:bodyPr rtlCol="0"/>
          <a:lstStyle>
            <a:lvl1pPr>
              <a:defRPr>
                <a:latin typeface="+mj-lt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pl-PL" noProof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42"/>
          </p:nvPr>
        </p:nvSpPr>
        <p:spPr>
          <a:xfrm>
            <a:off x="5172075" y="1047749"/>
            <a:ext cx="3810000" cy="5495926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92028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11/1/12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107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ymbol zastępczy wykresu 14"/>
          <p:cNvSpPr>
            <a:spLocks noGrp="1"/>
          </p:cNvSpPr>
          <p:nvPr>
            <p:ph type="chart" sz="quarter" idx="24"/>
          </p:nvPr>
        </p:nvSpPr>
        <p:spPr>
          <a:xfrm>
            <a:off x="4757738" y="1047750"/>
            <a:ext cx="4249737" cy="5514975"/>
          </a:xfrm>
          <a:prstGeom prst="rect">
            <a:avLst/>
          </a:prstGeom>
          <a:noFill/>
        </p:spPr>
        <p:txBody>
          <a:bodyPr rtlCol="0"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pl-PL" noProof="0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295275" y="1047750"/>
            <a:ext cx="4343400" cy="5524500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99650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ymbol zastępczy wykresu 14"/>
          <p:cNvSpPr>
            <a:spLocks noGrp="1"/>
          </p:cNvSpPr>
          <p:nvPr>
            <p:ph type="chart" sz="quarter" idx="24"/>
          </p:nvPr>
        </p:nvSpPr>
        <p:spPr>
          <a:xfrm>
            <a:off x="285720" y="1085849"/>
            <a:ext cx="8705850" cy="2847975"/>
          </a:xfrm>
          <a:prstGeom prst="rect">
            <a:avLst/>
          </a:prstGeom>
          <a:noFill/>
        </p:spPr>
        <p:txBody>
          <a:bodyPr rtlCol="0"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pl-PL" noProof="0" dirty="0"/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285719" y="4048075"/>
            <a:ext cx="8715405" cy="2486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52662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1506537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pic>
        <p:nvPicPr>
          <p:cNvPr id="9" name="Picture 19" descr="3 Quadran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qr-cod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363" y="2486025"/>
            <a:ext cx="14097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3455719" y="2427158"/>
            <a:ext cx="5294398" cy="1505898"/>
          </a:xfrm>
        </p:spPr>
        <p:txBody>
          <a:bodyPr anchor="ctr">
            <a:noAutofit/>
          </a:bodyPr>
          <a:lstStyle>
            <a:lvl1pPr marL="0" indent="0" algn="r"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 smtClean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622009" y="535348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583285" y="4279379"/>
            <a:ext cx="4152991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rgbClr val="F36E2B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ymbol zastępczy tekstu 5"/>
          <p:cNvSpPr>
            <a:spLocks noGrp="1"/>
          </p:cNvSpPr>
          <p:nvPr>
            <p:ph type="body" sz="quarter" idx="13"/>
          </p:nvPr>
        </p:nvSpPr>
        <p:spPr>
          <a:xfrm>
            <a:off x="4622009" y="570431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ymbol zastępczy tekstu 5"/>
          <p:cNvSpPr>
            <a:spLocks noGrp="1"/>
          </p:cNvSpPr>
          <p:nvPr>
            <p:ph type="body" sz="quarter" idx="14"/>
          </p:nvPr>
        </p:nvSpPr>
        <p:spPr>
          <a:xfrm>
            <a:off x="4622009" y="606435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5641564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oc id"/>
          <p:cNvSpPr>
            <a:spLocks noGrp="1" noChangeArrowheads="1"/>
          </p:cNvSpPr>
          <p:nvPr>
            <p:ph type="ftr" sz="quarter" idx="10"/>
          </p:nvPr>
        </p:nvSpPr>
        <p:spPr>
          <a:xfrm>
            <a:off x="8613775" y="36513"/>
            <a:ext cx="301625" cy="125412"/>
          </a:xfrm>
          <a:prstGeom prst="rect">
            <a:avLst/>
          </a:prstGeom>
        </p:spPr>
        <p:txBody>
          <a:bodyPr lIns="93296" tIns="46648" rIns="93296" bIns="46648"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597775" y="6551613"/>
            <a:ext cx="1511300" cy="3333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3313FD0-C96E-C740-ABC8-745704B6E7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13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11/1/12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11/1/12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41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11/1/12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1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11/1/12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31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11/1/12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32.xml"/><Relationship Id="rId22" Type="http://schemas.openxmlformats.org/officeDocument/2006/relationships/theme" Target="../theme/theme2.xml"/><Relationship Id="rId23" Type="http://schemas.openxmlformats.org/officeDocument/2006/relationships/image" Target="../media/image1.png"/><Relationship Id="rId24" Type="http://schemas.openxmlformats.org/officeDocument/2006/relationships/image" Target="../media/image2.png"/><Relationship Id="rId2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theme" Target="../theme/theme3.xml"/><Relationship Id="rId14" Type="http://schemas.openxmlformats.org/officeDocument/2006/relationships/image" Target="../media/image3.jpeg"/><Relationship Id="rId1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3EDCB-5B64-3143-AFED-AA1357A092FA}" type="datetimeFigureOut">
              <a:rPr lang="en-US" smtClean="0"/>
              <a:t>11/1/12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19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0" descr="pot_footer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94463"/>
            <a:ext cx="91440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61950" y="385763"/>
            <a:ext cx="629761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410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pic>
        <p:nvPicPr>
          <p:cNvPr id="4101" name="Picture 10" descr="pot_footer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80"/>
          <p:cNvSpPr txBox="1">
            <a:spLocks noChangeArrowheads="1"/>
          </p:cNvSpPr>
          <p:nvPr userDrawn="1"/>
        </p:nvSpPr>
        <p:spPr bwMode="auto">
          <a:xfrm>
            <a:off x="8897938" y="6635750"/>
            <a:ext cx="19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058C18C8-6556-AF44-8EEA-D8C777CF9162}" type="slidenum">
              <a:rPr lang="en-US" sz="1000">
                <a:solidFill>
                  <a:srgbClr val="FFFFFF"/>
                </a:solidFill>
              </a:rPr>
              <a:pPr algn="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100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4103" name="Picture 5"/>
          <p:cNvPicPr>
            <a:picLocks noChangeAspect="1" noChangeArrowheads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33375"/>
            <a:ext cx="161925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857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9" r:id="rId18"/>
    <p:sldLayoutId id="2147483680" r:id="rId19"/>
    <p:sldLayoutId id="2147483681" r:id="rId20"/>
    <p:sldLayoutId id="2147483693" r:id="rId21"/>
  </p:sldLayoutIdLst>
  <p:transition xmlns:p14="http://schemas.microsoft.com/office/powerpoint/2010/main" spd="slow"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287338" indent="-287338" algn="l" rtl="0" eaLnBrk="0" fontAlgn="base" hangingPunct="0">
        <a:spcBef>
          <a:spcPct val="20000"/>
        </a:spcBef>
        <a:spcAft>
          <a:spcPct val="0"/>
        </a:spcAft>
        <a:buClr>
          <a:srgbClr val="F68028"/>
        </a:buClr>
        <a:buSzPct val="125000"/>
        <a:buFont typeface="Wingdings" charset="0"/>
        <a:buChar char="§"/>
        <a:defRPr>
          <a:solidFill>
            <a:srgbClr val="004080"/>
          </a:solidFill>
          <a:latin typeface="+mn-lt"/>
          <a:ea typeface="ＭＳ Ｐゴシック" charset="0"/>
          <a:cs typeface="+mn-cs"/>
        </a:defRPr>
      </a:lvl1pPr>
      <a:lvl2pPr marL="574675" indent="-287338" algn="l" rtl="0" eaLnBrk="0" fontAlgn="base" hangingPunct="0">
        <a:spcBef>
          <a:spcPct val="20000"/>
        </a:spcBef>
        <a:spcAft>
          <a:spcPct val="0"/>
        </a:spcAft>
        <a:buClr>
          <a:srgbClr val="F68028"/>
        </a:buClr>
        <a:buSzPct val="125000"/>
        <a:buFont typeface="Arial" charset="0"/>
        <a:buChar char="–"/>
        <a:defRPr>
          <a:solidFill>
            <a:srgbClr val="004080"/>
          </a:solidFill>
          <a:latin typeface="+mn-lt"/>
          <a:ea typeface="ＭＳ Ｐゴシック" charset="0"/>
        </a:defRPr>
      </a:lvl2pPr>
      <a:lvl3pPr marL="863600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Wingdings" charset="0"/>
        <a:buChar char="§"/>
        <a:defRPr>
          <a:solidFill>
            <a:srgbClr val="004080"/>
          </a:solidFill>
          <a:latin typeface="+mn-lt"/>
          <a:ea typeface="ＭＳ Ｐゴシック" charset="0"/>
        </a:defRPr>
      </a:lvl3pPr>
      <a:lvl4pPr marL="1150938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Arial" charset="0"/>
        <a:buChar char="–"/>
        <a:defRPr>
          <a:solidFill>
            <a:srgbClr val="004080"/>
          </a:solidFill>
          <a:latin typeface="+mn-lt"/>
          <a:ea typeface="ＭＳ Ｐゴシック" charset="0"/>
        </a:defRPr>
      </a:lvl4pPr>
      <a:lvl5pPr marL="1439863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Arial" charset="0"/>
        <a:buChar char="•"/>
        <a:defRPr>
          <a:solidFill>
            <a:srgbClr val="004080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10"/>
          <p:cNvSpPr/>
          <p:nvPr/>
        </p:nvSpPr>
        <p:spPr>
          <a:xfrm>
            <a:off x="0" y="0"/>
            <a:ext cx="21431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sp>
        <p:nvSpPr>
          <p:cNvPr id="1027" name="Text Placeholder 13"/>
          <p:cNvSpPr>
            <a:spLocks noGrp="1"/>
          </p:cNvSpPr>
          <p:nvPr>
            <p:ph type="body" idx="1"/>
          </p:nvPr>
        </p:nvSpPr>
        <p:spPr bwMode="auto">
          <a:xfrm>
            <a:off x="284163" y="1038225"/>
            <a:ext cx="8697912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Rectangle 280"/>
          <p:cNvSpPr txBox="1">
            <a:spLocks noChangeArrowheads="1"/>
          </p:cNvSpPr>
          <p:nvPr/>
        </p:nvSpPr>
        <p:spPr bwMode="auto">
          <a:xfrm>
            <a:off x="8316913" y="6627813"/>
            <a:ext cx="7318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86CD268A-08D2-5840-87BA-3620CE9B4724}" type="slidenum">
              <a:rPr lang="en-US" sz="1100" smtClean="0">
                <a:latin typeface="Myriad Pro" charset="0"/>
                <a:cs typeface="+mn-cs"/>
              </a:rPr>
              <a:pPr algn="r" eaLnBrk="1" hangingPunct="1">
                <a:defRPr/>
              </a:pPr>
              <a:t>‹#›</a:t>
            </a:fld>
            <a:r>
              <a:rPr lang="en-US" sz="1200" smtClean="0">
                <a:latin typeface="Myriad Pro" charset="0"/>
                <a:cs typeface="+mn-cs"/>
              </a:rPr>
              <a:t> </a:t>
            </a:r>
          </a:p>
        </p:txBody>
      </p:sp>
      <p:sp>
        <p:nvSpPr>
          <p:cNvPr id="1029" name="TextBox 1"/>
          <p:cNvSpPr txBox="1">
            <a:spLocks noChangeArrowheads="1"/>
          </p:cNvSpPr>
          <p:nvPr/>
        </p:nvSpPr>
        <p:spPr bwMode="auto">
          <a:xfrm rot="-5400000">
            <a:off x="-647700" y="5994400"/>
            <a:ext cx="14779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smtClean="0">
                <a:solidFill>
                  <a:schemeClr val="bg1"/>
                </a:solidFill>
              </a:rPr>
              <a:t>© Luxoft Training 2012</a:t>
            </a:r>
          </a:p>
        </p:txBody>
      </p:sp>
      <p:sp>
        <p:nvSpPr>
          <p:cNvPr id="1030" name="Title Placeholder 2"/>
          <p:cNvSpPr>
            <a:spLocks noGrp="1"/>
          </p:cNvSpPr>
          <p:nvPr>
            <p:ph type="title"/>
          </p:nvPr>
        </p:nvSpPr>
        <p:spPr bwMode="auto">
          <a:xfrm>
            <a:off x="282575" y="123825"/>
            <a:ext cx="8229600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280"/>
          <p:cNvSpPr txBox="1">
            <a:spLocks noChangeArrowheads="1"/>
          </p:cNvSpPr>
          <p:nvPr userDrawn="1"/>
        </p:nvSpPr>
        <p:spPr bwMode="auto">
          <a:xfrm>
            <a:off x="8897938" y="6635750"/>
            <a:ext cx="19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058C18C8-6556-AF44-8EEA-D8C777CF9162}" type="slidenum">
              <a:rPr lang="en-US" sz="1000">
                <a:solidFill>
                  <a:srgbClr val="FFFFFF"/>
                </a:solidFill>
              </a:rPr>
              <a:pPr algn="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100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9" name="Picture 5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33375"/>
            <a:ext cx="161925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9pPr>
    </p:titleStyle>
    <p:bodyStyle>
      <a:lvl1pPr marL="287338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SzPct val="125000"/>
        <a:buFont typeface="Wingdings" charset="0"/>
        <a:buChar char="§"/>
        <a:defRPr>
          <a:solidFill>
            <a:schemeClr val="tx1"/>
          </a:solidFill>
          <a:latin typeface="+mj-lt"/>
          <a:ea typeface="ＭＳ Ｐゴシック" charset="0"/>
          <a:cs typeface="Arial" pitchFamily="34" charset="0"/>
        </a:defRPr>
      </a:lvl1pPr>
      <a:lvl2pPr marL="574675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SzPct val="125000"/>
        <a:buFont typeface="Arial" charset="0"/>
        <a:buChar char="–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2pPr>
      <a:lvl3pPr marL="863600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3pPr>
      <a:lvl4pPr marL="1150938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Font typeface="Arial" charset="0"/>
        <a:buChar char="–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Test Driven Development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Разработка через </a:t>
            </a:r>
            <a:r>
              <a:rPr lang="en-US" dirty="0" smtClean="0">
                <a:latin typeface="Arial" charset="0"/>
              </a:rPr>
              <a:t>тестирование</a:t>
            </a:r>
            <a:br>
              <a:rPr lang="en-US" dirty="0" smtClean="0">
                <a:latin typeface="Arial" charset="0"/>
              </a:rPr>
            </a:br>
            <a:r>
              <a:rPr lang="ru-RU" dirty="0" smtClean="0">
                <a:latin typeface="Arial" charset="0"/>
              </a:rPr>
              <a:t>Как преподнести команде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600"/>
                </a:solidFill>
                <a:latin typeface="Arial" charset="0"/>
              </a:rPr>
              <a:t>Ivan Dyachenko &lt;IDyachenko</a:t>
            </a:r>
            <a:r>
              <a:rPr lang="en-US" dirty="0">
                <a:solidFill>
                  <a:srgbClr val="FF6600"/>
                </a:solidFill>
                <a:latin typeface="Arial" charset="0"/>
              </a:rPr>
              <a:t>@</a:t>
            </a:r>
            <a:r>
              <a:rPr lang="en-US" dirty="0" smtClean="0">
                <a:solidFill>
                  <a:srgbClr val="FF6600"/>
                </a:solidFill>
                <a:latin typeface="Arial" charset="0"/>
              </a:rPr>
              <a:t>luxoft.com</a:t>
            </a:r>
            <a:r>
              <a:rPr lang="en-US" dirty="0">
                <a:solidFill>
                  <a:srgbClr val="FF6600"/>
                </a:solidFill>
                <a:latin typeface="Arial" charset="0"/>
              </a:rPr>
              <a:t>&gt;</a:t>
            </a:r>
            <a:endParaRPr lang="ru-RU" dirty="0">
              <a:solidFill>
                <a:srgbClr val="FF66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349223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Недостаточно времени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339697"/>
            <a:ext cx="5023841" cy="27326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При наличии модульных тестов, пишется только тот код, который необходим для их успешного </a:t>
            </a:r>
            <a:r>
              <a:rPr lang="ru-RU" dirty="0" smtClean="0">
                <a:solidFill>
                  <a:schemeClr val="accent4"/>
                </a:solidFill>
              </a:rPr>
              <a:t>выполнения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Классы становятся меньше по размеру и выполняют четко определенный набор </a:t>
            </a:r>
            <a:r>
              <a:rPr lang="ru-RU" dirty="0" smtClean="0">
                <a:solidFill>
                  <a:schemeClr val="accent4"/>
                </a:solidFill>
              </a:rPr>
              <a:t>функций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Таким образом, </a:t>
            </a:r>
            <a:r>
              <a:rPr lang="ru-RU" b="1" dirty="0">
                <a:solidFill>
                  <a:schemeClr val="accent4"/>
                </a:solidFill>
              </a:rPr>
              <a:t>пишется меньше кода</a:t>
            </a:r>
          </a:p>
        </p:txBody>
      </p:sp>
    </p:spTree>
    <p:extLst>
      <p:ext uri="{BB962C8B-B14F-4D97-AF65-F5344CB8AC3E}">
        <p14:creationId xmlns:p14="http://schemas.microsoft.com/office/powerpoint/2010/main" val="680117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Недостаточно времени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339697"/>
            <a:ext cx="5023841" cy="27326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Разрабатывая небольшими шагами, вы всегда знаете, что вас ждет дальше – вы двигаетесь без </a:t>
            </a:r>
            <a:r>
              <a:rPr lang="ru-RU" dirty="0" smtClean="0">
                <a:solidFill>
                  <a:schemeClr val="accent4"/>
                </a:solidFill>
              </a:rPr>
              <a:t>промедления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Использование unit-тестов существенно сокращает время, проводимое в </a:t>
            </a:r>
            <a:r>
              <a:rPr lang="ru-RU" dirty="0" smtClean="0">
                <a:solidFill>
                  <a:schemeClr val="accent4"/>
                </a:solidFill>
              </a:rPr>
              <a:t>отладчике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chemeClr val="accent4"/>
                </a:solidFill>
              </a:rPr>
              <a:t>Добавив </a:t>
            </a:r>
            <a:r>
              <a:rPr lang="ru-RU" dirty="0">
                <a:solidFill>
                  <a:schemeClr val="accent4"/>
                </a:solidFill>
              </a:rPr>
              <a:t>небольшую порцию кода, мы тут же убеждаемся в его работоспособности</a:t>
            </a:r>
          </a:p>
        </p:txBody>
      </p:sp>
    </p:spTree>
    <p:extLst>
      <p:ext uri="{BB962C8B-B14F-4D97-AF65-F5344CB8AC3E}">
        <p14:creationId xmlns:p14="http://schemas.microsoft.com/office/powerpoint/2010/main" val="2661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Недостаточно времени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1924199"/>
            <a:ext cx="5023841" cy="300960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chemeClr val="accent4"/>
                </a:solidFill>
              </a:rPr>
              <a:t>Внеся </a:t>
            </a:r>
            <a:r>
              <a:rPr lang="ru-RU" dirty="0">
                <a:solidFill>
                  <a:schemeClr val="accent4"/>
                </a:solidFill>
              </a:rPr>
              <a:t>изменения в классы, мы тут же убеждаемся, что не нарушили работы остальных </a:t>
            </a:r>
            <a:r>
              <a:rPr lang="ru-RU" dirty="0" smtClean="0">
                <a:solidFill>
                  <a:schemeClr val="accent4"/>
                </a:solidFill>
              </a:rPr>
              <a:t>классов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Интеграция модулей проходит легче и быстрее, поскольку каждый из них хорошо </a:t>
            </a:r>
            <a:r>
              <a:rPr lang="ru-RU" dirty="0" smtClean="0">
                <a:solidFill>
                  <a:schemeClr val="accent4"/>
                </a:solidFill>
              </a:rPr>
              <a:t>оттестирован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Уменьшается количество ошибок в коде, а так же время на их поиск и исправление</a:t>
            </a:r>
          </a:p>
        </p:txBody>
      </p:sp>
    </p:spTree>
    <p:extLst>
      <p:ext uri="{BB962C8B-B14F-4D97-AF65-F5344CB8AC3E}">
        <p14:creationId xmlns:p14="http://schemas.microsoft.com/office/powerpoint/2010/main" val="3920707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Недостаточно времени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755196"/>
            <a:ext cx="5023841" cy="13476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Более качественный дизайн полученный в ходе такой разработки, помогает в дальнейшем улучшать код, делая это очень быстро</a:t>
            </a:r>
          </a:p>
        </p:txBody>
      </p:sp>
    </p:spTree>
    <p:extLst>
      <p:ext uri="{BB962C8B-B14F-4D97-AF65-F5344CB8AC3E}">
        <p14:creationId xmlns:p14="http://schemas.microsoft.com/office/powerpoint/2010/main" val="4090662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 </a:t>
            </a:r>
            <a:r>
              <a:rPr lang="ru-RU" dirty="0" smtClean="0"/>
              <a:t>умею </a:t>
            </a:r>
            <a:r>
              <a:rPr lang="ru-RU" dirty="0"/>
              <a:t>писать тесты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062698"/>
            <a:ext cx="5023841" cy="27326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В этом нет ничего страшного, т.к. не обязательно сразу начинать тестировать сложные компоненты, используя все возможности xUnit и </a:t>
            </a:r>
            <a:r>
              <a:rPr lang="ru-RU" dirty="0" smtClean="0">
                <a:solidFill>
                  <a:schemeClr val="accent4"/>
                </a:solidFill>
              </a:rPr>
              <a:t>mock-фреймворков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Для начала можно попытаться воспроизвести в тестах действия, которые разработчик делает вручную при тестировании модуля</a:t>
            </a:r>
          </a:p>
        </p:txBody>
      </p:sp>
    </p:spTree>
    <p:extLst>
      <p:ext uri="{BB962C8B-B14F-4D97-AF65-F5344CB8AC3E}">
        <p14:creationId xmlns:p14="http://schemas.microsoft.com/office/powerpoint/2010/main" val="1916239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 </a:t>
            </a:r>
            <a:r>
              <a:rPr lang="ru-RU" dirty="0" smtClean="0"/>
              <a:t>умею </a:t>
            </a:r>
            <a:r>
              <a:rPr lang="ru-RU" dirty="0"/>
              <a:t>писать тесты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062698"/>
            <a:ext cx="5023841" cy="27326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Даже небольшая и «неуклюжая» тестовая обвязка намного лучше, чем еще не написанная «гибкая система модульного тестирования, покрывающая 100% функционала</a:t>
            </a:r>
            <a:r>
              <a:rPr lang="ru-RU" dirty="0" smtClean="0">
                <a:solidFill>
                  <a:schemeClr val="accent4"/>
                </a:solidFill>
              </a:rPr>
              <a:t>»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Начинайте с простых приемочных тестов или тестирования классов низших уровней и продвигайтесь далее в глубь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654728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Двукратное увеличение кода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71600" y="2062698"/>
            <a:ext cx="6477000" cy="27326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По мнению некоторых разработчиков, модульные тесты – это двукратное увеличение кода</a:t>
            </a:r>
            <a:r>
              <a:rPr lang="ru-RU" dirty="0" smtClean="0">
                <a:solidFill>
                  <a:schemeClr val="accent4"/>
                </a:solidFill>
              </a:rPr>
              <a:t>!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Это не </a:t>
            </a:r>
            <a:r>
              <a:rPr lang="ru-RU" dirty="0" smtClean="0">
                <a:solidFill>
                  <a:schemeClr val="accent4"/>
                </a:solidFill>
              </a:rPr>
              <a:t>так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На самом деле оно троекратное (или даже больше</a:t>
            </a:r>
            <a:r>
              <a:rPr lang="ru-RU" dirty="0" smtClean="0">
                <a:solidFill>
                  <a:schemeClr val="accent4"/>
                </a:solidFill>
              </a:rPr>
              <a:t>)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Однако давайте рассмотрим и другие стороны этого вопроса</a:t>
            </a:r>
          </a:p>
        </p:txBody>
      </p:sp>
    </p:spTree>
    <p:extLst>
      <p:ext uri="{BB962C8B-B14F-4D97-AF65-F5344CB8AC3E}">
        <p14:creationId xmlns:p14="http://schemas.microsoft.com/office/powerpoint/2010/main" val="3179049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Двукратное увеличение кода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062698"/>
            <a:ext cx="5023841" cy="328660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Конечно, можно спроектировать систему так, чтобы изначально обязанности классов были распределены оптимальным </a:t>
            </a:r>
            <a:r>
              <a:rPr lang="ru-RU" dirty="0" smtClean="0">
                <a:solidFill>
                  <a:schemeClr val="accent4"/>
                </a:solidFill>
              </a:rPr>
              <a:t>образом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Однако на практике это практически невозможно</a:t>
            </a:r>
            <a:r>
              <a:rPr lang="ru-RU" dirty="0" smtClean="0">
                <a:solidFill>
                  <a:schemeClr val="accent4"/>
                </a:solidFill>
              </a:rPr>
              <a:t>: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никто не может увидеть всей картины </a:t>
            </a:r>
            <a:r>
              <a:rPr lang="ru-RU" dirty="0" smtClean="0">
                <a:solidFill>
                  <a:schemeClr val="accent4"/>
                </a:solidFill>
              </a:rPr>
              <a:t>целиком</a:t>
            </a: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требования к системе могут меняться</a:t>
            </a:r>
          </a:p>
        </p:txBody>
      </p:sp>
    </p:spTree>
    <p:extLst>
      <p:ext uri="{BB962C8B-B14F-4D97-AF65-F5344CB8AC3E}">
        <p14:creationId xmlns:p14="http://schemas.microsoft.com/office/powerpoint/2010/main" val="1233976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2127250" y="2432649"/>
            <a:ext cx="6467476" cy="576293"/>
          </a:xfrm>
        </p:spPr>
        <p:txBody>
          <a:bodyPr/>
          <a:lstStyle/>
          <a:p>
            <a:r>
              <a:rPr lang="ru-RU" dirty="0" smtClean="0"/>
              <a:t>Вопросы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07123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Разработка через </a:t>
            </a:r>
            <a:r>
              <a:rPr lang="en-US" dirty="0" smtClean="0">
                <a:latin typeface="Arial" charset="0"/>
              </a:rPr>
              <a:t>тестирование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clone </a:t>
            </a:r>
            <a:r>
              <a:rPr lang="en-US" dirty="0" err="1"/>
              <a:t>git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ivan-dyachenko</a:t>
            </a:r>
            <a:r>
              <a:rPr lang="en-US" dirty="0"/>
              <a:t>/</a:t>
            </a:r>
            <a:r>
              <a:rPr lang="en-US" dirty="0" err="1"/>
              <a:t>Trainings.git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IDyachenko@luxoft.com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ivan-dyachenko</a:t>
            </a:r>
            <a:r>
              <a:rPr lang="en-US" dirty="0"/>
              <a:t>/</a:t>
            </a:r>
            <a:r>
              <a:rPr lang="en-US" dirty="0" smtClean="0"/>
              <a:t>Trainings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64761"/>
      </p:ext>
    </p:extLst>
  </p:cSld>
  <p:clrMapOvr>
    <a:masterClrMapping/>
  </p:clrMapOvr>
  <p:transition xmlns:p14="http://schemas.microsoft.com/office/powerpoint/2010/main"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161645"/>
                </a:solidFill>
                <a:latin typeface="Arial" charset="0"/>
              </a:rPr>
              <a:t>Для кого этот тренинг?</a:t>
            </a:r>
            <a:endParaRPr lang="ru-RU" dirty="0">
              <a:solidFill>
                <a:srgbClr val="161645"/>
              </a:solidFill>
              <a:latin typeface="Arial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62075" y="1988656"/>
            <a:ext cx="6419850" cy="3229939"/>
            <a:chOff x="1352550" y="2035583"/>
            <a:chExt cx="6419850" cy="3229939"/>
          </a:xfrm>
        </p:grpSpPr>
        <p:sp>
          <p:nvSpPr>
            <p:cNvPr id="15" name="Rectangle 14"/>
            <p:cNvSpPr/>
            <p:nvPr/>
          </p:nvSpPr>
          <p:spPr>
            <a:xfrm>
              <a:off x="2219325" y="4337787"/>
              <a:ext cx="5553075" cy="8953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219325" y="3199867"/>
              <a:ext cx="5553075" cy="8953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219325" y="2035583"/>
              <a:ext cx="5553075" cy="960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219325" y="3167482"/>
              <a:ext cx="5553075" cy="96012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en-US" b="1" dirty="0" smtClean="0">
                  <a:solidFill>
                    <a:srgbClr val="004080"/>
                  </a:solidFill>
                </a:rPr>
                <a:t>Intermediate</a:t>
              </a:r>
              <a:endParaRPr lang="en-US" dirty="0" smtClean="0">
                <a:solidFill>
                  <a:srgbClr val="004080"/>
                </a:solidFill>
              </a:endParaRPr>
            </a:p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Поможет лучше всё структурировать в голове и объяснять коллегам</a:t>
              </a:r>
              <a:endParaRPr lang="ru-RU" dirty="0">
                <a:solidFill>
                  <a:srgbClr val="00408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86000" y="2129590"/>
              <a:ext cx="5438775" cy="772107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de-DE" b="1" dirty="0" smtClean="0">
                  <a:solidFill>
                    <a:srgbClr val="004080"/>
                  </a:solidFill>
                </a:rPr>
                <a:t>Beginner</a:t>
              </a:r>
              <a:endParaRPr lang="ru-RU" b="1" dirty="0" smtClean="0">
                <a:solidFill>
                  <a:srgbClr val="004080"/>
                </a:solidFill>
              </a:endParaRPr>
            </a:p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Хорошая</a:t>
              </a:r>
              <a:r>
                <a:rPr lang="de-DE" dirty="0" smtClean="0">
                  <a:solidFill>
                    <a:srgbClr val="004080"/>
                  </a:solidFill>
                </a:rPr>
                <a:t> </a:t>
              </a:r>
              <a:r>
                <a:rPr lang="ru-RU" dirty="0" smtClean="0">
                  <a:solidFill>
                    <a:srgbClr val="004080"/>
                  </a:solidFill>
                </a:rPr>
                <a:t>точка входа</a:t>
              </a:r>
              <a:endParaRPr lang="ru-RU" dirty="0">
                <a:solidFill>
                  <a:srgbClr val="00408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219326" y="4305402"/>
              <a:ext cx="5505450" cy="96012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en-US" b="1" dirty="0" smtClean="0">
                  <a:solidFill>
                    <a:srgbClr val="004080"/>
                  </a:solidFill>
                </a:rPr>
                <a:t>Advanced </a:t>
              </a:r>
              <a:endParaRPr lang="ru-RU" b="1" dirty="0" smtClean="0">
                <a:solidFill>
                  <a:srgbClr val="004080"/>
                </a:solidFill>
              </a:endParaRPr>
            </a:p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Можно использовать для</a:t>
              </a:r>
              <a:r>
                <a:rPr lang="en-US" dirty="0" smtClean="0">
                  <a:solidFill>
                    <a:srgbClr val="004080"/>
                  </a:solidFill>
                </a:rPr>
                <a:t> </a:t>
              </a:r>
              <a:r>
                <a:rPr lang="ru-RU" dirty="0" smtClean="0">
                  <a:solidFill>
                    <a:srgbClr val="004080"/>
                  </a:solidFill>
                </a:rPr>
                <a:t>обучения</a:t>
              </a:r>
              <a:r>
                <a:rPr lang="en-US" dirty="0" smtClean="0">
                  <a:solidFill>
                    <a:srgbClr val="004080"/>
                  </a:solidFill>
                </a:rPr>
                <a:t> </a:t>
              </a:r>
              <a:r>
                <a:rPr lang="ru-RU" dirty="0" smtClean="0">
                  <a:solidFill>
                    <a:srgbClr val="004080"/>
                  </a:solidFill>
                </a:rPr>
                <a:t>и</a:t>
              </a:r>
              <a:r>
                <a:rPr lang="en-US" dirty="0" smtClean="0">
                  <a:solidFill>
                    <a:srgbClr val="004080"/>
                  </a:solidFill>
                </a:rPr>
                <a:t> </a:t>
              </a:r>
              <a:r>
                <a:rPr lang="ru-RU" dirty="0" smtClean="0">
                  <a:solidFill>
                    <a:srgbClr val="004080"/>
                  </a:solidFill>
                </a:rPr>
                <a:t>проверки других</a:t>
              </a:r>
              <a:endParaRPr lang="ru-RU" dirty="0">
                <a:solidFill>
                  <a:srgbClr val="00408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352550" y="4305402"/>
              <a:ext cx="752475" cy="960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5400" b="1" dirty="0"/>
                <a:t>3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52550" y="3167482"/>
              <a:ext cx="752475" cy="960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5400" b="1" dirty="0"/>
                <a:t>2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52550" y="2035583"/>
              <a:ext cx="752475" cy="960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5400" b="1" dirty="0"/>
                <a:t>1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731250" y="6683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314718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/>
                </a:solidFill>
                <a:latin typeface="Arial" charset="0"/>
              </a:rPr>
              <a:t>Содержание</a:t>
            </a:r>
            <a:endParaRPr lang="ru-RU" dirty="0">
              <a:solidFill>
                <a:schemeClr val="tx2"/>
              </a:solidFill>
              <a:latin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79526" y="1469617"/>
            <a:ext cx="6419849" cy="542925"/>
            <a:chOff x="1352551" y="3432175"/>
            <a:chExt cx="6419849" cy="542925"/>
          </a:xfrm>
        </p:grpSpPr>
        <p:sp>
          <p:nvSpPr>
            <p:cNvPr id="25" name="Rectangle 24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/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endParaRPr lang="ru-RU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279526" y="2103778"/>
            <a:ext cx="6419849" cy="542925"/>
            <a:chOff x="1352551" y="3432175"/>
            <a:chExt cx="6419849" cy="542925"/>
          </a:xfrm>
        </p:grpSpPr>
        <p:sp>
          <p:nvSpPr>
            <p:cNvPr id="29" name="Rectangle 28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2</a:t>
              </a:r>
              <a:endParaRPr lang="ru-RU" sz="32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endParaRPr lang="en-US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279526" y="2737939"/>
            <a:ext cx="6419849" cy="542925"/>
            <a:chOff x="1352551" y="3432175"/>
            <a:chExt cx="6419849" cy="542925"/>
          </a:xfrm>
        </p:grpSpPr>
        <p:sp>
          <p:nvSpPr>
            <p:cNvPr id="33" name="Rectangle 32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3</a:t>
              </a:r>
              <a:endParaRPr lang="ru-RU" sz="32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279526" y="3372100"/>
            <a:ext cx="6419849" cy="542925"/>
            <a:chOff x="1352551" y="3432175"/>
            <a:chExt cx="6419849" cy="542925"/>
          </a:xfrm>
        </p:grpSpPr>
        <p:sp>
          <p:nvSpPr>
            <p:cNvPr id="37" name="Rectangle 36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4</a:t>
              </a:r>
              <a:endParaRPr lang="ru-RU" sz="32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endParaRPr lang="en-US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279526" y="4640422"/>
            <a:ext cx="6419849" cy="542925"/>
            <a:chOff x="1352551" y="3432175"/>
            <a:chExt cx="6419849" cy="542925"/>
          </a:xfrm>
        </p:grpSpPr>
        <p:sp>
          <p:nvSpPr>
            <p:cNvPr id="41" name="Rectangle 40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6</a:t>
              </a:r>
              <a:endParaRPr lang="ru-RU" sz="32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79526" y="4006261"/>
            <a:ext cx="6419849" cy="542925"/>
            <a:chOff x="1352551" y="3432175"/>
            <a:chExt cx="6419849" cy="542925"/>
          </a:xfrm>
        </p:grpSpPr>
        <p:sp>
          <p:nvSpPr>
            <p:cNvPr id="45" name="Rectangle 44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5</a:t>
              </a:r>
              <a:endParaRPr lang="ru-RU" sz="32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en-US" dirty="0" smtClean="0">
                  <a:solidFill>
                    <a:srgbClr val="004080"/>
                  </a:solidFill>
                </a:rPr>
                <a:t>	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279526" y="5274582"/>
            <a:ext cx="6419849" cy="542925"/>
            <a:chOff x="1352551" y="3432175"/>
            <a:chExt cx="6419849" cy="542925"/>
          </a:xfrm>
        </p:grpSpPr>
        <p:sp>
          <p:nvSpPr>
            <p:cNvPr id="49" name="Rectangle 48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7</a:t>
              </a:r>
              <a:endParaRPr lang="ru-RU" sz="320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endParaRPr lang="en-US" dirty="0">
                <a:solidFill>
                  <a:srgbClr val="0040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7427755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Слишком простой код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062698"/>
            <a:ext cx="5023841" cy="217860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Как правило, так кажется только в момент его </a:t>
            </a:r>
            <a:r>
              <a:rPr lang="ru-RU" dirty="0" smtClean="0">
                <a:solidFill>
                  <a:schemeClr val="accent4"/>
                </a:solidFill>
              </a:rPr>
              <a:t>написания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Через полгода (а может и через пару недель) связи этого кода с другими могут показаться не такими очевидными, а сам код – не таким уж и простым</a:t>
            </a:r>
          </a:p>
        </p:txBody>
      </p:sp>
    </p:spTree>
    <p:extLst>
      <p:ext uri="{BB962C8B-B14F-4D97-AF65-F5344CB8AC3E}">
        <p14:creationId xmlns:p14="http://schemas.microsoft.com/office/powerpoint/2010/main" val="13292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Тесты сложнее, чем сам код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062698"/>
            <a:ext cx="5023841" cy="328660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Как правило, такая ситуация возникает в двух случаях</a:t>
            </a:r>
            <a:r>
              <a:rPr lang="ru-RU" dirty="0" smtClean="0">
                <a:solidFill>
                  <a:schemeClr val="accent4"/>
                </a:solidFill>
              </a:rPr>
              <a:t>: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низкая квалификация разработчика</a:t>
            </a: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плохой дизайн тестируемого </a:t>
            </a:r>
            <a:r>
              <a:rPr lang="ru-RU" dirty="0" smtClean="0">
                <a:solidFill>
                  <a:schemeClr val="accent4"/>
                </a:solidFill>
              </a:rPr>
              <a:t>кода</a:t>
            </a:r>
            <a:endParaRPr lang="en-US" dirty="0" smtClean="0">
              <a:solidFill>
                <a:schemeClr val="accent4"/>
              </a:solidFill>
            </a:endParaRP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Возникают ситуации, когда протестировать класс практически невозможно – напр. необходимо зарегистрировать пользователя, добавить данные в БД, предоставить config-файлы и т.д.</a:t>
            </a:r>
          </a:p>
        </p:txBody>
      </p:sp>
    </p:spTree>
    <p:extLst>
      <p:ext uri="{BB962C8B-B14F-4D97-AF65-F5344CB8AC3E}">
        <p14:creationId xmlns:p14="http://schemas.microsoft.com/office/powerpoint/2010/main" val="475668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Тесты сложнее, чем сам код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062698"/>
            <a:ext cx="5023841" cy="300960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Все это говорит о плохом дизайне системы – классы очень сильно зависят друг от друга, иногда нетривиальным </a:t>
            </a:r>
            <a:r>
              <a:rPr lang="ru-RU" dirty="0" smtClean="0">
                <a:solidFill>
                  <a:schemeClr val="accent4"/>
                </a:solidFill>
              </a:rPr>
              <a:t>образом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Новые тесты писать при этом очень сложно, они часто </a:t>
            </a:r>
            <a:r>
              <a:rPr lang="ru-RU" dirty="0" smtClean="0">
                <a:solidFill>
                  <a:schemeClr val="accent4"/>
                </a:solidFill>
              </a:rPr>
              <a:t>ломаются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В этом случае стоит начать написание тестов с простейших классов с минимальным числом зависимостей</a:t>
            </a:r>
          </a:p>
        </p:txBody>
      </p:sp>
    </p:spTree>
    <p:extLst>
      <p:ext uri="{BB962C8B-B14F-4D97-AF65-F5344CB8AC3E}">
        <p14:creationId xmlns:p14="http://schemas.microsoft.com/office/powerpoint/2010/main" val="1779310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Тесты сложнее, чем сам код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062698"/>
            <a:ext cx="5023841" cy="300960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Все это говорит о плохом дизайне системы – классы очень сильно зависят друг от друга, иногда нетривиальным </a:t>
            </a:r>
            <a:r>
              <a:rPr lang="ru-RU" dirty="0" smtClean="0">
                <a:solidFill>
                  <a:schemeClr val="accent4"/>
                </a:solidFill>
              </a:rPr>
              <a:t>образом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Новые тесты писать при этом очень сложно, они часто </a:t>
            </a:r>
            <a:r>
              <a:rPr lang="ru-RU" dirty="0" smtClean="0">
                <a:solidFill>
                  <a:schemeClr val="accent4"/>
                </a:solidFill>
              </a:rPr>
              <a:t>ломаются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В этом случае стоит начать написание тестов с простейших классов с минимальным числом зависимостей</a:t>
            </a:r>
          </a:p>
        </p:txBody>
      </p:sp>
    </p:spTree>
    <p:extLst>
      <p:ext uri="{BB962C8B-B14F-4D97-AF65-F5344CB8AC3E}">
        <p14:creationId xmlns:p14="http://schemas.microsoft.com/office/powerpoint/2010/main" val="1326373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Тесты сложнее, чем сам код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062698"/>
            <a:ext cx="5023841" cy="300960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Каждый класс, как и его тест, должны быть небольшими и </a:t>
            </a:r>
            <a:r>
              <a:rPr lang="ru-RU" dirty="0" smtClean="0">
                <a:solidFill>
                  <a:schemeClr val="accent4"/>
                </a:solidFill>
              </a:rPr>
              <a:t>понятными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После того, как будет покрыт простейший функционал, можно перемещаться на более «высокие» уровни </a:t>
            </a:r>
            <a:r>
              <a:rPr lang="ru-RU" dirty="0" smtClean="0">
                <a:solidFill>
                  <a:schemeClr val="accent4"/>
                </a:solidFill>
              </a:rPr>
              <a:t>системы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Одновременно с этим производить рефакторинг кода для уменьшения связности классов</a:t>
            </a:r>
          </a:p>
        </p:txBody>
      </p:sp>
    </p:spTree>
    <p:extLst>
      <p:ext uri="{BB962C8B-B14F-4D97-AF65-F5344CB8AC3E}">
        <p14:creationId xmlns:p14="http://schemas.microsoft.com/office/powerpoint/2010/main" val="3315414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Недостаточно времени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339697"/>
            <a:ext cx="5023841" cy="217860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Если сравнивать написание классов с тестами и без, то безусловно, во втором варианте времени понадобится </a:t>
            </a:r>
            <a:r>
              <a:rPr lang="ru-RU" dirty="0" smtClean="0">
                <a:solidFill>
                  <a:schemeClr val="accent4"/>
                </a:solidFill>
              </a:rPr>
              <a:t>больше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Однако давайте посмотрим на процесс разработки и написания тестов более широко</a:t>
            </a:r>
          </a:p>
        </p:txBody>
      </p:sp>
    </p:spTree>
    <p:extLst>
      <p:ext uri="{BB962C8B-B14F-4D97-AF65-F5344CB8AC3E}">
        <p14:creationId xmlns:p14="http://schemas.microsoft.com/office/powerpoint/2010/main" val="1568091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ux_new">
  <a:themeElements>
    <a:clrScheme name="Luxoft 2">
      <a:dk1>
        <a:srgbClr val="161645"/>
      </a:dk1>
      <a:lt1>
        <a:srgbClr val="FFFFFF"/>
      </a:lt1>
      <a:dk2>
        <a:srgbClr val="161645"/>
      </a:dk2>
      <a:lt2>
        <a:srgbClr val="FFFFFF"/>
      </a:lt2>
      <a:accent1>
        <a:srgbClr val="FFFFFF"/>
      </a:accent1>
      <a:accent2>
        <a:srgbClr val="F2F2F2"/>
      </a:accent2>
      <a:accent3>
        <a:srgbClr val="FF6600"/>
      </a:accent3>
      <a:accent4>
        <a:srgbClr val="004080"/>
      </a:accent4>
      <a:accent5>
        <a:srgbClr val="FF0000"/>
      </a:accent5>
      <a:accent6>
        <a:srgbClr val="212167"/>
      </a:accent6>
      <a:hlink>
        <a:srgbClr val="0000FF"/>
      </a:hlink>
      <a:folHlink>
        <a:srgbClr val="006600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ux_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_LuxTraining2012_v4">
  <a:themeElements>
    <a:clrScheme name="Luxoft 2">
      <a:dk1>
        <a:srgbClr val="161645"/>
      </a:dk1>
      <a:lt1>
        <a:srgbClr val="FFFFFF"/>
      </a:lt1>
      <a:dk2>
        <a:srgbClr val="161645"/>
      </a:dk2>
      <a:lt2>
        <a:srgbClr val="FFFFFF"/>
      </a:lt2>
      <a:accent1>
        <a:srgbClr val="FFFFFF"/>
      </a:accent1>
      <a:accent2>
        <a:srgbClr val="F2F2F2"/>
      </a:accent2>
      <a:accent3>
        <a:srgbClr val="FF6600"/>
      </a:accent3>
      <a:accent4>
        <a:srgbClr val="004080"/>
      </a:accent4>
      <a:accent5>
        <a:srgbClr val="FF0000"/>
      </a:accent5>
      <a:accent6>
        <a:srgbClr val="212167"/>
      </a:accent6>
      <a:hlink>
        <a:srgbClr val="0000FF"/>
      </a:hlink>
      <a:folHlink>
        <a:srgbClr val="006600"/>
      </a:folHlink>
    </a:clrScheme>
    <a:fontScheme name="Luxoft Fonts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>
            <a:alpha val="18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>
          <a:tailEnd type="arrow"/>
        </a:ln>
      </a:spPr>
      <a:bodyPr/>
      <a:lstStyle/>
      <a:style>
        <a:lnRef idx="2">
          <a:schemeClr val="accent4"/>
        </a:lnRef>
        <a:fillRef idx="0">
          <a:schemeClr val="accent4"/>
        </a:fillRef>
        <a:effectRef idx="1">
          <a:schemeClr val="accent4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6358</TotalTime>
  <Words>679</Words>
  <Application>Microsoft Macintosh PowerPoint</Application>
  <PresentationFormat>On-screen Show (4:3)</PresentationFormat>
  <Paragraphs>120</Paragraphs>
  <Slides>19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Office Theme</vt:lpstr>
      <vt:lpstr>Lux_new</vt:lpstr>
      <vt:lpstr>_LuxTraining2012_v4</vt:lpstr>
      <vt:lpstr>Разработка через тестирование Как преподнести команде</vt:lpstr>
      <vt:lpstr>Для кого этот тренинг?</vt:lpstr>
      <vt:lpstr>Содержание</vt:lpstr>
      <vt:lpstr>Слишком простой код</vt:lpstr>
      <vt:lpstr>Тесты сложнее, чем сам код</vt:lpstr>
      <vt:lpstr>Тесты сложнее, чем сам код</vt:lpstr>
      <vt:lpstr>Тесты сложнее, чем сам код</vt:lpstr>
      <vt:lpstr>Тесты сложнее, чем сам код</vt:lpstr>
      <vt:lpstr>Недостаточно времени</vt:lpstr>
      <vt:lpstr>Недостаточно времени</vt:lpstr>
      <vt:lpstr>Недостаточно времени</vt:lpstr>
      <vt:lpstr>Недостаточно времени</vt:lpstr>
      <vt:lpstr>Недостаточно времени</vt:lpstr>
      <vt:lpstr>Не умею писать тесты</vt:lpstr>
      <vt:lpstr>Не умею писать тесты</vt:lpstr>
      <vt:lpstr>Двукратное увеличение кода</vt:lpstr>
      <vt:lpstr>Двукратное увеличение кода</vt:lpstr>
      <vt:lpstr>PowerPoint Presentation</vt:lpstr>
      <vt:lpstr>PowerPoint Presentation</vt:lpstr>
    </vt:vector>
  </TitlesOfParts>
  <Manager/>
  <Company>Luxoft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через тестирование Test Driven Development</dc:title>
  <dc:subject/>
  <dc:creator>Ivan D.</dc:creator>
  <cp:keywords>TDD</cp:keywords>
  <dc:description/>
  <cp:lastModifiedBy>Ivan D.</cp:lastModifiedBy>
  <cp:revision>154</cp:revision>
  <dcterms:created xsi:type="dcterms:W3CDTF">2012-04-24T17:52:52Z</dcterms:created>
  <dcterms:modified xsi:type="dcterms:W3CDTF">2012-11-01T21:22:33Z</dcterms:modified>
  <cp:category/>
</cp:coreProperties>
</file>