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6"/>
  </p:notesMasterIdLst>
  <p:sldIdLst>
    <p:sldId id="355" r:id="rId4"/>
    <p:sldId id="257" r:id="rId5"/>
    <p:sldId id="375" r:id="rId6"/>
    <p:sldId id="376" r:id="rId7"/>
    <p:sldId id="377" r:id="rId8"/>
    <p:sldId id="378" r:id="rId9"/>
    <p:sldId id="380" r:id="rId10"/>
    <p:sldId id="379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3" r:id="rId23"/>
    <p:sldId id="357" r:id="rId24"/>
    <p:sldId id="35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20" y="-111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err="1">
                <a:latin typeface="Arial" charset="0"/>
              </a:rPr>
              <a:t>X</a:t>
            </a:r>
            <a:r>
              <a:rPr lang="en-US" dirty="0" err="1" smtClean="0">
                <a:latin typeface="Arial" charset="0"/>
              </a:rPr>
              <a:t>Unit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145707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Таким </a:t>
            </a:r>
            <a:r>
              <a:rPr lang="ru-RU" dirty="0">
                <a:solidFill>
                  <a:schemeClr val="accent4"/>
                </a:solidFill>
              </a:rPr>
              <a:t>образом, выполнение методов будет выполняться в следующем порядке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ru-RU" dirty="0">
              <a:solidFill>
                <a:schemeClr val="accent4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67400" y="1163246"/>
            <a:ext cx="2057610" cy="647700"/>
            <a:chOff x="2184400" y="1384300"/>
            <a:chExt cx="2641600" cy="1295400"/>
          </a:xfrm>
        </p:grpSpPr>
        <p:sp>
          <p:nvSpPr>
            <p:cNvPr id="9" name="Rectangle 8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>
                  <a:latin typeface="+mn-lt"/>
                </a:rPr>
                <a:t>@</a:t>
              </a:r>
              <a:r>
                <a:rPr lang="en-US" sz="1800" b="0" dirty="0" err="1">
                  <a:latin typeface="+mn-lt"/>
                </a:rPr>
                <a:t>BeforeClass</a:t>
              </a:r>
              <a:r>
                <a:rPr lang="en-US" sz="1800" b="0" dirty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896205" y="1810946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867399" y="2207816"/>
            <a:ext cx="2057610" cy="647700"/>
            <a:chOff x="2184400" y="1384300"/>
            <a:chExt cx="26416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>
                  <a:latin typeface="+mn-lt"/>
                </a:rPr>
                <a:t>@</a:t>
              </a:r>
              <a:r>
                <a:rPr lang="en-US" sz="1800" b="0" dirty="0" smtClean="0">
                  <a:latin typeface="+mn-lt"/>
                </a:rPr>
                <a:t>Before</a:t>
              </a:r>
              <a:endParaRPr lang="en-US" sz="1800" b="0" dirty="0">
                <a:latin typeface="+mn-lt"/>
              </a:endParaRPr>
            </a:p>
          </p:txBody>
        </p:sp>
      </p:grp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6896204" y="2855516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894137" y="3269269"/>
            <a:ext cx="2057610" cy="647700"/>
            <a:chOff x="2184400" y="1384300"/>
            <a:chExt cx="2641600" cy="1295400"/>
          </a:xfrm>
        </p:grpSpPr>
        <p:sp>
          <p:nvSpPr>
            <p:cNvPr id="31" name="Rectangle 30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@Test</a:t>
              </a:r>
              <a:endParaRPr lang="en-US" sz="1800" b="0" dirty="0">
                <a:latin typeface="+mn-lt"/>
              </a:endParaRPr>
            </a:p>
          </p:txBody>
        </p:sp>
      </p:grp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6922942" y="3916969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83442" y="4313839"/>
            <a:ext cx="2057610" cy="647700"/>
            <a:chOff x="2184400" y="1384300"/>
            <a:chExt cx="2641600" cy="1295400"/>
          </a:xfrm>
        </p:grpSpPr>
        <p:sp>
          <p:nvSpPr>
            <p:cNvPr id="35" name="Rectangle 34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@After</a:t>
              </a:r>
              <a:endParaRPr lang="en-US" sz="1800" b="0" dirty="0">
                <a:latin typeface="+mn-lt"/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6912247" y="4961539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894137" y="5358409"/>
            <a:ext cx="2057610" cy="647700"/>
            <a:chOff x="2184400" y="1384300"/>
            <a:chExt cx="2641600" cy="1295400"/>
          </a:xfrm>
        </p:grpSpPr>
        <p:sp>
          <p:nvSpPr>
            <p:cNvPr id="39" name="Rectangle 38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@</a:t>
              </a:r>
              <a:r>
                <a:rPr lang="en-US" sz="1800" b="0" dirty="0" err="1" smtClean="0">
                  <a:latin typeface="+mn-lt"/>
                </a:rPr>
                <a:t>AfterClass</a:t>
              </a:r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5486609" y="1979216"/>
            <a:ext cx="0" cy="320040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86609" y="5179616"/>
            <a:ext cx="1409596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86609" y="1979216"/>
            <a:ext cx="1409595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2915402" y="2453482"/>
            <a:ext cx="2489439" cy="723900"/>
          </a:xfrm>
          <a:prstGeom prst="wedgeRoundRectCallout">
            <a:avLst>
              <a:gd name="adj1" fmla="val 42269"/>
              <a:gd name="adj2" fmla="val 100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Для каждого метода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@Test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9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478197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8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828002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Для проверки значений, возвращаемых тестируемыми методами, используются следующие методы </a:t>
            </a:r>
            <a:r>
              <a:rPr lang="ru-RU" dirty="0" err="1" smtClean="0">
                <a:solidFill>
                  <a:schemeClr val="accent4"/>
                </a:solidFill>
              </a:rPr>
              <a:t>J</a:t>
            </a:r>
            <a:r>
              <a:rPr lang="en-US" dirty="0" smtClean="0">
                <a:solidFill>
                  <a:schemeClr val="accent4"/>
                </a:solidFill>
              </a:rPr>
              <a:t>U</a:t>
            </a:r>
            <a:r>
              <a:rPr lang="ru-RU" dirty="0" err="1" smtClean="0">
                <a:solidFill>
                  <a:schemeClr val="accent4"/>
                </a:solidFill>
              </a:rPr>
              <a:t>nit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Проверка </a:t>
            </a:r>
            <a:r>
              <a:rPr lang="ru-RU" dirty="0">
                <a:solidFill>
                  <a:schemeClr val="accent4"/>
                </a:solidFill>
              </a:rPr>
              <a:t>истинности </a:t>
            </a:r>
            <a:r>
              <a:rPr lang="ru-RU" dirty="0" smtClean="0">
                <a:solidFill>
                  <a:schemeClr val="accent4"/>
                </a:solidFill>
              </a:rPr>
              <a:t>выражения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</a:t>
            </a:r>
            <a:r>
              <a:rPr lang="ru-RU" dirty="0" smtClean="0">
                <a:solidFill>
                  <a:schemeClr val="accent4"/>
                </a:solidFill>
              </a:rPr>
              <a:t>пционально </a:t>
            </a:r>
            <a:r>
              <a:rPr lang="ru-RU" dirty="0">
                <a:solidFill>
                  <a:schemeClr val="accent4"/>
                </a:solidFill>
              </a:rPr>
              <a:t>комментируется сообщением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fi-FI" dirty="0" err="1"/>
              <a:t>assertTrue(False)([message</a:t>
            </a:r>
            <a:r>
              <a:rPr lang="fi-FI" dirty="0"/>
              <a:t>], </a:t>
            </a:r>
            <a:r>
              <a:rPr lang="fi-FI" dirty="0" err="1"/>
              <a:t>condition</a:t>
            </a:r>
            <a:r>
              <a:rPr lang="fi-FI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1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4500" y="2062698"/>
            <a:ext cx="5715000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assertEquals([message], obj1, obj2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проверка эквивалентности объектов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перегружена для базовых классов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опционально комментируется сообщением </a:t>
            </a:r>
            <a:r>
              <a:rPr lang="ru-RU" dirty="0" smtClean="0">
                <a:solidFill>
                  <a:schemeClr val="accent4"/>
                </a:solidFill>
              </a:rPr>
              <a:t>message</a:t>
            </a:r>
            <a:endParaRPr lang="en-US" dirty="0" smtClean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assert(Not)Null([message], obj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проверка на null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опционально комментируется сообщением message</a:t>
            </a:r>
          </a:p>
        </p:txBody>
      </p:sp>
    </p:spTree>
    <p:extLst>
      <p:ext uri="{BB962C8B-B14F-4D97-AF65-F5344CB8AC3E}">
        <p14:creationId xmlns:p14="http://schemas.microsoft.com/office/powerpoint/2010/main" val="232549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1508700"/>
            <a:ext cx="7086600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Итак</a:t>
            </a:r>
            <a:r>
              <a:rPr lang="ru-RU" dirty="0">
                <a:solidFill>
                  <a:schemeClr val="accent4"/>
                </a:solidFill>
              </a:rPr>
              <a:t>, для написания модульного теста в среде JUnit нам необходимо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</a:rPr>
              <a:t>создать </a:t>
            </a:r>
            <a:r>
              <a:rPr lang="ru-RU" dirty="0" smtClean="0">
                <a:solidFill>
                  <a:schemeClr val="accent4"/>
                </a:solidFill>
              </a:rPr>
              <a:t>класс</a:t>
            </a:r>
            <a:endParaRPr lang="en-US" dirty="0" smtClean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</a:rPr>
              <a:t>каждый тестовый случай описать в отдельном методе (с аннотацией @Test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</a:rPr>
              <a:t>при необходимости написать методы инициализации /очистки (с аннотациями @Before/After[Class</a:t>
            </a:r>
            <a:r>
              <a:rPr lang="ru-RU" dirty="0" smtClean="0">
                <a:solidFill>
                  <a:schemeClr val="accent4"/>
                </a:solidFill>
              </a:rPr>
              <a:t>])</a:t>
            </a:r>
            <a:endParaRPr lang="en-US" dirty="0" smtClean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Wingdings" pitchFamily="2" charset="2"/>
              <a:buChar char="ü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небольшой пример тестирования математических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40607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мы видим, в последнем тестовом методе используется метод fail([message</a:t>
            </a:r>
            <a:r>
              <a:rPr lang="ru-RU" dirty="0" smtClean="0">
                <a:solidFill>
                  <a:schemeClr val="accent4"/>
                </a:solidFill>
              </a:rPr>
              <a:t>]);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Этот метод используется для прямого сообщения фреймворку об ошибке (в данном случае – если не было вызвано ожидаемое исключение, или оно не того типа)</a:t>
            </a:r>
          </a:p>
        </p:txBody>
      </p:sp>
    </p:spTree>
    <p:extLst>
      <p:ext uri="{BB962C8B-B14F-4D97-AF65-F5344CB8AC3E}">
        <p14:creationId xmlns:p14="http://schemas.microsoft.com/office/powerpoint/2010/main" val="297813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из консоли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85400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4"/>
                </a:solidFill>
              </a:rPr>
              <a:t>java -</a:t>
            </a:r>
            <a:r>
              <a:rPr lang="en-US" dirty="0" err="1">
                <a:solidFill>
                  <a:schemeClr val="accent4"/>
                </a:solidFill>
              </a:rPr>
              <a:t>cp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:\</a:t>
            </a:r>
            <a:r>
              <a:rPr lang="en-US" dirty="0" smtClean="0">
                <a:solidFill>
                  <a:schemeClr val="accent4"/>
                </a:solidFill>
              </a:rPr>
              <a:t>testing\lib\junit-4.5.jar; 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:\testing\bin </a:t>
            </a:r>
            <a:r>
              <a:rPr lang="en-US" dirty="0" err="1">
                <a:solidFill>
                  <a:schemeClr val="accent4"/>
                </a:solidFill>
              </a:rPr>
              <a:t>org.junit.runner.JUnitCore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chemeClr val="accent4"/>
                </a:solidFill>
              </a:rPr>
              <a:t>MathTestClass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1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в </a:t>
            </a:r>
            <a:r>
              <a:rPr lang="en-US" dirty="0"/>
              <a:t>IDE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85400"/>
            <a:ext cx="67056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В среде </a:t>
            </a:r>
            <a:r>
              <a:rPr lang="ru-RU" dirty="0" smtClean="0">
                <a:solidFill>
                  <a:schemeClr val="accent4"/>
                </a:solidFill>
              </a:rPr>
              <a:t>Eclipse</a:t>
            </a:r>
            <a:r>
              <a:rPr lang="en-US" dirty="0" smtClean="0">
                <a:solidFill>
                  <a:schemeClr val="accent4"/>
                </a:solidFill>
              </a:rPr>
              <a:t>\</a:t>
            </a:r>
            <a:r>
              <a:rPr lang="en-US" dirty="0" err="1" smtClean="0">
                <a:solidFill>
                  <a:schemeClr val="accent4"/>
                </a:solidFill>
              </a:rPr>
              <a:t>IntelliJ</a:t>
            </a:r>
            <a:r>
              <a:rPr lang="en-US" dirty="0" smtClean="0">
                <a:solidFill>
                  <a:schemeClr val="accent4"/>
                </a:solidFill>
              </a:rPr>
              <a:t> IDEA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chemeClr val="accent4"/>
                </a:solidFill>
              </a:rPr>
              <a:t>достаточно кликнуть правой кнопкой на тестовом классе и выбрать Run As -&gt; JUnit Test</a:t>
            </a:r>
          </a:p>
        </p:txBody>
      </p:sp>
    </p:spTree>
    <p:extLst>
      <p:ext uri="{BB962C8B-B14F-4D97-AF65-F5344CB8AC3E}">
        <p14:creationId xmlns:p14="http://schemas.microsoft.com/office/powerpoint/2010/main" val="374764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в </a:t>
            </a:r>
            <a:r>
              <a:rPr lang="en-US" dirty="0"/>
              <a:t>IDE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85400"/>
            <a:ext cx="67056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Результат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0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мы видим, в последнем тестовом методе используется метод fail([message</a:t>
            </a:r>
            <a:r>
              <a:rPr lang="ru-RU" dirty="0" smtClean="0">
                <a:solidFill>
                  <a:schemeClr val="accent4"/>
                </a:solidFill>
              </a:rPr>
              <a:t>]);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Этот метод используется для прямого сообщения фреймворку об ошибке (в данном случае – если не было вызвано ожидаемое исключение, или оно не того типа)</a:t>
            </a:r>
          </a:p>
        </p:txBody>
      </p:sp>
    </p:spTree>
    <p:extLst>
      <p:ext uri="{BB962C8B-B14F-4D97-AF65-F5344CB8AC3E}">
        <p14:creationId xmlns:p14="http://schemas.microsoft.com/office/powerpoint/2010/main" val="332954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err="1" smtClean="0">
                  <a:solidFill>
                    <a:srgbClr val="004080"/>
                  </a:solidFill>
                </a:rPr>
                <a:t>xUnit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478197"/>
            <a:ext cx="7086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и в любом другом деле, в модульном тестировании не обойтись без подходящих инструментов – нет смысла «забивать гвозди микроскопом</a:t>
            </a:r>
            <a:r>
              <a:rPr lang="ru-RU" dirty="0" smtClean="0">
                <a:solidFill>
                  <a:schemeClr val="accent4"/>
                </a:solidFill>
              </a:rPr>
              <a:t>»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этого существуют xUnit и Mock-фреймворки, применяемые для state-based и interaction тестирования соответственно</a:t>
            </a:r>
          </a:p>
        </p:txBody>
      </p:sp>
    </p:spTree>
    <p:extLst>
      <p:ext uri="{BB962C8B-B14F-4D97-AF65-F5344CB8AC3E}">
        <p14:creationId xmlns:p14="http://schemas.microsoft.com/office/powerpoint/2010/main" val="9294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478197"/>
            <a:ext cx="7086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Самыми яркими представителями семейства xUnit являются фреймворки JUnit (для Java) и его портированная под .NET версия – </a:t>
            </a:r>
            <a:r>
              <a:rPr lang="ru-RU" dirty="0" smtClean="0">
                <a:solidFill>
                  <a:schemeClr val="accent4"/>
                </a:solidFill>
              </a:rPr>
              <a:t>N</a:t>
            </a:r>
            <a:r>
              <a:rPr lang="en-US" dirty="0" smtClean="0">
                <a:solidFill>
                  <a:schemeClr val="accent4"/>
                </a:solidFill>
              </a:rPr>
              <a:t>u</a:t>
            </a:r>
            <a:r>
              <a:rPr lang="ru-RU" dirty="0" smtClean="0">
                <a:solidFill>
                  <a:schemeClr val="accent4"/>
                </a:solidFill>
              </a:rPr>
              <a:t>nit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Синтаксис обоих фреймворков практически идентичен, поэтому рассмотрим аннотации и методы JUnit</a:t>
            </a:r>
          </a:p>
        </p:txBody>
      </p:sp>
    </p:spTree>
    <p:extLst>
      <p:ext uri="{BB962C8B-B14F-4D97-AF65-F5344CB8AC3E}">
        <p14:creationId xmlns:p14="http://schemas.microsoft.com/office/powerpoint/2010/main" val="52756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201198"/>
            <a:ext cx="76200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ходе написания модульных тестов у нас появляются как сами тестовые классы и методы, так и </a:t>
            </a:r>
            <a:r>
              <a:rPr lang="ru-RU" dirty="0" smtClean="0">
                <a:solidFill>
                  <a:schemeClr val="accent4"/>
                </a:solidFill>
              </a:rPr>
              <a:t>вспомогательные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их разделения в среде JUnit, начиная с 4-й версии, используются </a:t>
            </a:r>
            <a:r>
              <a:rPr lang="ru-RU" dirty="0" smtClean="0">
                <a:solidFill>
                  <a:schemeClr val="accent4"/>
                </a:solidFill>
              </a:rPr>
              <a:t>аннотации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Аннотация – ключевое слово, начинающееся с символа “@”, и помещаемое перед объявлением класса и/или метода</a:t>
            </a:r>
          </a:p>
        </p:txBody>
      </p:sp>
    </p:spTree>
    <p:extLst>
      <p:ext uri="{BB962C8B-B14F-4D97-AF65-F5344CB8AC3E}">
        <p14:creationId xmlns:p14="http://schemas.microsoft.com/office/powerpoint/2010/main" val="360480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Фикстура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3032195"/>
            <a:ext cx="6858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Фикстура – разделяемые между тестами данные и бизнес-логика</a:t>
            </a:r>
          </a:p>
        </p:txBody>
      </p:sp>
    </p:spTree>
    <p:extLst>
      <p:ext uri="{BB962C8B-B14F-4D97-AF65-F5344CB8AC3E}">
        <p14:creationId xmlns:p14="http://schemas.microsoft.com/office/powerpoint/2010/main" val="79889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7265" y="2201198"/>
            <a:ext cx="7989470" cy="2455605"/>
            <a:chOff x="533400" y="1793400"/>
            <a:chExt cx="7989470" cy="2455605"/>
          </a:xfrm>
        </p:grpSpPr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99029" y="1793400"/>
              <a:ext cx="5023841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5750" indent="-285750" defTabSz="803275">
                <a:buClr>
                  <a:srgbClr val="FF6600"/>
                </a:buClr>
                <a:buSzPct val="125000"/>
                <a:buFont typeface="Wingdings" charset="2"/>
                <a:buChar char="§"/>
              </a:pPr>
              <a:r>
                <a:rPr lang="ru-RU" dirty="0" smtClean="0">
                  <a:solidFill>
                    <a:schemeClr val="accent4"/>
                  </a:solidFill>
                </a:rPr>
                <a:t>Объявляет </a:t>
              </a:r>
              <a:r>
                <a:rPr lang="ru-RU" dirty="0">
                  <a:solidFill>
                    <a:schemeClr val="accent4"/>
                  </a:solidFill>
                </a:rPr>
                <a:t>метод </a:t>
              </a:r>
              <a:r>
                <a:rPr lang="ru-RU" dirty="0" err="1" smtClean="0">
                  <a:solidFill>
                    <a:schemeClr val="accent4"/>
                  </a:solidFill>
                </a:rPr>
                <a:t>фикстурой</a:t>
              </a:r>
              <a:endParaRPr lang="en-US" dirty="0" smtClean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</a:rPr>
                <a:t>Данный </a:t>
              </a:r>
              <a:r>
                <a:rPr lang="ru-RU" dirty="0">
                  <a:solidFill>
                    <a:schemeClr val="accent4"/>
                  </a:solidFill>
                </a:rPr>
                <a:t>метод будет вызван единожды,  перед началом (после выполнения) тестового </a:t>
              </a:r>
              <a:r>
                <a:rPr lang="ru-RU" dirty="0" smtClean="0">
                  <a:solidFill>
                    <a:schemeClr val="accent4"/>
                  </a:solidFill>
                </a:rPr>
                <a:t>набора</a:t>
              </a:r>
              <a:endParaRPr lang="en-US" dirty="0" smtClean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</a:rPr>
                <a:t>Используется </a:t>
              </a:r>
              <a:r>
                <a:rPr lang="ru-RU" dirty="0">
                  <a:solidFill>
                    <a:schemeClr val="accent4"/>
                  </a:solidFill>
                </a:rPr>
                <a:t>для инициализации (очистки) тестовых данных и </a:t>
              </a:r>
              <a:r>
                <a:rPr lang="ru-RU" dirty="0" smtClean="0">
                  <a:solidFill>
                    <a:schemeClr val="accent4"/>
                  </a:solidFill>
                </a:rPr>
                <a:t>объектов</a:t>
              </a:r>
              <a:endParaRPr lang="ru-RU" dirty="0">
                <a:solidFill>
                  <a:schemeClr val="accent4"/>
                </a:solidFill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33400" y="1814468"/>
              <a:ext cx="1961522" cy="1347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chemeClr val="accent4"/>
                  </a:solidFill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</a:rPr>
                <a:t>Before</a:t>
              </a:r>
              <a:endParaRPr lang="en-US" dirty="0" smtClean="0">
                <a:solidFill>
                  <a:schemeClr val="accent4"/>
                </a:solidFill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</a:rPr>
                <a:t>After</a:t>
              </a:r>
              <a:endParaRPr lang="en-US" dirty="0" smtClean="0">
                <a:solidFill>
                  <a:schemeClr val="accent4"/>
                </a:solidFill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</a:rPr>
                <a:t>@Before</a:t>
              </a:r>
              <a:r>
                <a:rPr lang="ru-RU" dirty="0" smtClean="0">
                  <a:solidFill>
                    <a:schemeClr val="accent4"/>
                  </a:solidFill>
                </a:rPr>
                <a:t>Class</a:t>
              </a:r>
              <a:endParaRPr lang="en-US" dirty="0" smtClean="0">
                <a:solidFill>
                  <a:schemeClr val="accent4"/>
                </a:solidFill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</a:rPr>
                <a:t>@</a:t>
              </a:r>
              <a:r>
                <a:rPr lang="ru-RU" dirty="0" err="1" smtClean="0">
                  <a:solidFill>
                    <a:schemeClr val="accent4"/>
                  </a:solidFill>
                </a:rPr>
                <a:t>AfterClass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71800" y="1814468"/>
              <a:ext cx="0" cy="2434537"/>
            </a:xfrm>
            <a:prstGeom prst="line">
              <a:avLst/>
            </a:prstGeom>
            <a:ln w="3175" cmpd="sng"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76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1" y="2201198"/>
            <a:ext cx="7995640" cy="2753672"/>
            <a:chOff x="762001" y="2201198"/>
            <a:chExt cx="7995640" cy="2753672"/>
          </a:xfrm>
        </p:grpSpPr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733800" y="2201198"/>
              <a:ext cx="5023841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5750" indent="-285750" defTabSz="803275">
                <a:buClr>
                  <a:srgbClr val="FF6600"/>
                </a:buClr>
                <a:buSzPct val="125000"/>
                <a:buFont typeface="Wingdings" charset="2"/>
                <a:buChar char="§"/>
              </a:pPr>
              <a:r>
                <a:rPr lang="ru-RU" dirty="0" smtClean="0">
                  <a:solidFill>
                    <a:schemeClr val="accent4"/>
                  </a:solidFill>
                </a:rPr>
                <a:t>Объявляет  </a:t>
              </a:r>
              <a:r>
                <a:rPr lang="ru-RU" dirty="0">
                  <a:solidFill>
                    <a:schemeClr val="accent4"/>
                  </a:solidFill>
                </a:rPr>
                <a:t>метод </a:t>
              </a:r>
              <a:r>
                <a:rPr lang="ru-RU" dirty="0" err="1" smtClean="0">
                  <a:solidFill>
                    <a:schemeClr val="accent4"/>
                  </a:solidFill>
                </a:rPr>
                <a:t>фикстурой</a:t>
              </a:r>
              <a:endParaRPr lang="en-US" dirty="0" smtClean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</a:rPr>
                <a:t>Данный </a:t>
              </a:r>
              <a:r>
                <a:rPr lang="ru-RU" dirty="0">
                  <a:solidFill>
                    <a:schemeClr val="accent4"/>
                  </a:solidFill>
                </a:rPr>
                <a:t>метод будет вызываться перед началом (после завершения) КАЖДОГО тестового </a:t>
              </a:r>
              <a:r>
                <a:rPr lang="ru-RU" dirty="0" smtClean="0">
                  <a:solidFill>
                    <a:schemeClr val="accent4"/>
                  </a:solidFill>
                </a:rPr>
                <a:t>метода</a:t>
              </a: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</a:rPr>
                <a:t>Объявляет </a:t>
              </a:r>
              <a:r>
                <a:rPr lang="ru-RU" dirty="0">
                  <a:solidFill>
                    <a:schemeClr val="accent4"/>
                  </a:solidFill>
                </a:rPr>
                <a:t>метод тестом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15665" y="2222266"/>
              <a:ext cx="0" cy="2434537"/>
            </a:xfrm>
            <a:prstGeom prst="line">
              <a:avLst/>
            </a:prstGeom>
            <a:ln w="3175" cmpd="sng"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2001" y="2222266"/>
              <a:ext cx="1981200" cy="27326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4"/>
                  </a:solidFill>
                </a:rPr>
                <a:t>@Before</a:t>
              </a: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 smtClean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 smtClean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 smtClean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chemeClr val="accent4"/>
                  </a:solidFill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</a:rPr>
                <a:t>Test</a:t>
              </a: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>
                <a:solidFill>
                  <a:schemeClr val="accent4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38200" y="4114800"/>
              <a:ext cx="7391400" cy="0"/>
            </a:xfrm>
            <a:prstGeom prst="line">
              <a:avLst/>
            </a:prstGeom>
            <a:ln w="3175" cmpd="sng">
              <a:solidFill>
                <a:schemeClr val="accent4">
                  <a:alpha val="36000"/>
                </a:schemeClr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92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629</Words>
  <Application>Microsoft Macintosh PowerPoint</Application>
  <PresentationFormat>On-screen Show (4:3)</PresentationFormat>
  <Paragraphs>145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Lux_new</vt:lpstr>
      <vt:lpstr>_LuxTraining2012_v4</vt:lpstr>
      <vt:lpstr>Разработка через тестирование XUnit</vt:lpstr>
      <vt:lpstr>Для кого этот тренинг?</vt:lpstr>
      <vt:lpstr>Содержание</vt:lpstr>
      <vt:lpstr>xUnit </vt:lpstr>
      <vt:lpstr>Семейство xUnit</vt:lpstr>
      <vt:lpstr>Аннотации JUnit</vt:lpstr>
      <vt:lpstr>Фикстура </vt:lpstr>
      <vt:lpstr>Аннотации JUnit</vt:lpstr>
      <vt:lpstr>Аннотации JUnit</vt:lpstr>
      <vt:lpstr>Аннотации JUnit</vt:lpstr>
      <vt:lpstr>Пример</vt:lpstr>
      <vt:lpstr>Методы assert*</vt:lpstr>
      <vt:lpstr>Методы assert*</vt:lpstr>
      <vt:lpstr>Использование JUnit</vt:lpstr>
      <vt:lpstr>Пример использования JUnit</vt:lpstr>
      <vt:lpstr>Использование JUnit</vt:lpstr>
      <vt:lpstr>Запуск тестов из консоли</vt:lpstr>
      <vt:lpstr>Запуск тестов в IDE</vt:lpstr>
      <vt:lpstr>Запуск тестов в IDE</vt:lpstr>
      <vt:lpstr>Использование JUnit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162</cp:revision>
  <dcterms:created xsi:type="dcterms:W3CDTF">2012-04-24T17:52:52Z</dcterms:created>
  <dcterms:modified xsi:type="dcterms:W3CDTF">2012-11-01T21:15:36Z</dcterms:modified>
  <cp:category/>
</cp:coreProperties>
</file>