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41"/>
  </p:notesMasterIdLst>
  <p:sldIdLst>
    <p:sldId id="355" r:id="rId4"/>
    <p:sldId id="257" r:id="rId5"/>
    <p:sldId id="375" r:id="rId6"/>
    <p:sldId id="376" r:id="rId7"/>
    <p:sldId id="377" r:id="rId8"/>
    <p:sldId id="380" r:id="rId9"/>
    <p:sldId id="385" r:id="rId10"/>
    <p:sldId id="387" r:id="rId11"/>
    <p:sldId id="378" r:id="rId12"/>
    <p:sldId id="386" r:id="rId13"/>
    <p:sldId id="388" r:id="rId14"/>
    <p:sldId id="390" r:id="rId15"/>
    <p:sldId id="379" r:id="rId16"/>
    <p:sldId id="389" r:id="rId17"/>
    <p:sldId id="391" r:id="rId18"/>
    <p:sldId id="392" r:id="rId19"/>
    <p:sldId id="393" r:id="rId20"/>
    <p:sldId id="394" r:id="rId21"/>
    <p:sldId id="395" r:id="rId22"/>
    <p:sldId id="381" r:id="rId23"/>
    <p:sldId id="397" r:id="rId24"/>
    <p:sldId id="398" r:id="rId25"/>
    <p:sldId id="396" r:id="rId26"/>
    <p:sldId id="400" r:id="rId27"/>
    <p:sldId id="399" r:id="rId28"/>
    <p:sldId id="401" r:id="rId29"/>
    <p:sldId id="382" r:id="rId30"/>
    <p:sldId id="403" r:id="rId31"/>
    <p:sldId id="402" r:id="rId32"/>
    <p:sldId id="404" r:id="rId33"/>
    <p:sldId id="383" r:id="rId34"/>
    <p:sldId id="405" r:id="rId35"/>
    <p:sldId id="406" r:id="rId36"/>
    <p:sldId id="407" r:id="rId37"/>
    <p:sldId id="384" r:id="rId38"/>
    <p:sldId id="357" r:id="rId39"/>
    <p:sldId id="35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 snapToObjects="1">
      <p:cViewPr>
        <p:scale>
          <a:sx n="103" d="100"/>
          <a:sy n="103" d="100"/>
        </p:scale>
        <p:origin x="-1152" y="-104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у нас стоит цель: протестировать поведение класса в </a:t>
            </a:r>
            <a:r>
              <a:rPr lang="ru-RU" dirty="0" err="1" smtClean="0"/>
              <a:t>spring</a:t>
            </a:r>
            <a:r>
              <a:rPr lang="ru-RU" dirty="0" smtClean="0"/>
              <a:t>-приложении, дополнительно необходимо вручную управлять транзакциями. Для этого мы создадим простое </a:t>
            </a:r>
            <a:r>
              <a:rPr lang="ru-RU" dirty="0" err="1" smtClean="0"/>
              <a:t>spring</a:t>
            </a:r>
            <a:r>
              <a:rPr lang="ru-RU" dirty="0" smtClean="0"/>
              <a:t>-приложение и напишем </a:t>
            </a:r>
            <a:r>
              <a:rPr lang="ru-RU" dirty="0" err="1" smtClean="0"/>
              <a:t>unit</a:t>
            </a:r>
            <a:r>
              <a:rPr lang="ru-RU" dirty="0" smtClean="0"/>
              <a:t>-тест. Наш </a:t>
            </a:r>
            <a:r>
              <a:rPr lang="ru-RU" dirty="0" err="1" smtClean="0"/>
              <a:t>unit</a:t>
            </a:r>
            <a:r>
              <a:rPr lang="ru-RU" dirty="0" smtClean="0"/>
              <a:t>-тест при запуске будет инициализировать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 err="1" smtClean="0"/>
              <a:t>config</a:t>
            </a:r>
            <a:r>
              <a:rPr lang="ru-RU" dirty="0" smtClean="0"/>
              <a:t> нашего </a:t>
            </a:r>
            <a:r>
              <a:rPr lang="ru-RU" dirty="0" err="1" smtClean="0"/>
              <a:t>spring</a:t>
            </a:r>
            <a:r>
              <a:rPr lang="ru-RU" dirty="0" smtClean="0"/>
              <a:t> приложения и после этого вызывать методы у тестируемого нами класса. Также мы разработаем отдельный тест, в котором будем управлять транзакциями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у нас стоит цель: протестировать поведение класса в </a:t>
            </a:r>
            <a:r>
              <a:rPr lang="ru-RU" dirty="0" err="1" smtClean="0"/>
              <a:t>spring</a:t>
            </a:r>
            <a:r>
              <a:rPr lang="ru-RU" dirty="0" smtClean="0"/>
              <a:t>-приложении, дополнительно необходимо вручную управлять транзакциями. Для этого мы создадим простое </a:t>
            </a:r>
            <a:r>
              <a:rPr lang="ru-RU" dirty="0" err="1" smtClean="0"/>
              <a:t>spring</a:t>
            </a:r>
            <a:r>
              <a:rPr lang="ru-RU" dirty="0" smtClean="0"/>
              <a:t>-приложение и напишем </a:t>
            </a:r>
            <a:r>
              <a:rPr lang="ru-RU" dirty="0" err="1" smtClean="0"/>
              <a:t>unit</a:t>
            </a:r>
            <a:r>
              <a:rPr lang="ru-RU" dirty="0" smtClean="0"/>
              <a:t>-тест. Наш </a:t>
            </a:r>
            <a:r>
              <a:rPr lang="ru-RU" dirty="0" err="1" smtClean="0"/>
              <a:t>unit</a:t>
            </a:r>
            <a:r>
              <a:rPr lang="ru-RU" dirty="0" smtClean="0"/>
              <a:t>-тест при запуске будет инициализировать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 err="1" smtClean="0"/>
              <a:t>config</a:t>
            </a:r>
            <a:r>
              <a:rPr lang="ru-RU" dirty="0" smtClean="0"/>
              <a:t> нашего </a:t>
            </a:r>
            <a:r>
              <a:rPr lang="ru-RU" dirty="0" err="1" smtClean="0"/>
              <a:t>spring</a:t>
            </a:r>
            <a:r>
              <a:rPr lang="ru-RU" dirty="0" smtClean="0"/>
              <a:t> приложения и после этого вызывать методы у тестируемого нами класса. </a:t>
            </a:r>
            <a:r>
              <a:rPr lang="ru-RU" smtClean="0"/>
              <a:t>Также мы разработаем отдельный тест, в котором будем управлять транзакциями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у нас стоит цель: протестировать поведение класса в </a:t>
            </a:r>
            <a:r>
              <a:rPr lang="ru-RU" dirty="0" err="1" smtClean="0"/>
              <a:t>spring</a:t>
            </a:r>
            <a:r>
              <a:rPr lang="ru-RU" dirty="0" smtClean="0"/>
              <a:t>-приложении, дополнительно необходимо вручную управлять транзакциями. Для этого мы создадим простое </a:t>
            </a:r>
            <a:r>
              <a:rPr lang="ru-RU" dirty="0" err="1" smtClean="0"/>
              <a:t>spring</a:t>
            </a:r>
            <a:r>
              <a:rPr lang="ru-RU" dirty="0" smtClean="0"/>
              <a:t>-приложение и напишем </a:t>
            </a:r>
            <a:r>
              <a:rPr lang="ru-RU" dirty="0" err="1" smtClean="0"/>
              <a:t>unit</a:t>
            </a:r>
            <a:r>
              <a:rPr lang="ru-RU" dirty="0" smtClean="0"/>
              <a:t>-тест. Наш </a:t>
            </a:r>
            <a:r>
              <a:rPr lang="ru-RU" dirty="0" err="1" smtClean="0"/>
              <a:t>unit</a:t>
            </a:r>
            <a:r>
              <a:rPr lang="ru-RU" dirty="0" smtClean="0"/>
              <a:t>-тест при запуске будет инициализировать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 err="1" smtClean="0"/>
              <a:t>config</a:t>
            </a:r>
            <a:r>
              <a:rPr lang="ru-RU" dirty="0" smtClean="0"/>
              <a:t> нашего </a:t>
            </a:r>
            <a:r>
              <a:rPr lang="ru-RU" dirty="0" err="1" smtClean="0"/>
              <a:t>spring</a:t>
            </a:r>
            <a:r>
              <a:rPr lang="ru-RU" dirty="0" smtClean="0"/>
              <a:t> приложения и после этого вызывать методы у тестируемого нами класса. </a:t>
            </a:r>
            <a:r>
              <a:rPr lang="ru-RU" smtClean="0"/>
              <a:t>Также мы разработаем отдельный тест, в котором будем управлять транзакциями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10/14/12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6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5" Type="http://schemas.openxmlformats.org/officeDocument/2006/relationships/hyperlink" Target="http://static.springsource.org/spring/docs/3.0.x/reference/testing.html" TargetMode="Externa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6.xml"/><Relationship Id="rId5" Type="http://schemas.openxmlformats.org/officeDocument/2006/relationships/hyperlink" Target="http://static.springsource.org/spring/docs/2.5.x/api/org/springframework/test/context/junit4/package-summary.html" TargetMode="Externa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hyperlink" Target="http://static.springsource.org/spring/docs/2.5.x/api/org/springframework/test/context/junit4/package-summary.html" TargetMode="Externa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Integration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248" y="1533673"/>
            <a:ext cx="2827894" cy="1869927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03208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226904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AccountRepository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55580" y="1862354"/>
              <a:ext cx="2491305" cy="716362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/>
                <a:t>findById</a:t>
              </a:r>
              <a:r>
                <a:rPr lang="cs-CZ" sz="1800" b="0" dirty="0" smtClean="0"/>
                <a:t>(</a:t>
              </a:r>
              <a:r>
                <a:rPr lang="it-IT" sz="1800" b="0" dirty="0" err="1" smtClean="0"/>
                <a:t>String</a:t>
              </a:r>
              <a:r>
                <a:rPr lang="it-IT" sz="1800" b="0" dirty="0" smtClean="0"/>
                <a:t>):Account</a:t>
              </a:r>
              <a:endParaRPr lang="cs-CZ" sz="1800" b="0" dirty="0" smtClean="0"/>
            </a:p>
            <a:p>
              <a:r>
                <a:rPr lang="en-US" sz="1800" b="0" dirty="0" smtClean="0">
                  <a:latin typeface="+mn-lt"/>
                </a:rPr>
                <a:t>update(Account) a</a:t>
              </a:r>
              <a:r>
                <a:rPr lang="nb-NO" sz="1800" b="0" dirty="0" err="1" smtClean="0">
                  <a:latin typeface="+mn-lt"/>
                </a:rPr>
                <a:t>dd</a:t>
              </a:r>
              <a:r>
                <a:rPr lang="nb-NO" sz="1800" b="0" dirty="0" smtClean="0">
                  <a:latin typeface="+mn-lt"/>
                </a:rPr>
                <a:t>(</a:t>
              </a:r>
              <a:r>
                <a:rPr lang="nb-NO" sz="1800" b="0" dirty="0" err="1" smtClean="0">
                  <a:latin typeface="+mn-lt"/>
                </a:rPr>
                <a:t>Account</a:t>
              </a:r>
              <a:r>
                <a:rPr lang="nb-NO" sz="1800" b="0" dirty="0" smtClean="0">
                  <a:latin typeface="+mn-lt"/>
                </a:rPr>
                <a:t>) </a:t>
              </a:r>
            </a:p>
            <a:p>
              <a:r>
                <a:rPr lang="da-DK" sz="1800" b="0" dirty="0" err="1" smtClean="0">
                  <a:latin typeface="+mn-lt"/>
                </a:rPr>
                <a:t>findAll</a:t>
              </a:r>
              <a:r>
                <a:rPr lang="da-DK" sz="1800" b="0" dirty="0" smtClean="0">
                  <a:latin typeface="+mn-lt"/>
                </a:rPr>
                <a:t>():Set&lt;</a:t>
              </a:r>
              <a:r>
                <a:rPr lang="da-DK" sz="1800" b="0" dirty="0" err="1" smtClean="0">
                  <a:latin typeface="+mn-lt"/>
                </a:rPr>
                <a:t>Account</a:t>
              </a:r>
              <a:r>
                <a:rPr lang="da-DK" sz="1800" b="0" dirty="0" smtClean="0">
                  <a:latin typeface="+mn-lt"/>
                </a:rPr>
                <a:t>&gt;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85048" y="340070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43570" y="361221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account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6293" y="3981551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2975" y="4400164"/>
            <a:ext cx="2865994" cy="1713142"/>
            <a:chOff x="2184400" y="1384299"/>
            <a:chExt cx="2641600" cy="1713142"/>
          </a:xfrm>
        </p:grpSpPr>
        <p:grpSp>
          <p:nvGrpSpPr>
            <p:cNvPr id="27" name="Group 26"/>
            <p:cNvGrpSpPr/>
            <p:nvPr/>
          </p:nvGrpSpPr>
          <p:grpSpPr>
            <a:xfrm>
              <a:off x="2184400" y="1384299"/>
              <a:ext cx="2641600" cy="1713142"/>
              <a:chOff x="2184400" y="1384299"/>
              <a:chExt cx="2641600" cy="17131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84400" y="1384299"/>
                <a:ext cx="2641600" cy="1713142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 smtClean="0"/>
                <a:t>Account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295922" y="2009632"/>
              <a:ext cx="2113755" cy="852715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 smtClean="0"/>
                <a:t>getId</a:t>
              </a:r>
              <a:r>
                <a:rPr lang="de-DE" sz="1800" b="0" dirty="0" smtClean="0"/>
                <a:t>():String</a:t>
              </a:r>
            </a:p>
            <a:p>
              <a:r>
                <a:rPr lang="de-DE" sz="1800" b="0" dirty="0" err="1" smtClean="0"/>
                <a:t>getBalance</a:t>
              </a:r>
              <a:r>
                <a:rPr lang="de-DE" sz="1800" b="0" dirty="0" smtClean="0"/>
                <a:t>():double</a:t>
              </a:r>
            </a:p>
            <a:p>
              <a:r>
                <a:rPr lang="de-DE" sz="1800" b="0" dirty="0" err="1" smtClean="0"/>
                <a:t>debit</a:t>
              </a:r>
              <a:r>
                <a:rPr lang="de-DE" sz="1800" b="0" dirty="0" smtClean="0"/>
                <a:t>(double) </a:t>
              </a:r>
              <a:r>
                <a:rPr lang="de-DE" sz="1800" b="0" dirty="0" err="1" smtClean="0"/>
                <a:t>credit</a:t>
              </a:r>
              <a:r>
                <a:rPr lang="de-DE" sz="1800" b="0" dirty="0" smtClean="0"/>
                <a:t>(double)</a:t>
              </a:r>
              <a:endParaRPr lang="de-DE" sz="1800" b="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6156" y="152400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Transfer(double, String, String)</a:t>
              </a:r>
              <a:endParaRPr lang="en-US" sz="1800" b="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3465142" y="2362200"/>
            <a:ext cx="1401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4114801" y="3581400"/>
            <a:ext cx="2819399" cy="1103173"/>
          </a:xfrm>
          <a:prstGeom prst="wedgeRoundRectCallout">
            <a:avLst>
              <a:gd name="adj1" fmla="val -63956"/>
              <a:gd name="adj2" fmla="val -100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 </a:t>
            </a:r>
            <a:r>
              <a:rPr lang="ru-RU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репозиторий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счетов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89881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Необходимо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68425" y="3042947"/>
            <a:ext cx="640715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Протестировать работу сервиса в интеграции с </a:t>
            </a:r>
            <a:r>
              <a:rPr lang="en-US" dirty="0" err="1" smtClean="0">
                <a:solidFill>
                  <a:srgbClr val="004080"/>
                </a:solidFill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</a:rPr>
              <a:t> и </a:t>
            </a:r>
            <a:r>
              <a:rPr lang="en-US" dirty="0" smtClean="0">
                <a:solidFill>
                  <a:srgbClr val="004080"/>
                </a:solidFill>
              </a:rPr>
              <a:t>Account.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47226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368" y="1243528"/>
            <a:ext cx="861060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Надо </a:t>
            </a:r>
            <a:r>
              <a:rPr lang="ru-RU" dirty="0">
                <a:solidFill>
                  <a:srgbClr val="004080"/>
                </a:solidFill>
              </a:rPr>
              <a:t>п</a:t>
            </a:r>
            <a:r>
              <a:rPr lang="ru-RU" dirty="0" smtClean="0">
                <a:solidFill>
                  <a:srgbClr val="004080"/>
                </a:solidFill>
              </a:rPr>
              <a:t>ротестировать работу сервиса на простом переводе средств с одного аккаунта на другой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6453" y="2461790"/>
            <a:ext cx="4090737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A123 - $1000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C456 - $0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AccountRepository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- [A123, C456]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94923" y="2461790"/>
            <a:ext cx="300254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A123 - $900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C456 - $100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453" y="2015635"/>
            <a:ext cx="201061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1) Дано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4923" y="2015635"/>
            <a:ext cx="25146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3) Проверить что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4796790"/>
            <a:ext cx="8116469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Перевести с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A123 - $1000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на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C456 - $0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сумму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$100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127" y="4363397"/>
            <a:ext cx="2161673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2) Необходимо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400" y="5408961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8773124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8490" y="3032195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аще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всего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написания интеграционных тестов используются 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же библиотеки для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тестирования,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что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для модульных тестов.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57334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75" y="1371600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560620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1905000"/>
            <a:ext cx="8534400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807453"/>
            <a:ext cx="3810000" cy="838200"/>
          </a:xfrm>
          <a:prstGeom prst="wedgeRoundRectCallout">
            <a:avLst>
              <a:gd name="adj1" fmla="val -3225"/>
              <a:gd name="adj2" fmla="val 79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Создаем классы и </a:t>
            </a:r>
            <a:r>
              <a:rPr lang="ru-RU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устанавливаем их зависимость</a:t>
            </a: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ru-RU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204972"/>
      </p:ext>
    </p:extLst>
  </p:cSld>
  <p:clrMapOvr>
    <a:masterClrMapping/>
  </p:clrMapOvr>
  <p:transition xmlns:p14="http://schemas.microsoft.com/office/powerpoint/2010/main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958" y="2737853"/>
            <a:ext cx="5807242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953000" y="1785353"/>
            <a:ext cx="3810000" cy="838200"/>
          </a:xfrm>
          <a:prstGeom prst="wedgeRoundRectCallout">
            <a:avLst>
              <a:gd name="adj1" fmla="val -35155"/>
              <a:gd name="adj2" fmla="val 72870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Создаем два счета на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$1000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0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61027"/>
      </p:ext>
    </p:extLst>
  </p:cSld>
  <p:clrMapOvr>
    <a:masterClrMapping/>
  </p:clrMapOvr>
  <p:transition xmlns:p14="http://schemas.microsoft.com/office/powerpoint/2010/main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3499853"/>
            <a:ext cx="8580354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2438399"/>
            <a:ext cx="4930775" cy="528053"/>
          </a:xfrm>
          <a:prstGeom prst="wedgeRoundRectCallout">
            <a:avLst>
              <a:gd name="adj1" fmla="val -5681"/>
              <a:gd name="adj2" fmla="val 13393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Проверяем состояние счетов до перевода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653"/>
      </p:ext>
    </p:extLst>
  </p:cSld>
  <p:clrMapOvr>
    <a:masterClrMapping/>
  </p:clrMapOvr>
  <p:transition xmlns:p14="http://schemas.microsoft.com/office/powerpoint/2010/main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3674" y="4419600"/>
            <a:ext cx="5407526" cy="533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3581400"/>
            <a:ext cx="4930775" cy="685800"/>
          </a:xfrm>
          <a:prstGeom prst="wedgeRoundRectCallout">
            <a:avLst>
              <a:gd name="adj1" fmla="val -33606"/>
              <a:gd name="adj2" fmla="val 7924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Переводим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$100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 одного счета на другой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09476"/>
      </p:ext>
    </p:extLst>
  </p:cSld>
  <p:clrMapOvr>
    <a:masterClrMapping/>
  </p:clrMapOvr>
  <p:transition xmlns:p14="http://schemas.microsoft.com/office/powerpoint/2010/main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3032" y="5029200"/>
            <a:ext cx="8580354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19400" y="5982901"/>
            <a:ext cx="5334000" cy="457200"/>
          </a:xfrm>
          <a:prstGeom prst="wedgeRoundRectCallout">
            <a:avLst>
              <a:gd name="adj1" fmla="val 8161"/>
              <a:gd name="adj2" fmla="val -9645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Проверяем состояние счетов после перевода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99635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AnnotationConfigApplicationContext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5816" y="2755196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Перепишем тест с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созданием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Spring Context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используя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AppConfig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AnnotationConfigApplicationContext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0659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929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808000"/>
                </a:solidFill>
                <a:latin typeface="Menlo"/>
              </a:rPr>
              <a:t>@Configuration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AppConfig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@Bean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@Bean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29838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04888"/>
            <a:ext cx="8750968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the spring container using the </a:t>
            </a:r>
            <a:r>
              <a:rPr lang="en-US" sz="1200" i="1" dirty="0" err="1">
                <a:solidFill>
                  <a:srgbClr val="BFBFBF"/>
                </a:solidFill>
                <a:latin typeface="Menlo"/>
              </a:rPr>
              <a:t>AppConfig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 @Configuration class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AnnotationConfigApplicationContext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AppConfig.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retrieve the beans we'll use during </a:t>
            </a:r>
            <a:r>
              <a:rPr lang="en-US" sz="1200" i="1" dirty="0" err="1">
                <a:solidFill>
                  <a:srgbClr val="BFBFBF"/>
                </a:solidFill>
                <a:latin typeface="Menlo"/>
              </a:rPr>
              <a:t>tesddting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ctx.getBean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ctx.getBean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" y="1371600"/>
            <a:ext cx="7620000" cy="1295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457200"/>
            <a:ext cx="5334000" cy="685800"/>
          </a:xfrm>
          <a:prstGeom prst="wedgeRoundRectCallout">
            <a:avLst>
              <a:gd name="adj1" fmla="val 1644"/>
              <a:gd name="adj2" fmla="val 79958"/>
              <a:gd name="adj3" fmla="val 16667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Мы использовали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Spring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для создания классов и их зависимостей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(DI)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5508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</a:t>
            </a:r>
            <a:r>
              <a:rPr lang="en-US" dirty="0" err="1" smtClean="0"/>
              <a:t>Tesitng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5816" y="2755196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Тестирование чёрного ящика или поведенческое тестирование — стратегия (метод) тестирования функционального поведения объекта (программы, системы) с точки зрения внешнего мира, при котором не используется знание о внутреннем устройстве тестируемого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64715069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14600"/>
            <a:ext cx="85344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Spring's integration testing support has the following goals: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295" y="1477506"/>
            <a:ext cx="3168984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Goals of integration </a:t>
            </a: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testing: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Rectangle 1">
            <a:hlinkClick r:id="rId5"/>
          </p:cNvPr>
          <p:cNvSpPr/>
          <p:nvPr/>
        </p:nvSpPr>
        <p:spPr>
          <a:xfrm>
            <a:off x="381000" y="19050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</a:t>
            </a:r>
            <a:r>
              <a:rPr lang="fr-FR" sz="14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ＭＳ Ｐゴシック" charset="0"/>
                <a:cs typeface="+mj-cs"/>
              </a:rPr>
              <a:t>Testing</a:t>
            </a:r>
            <a:endParaRPr lang="en-US" sz="1400" u="sng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1053" y="3276600"/>
            <a:ext cx="85344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IoC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container caching between test execution.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of test fixture instances.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Transaction management appropriate to integration testing.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Spring-specific support classes that are useful in writing integration tests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454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Специализированные классы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100084"/>
            <a:ext cx="53340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de-DE" dirty="0">
                <a:solidFill>
                  <a:srgbClr val="004080"/>
                </a:solidFill>
                <a:cs typeface="Tahoma" charset="0"/>
              </a:rPr>
              <a:t>AbstractJUnit4SpringContextTests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AbstractTransactionalJUnit4SpringContextTests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o-RO" dirty="0">
                <a:solidFill>
                  <a:srgbClr val="004080"/>
                </a:solidFill>
                <a:cs typeface="Tahoma" charset="0"/>
              </a:rPr>
              <a:t>SpringJUnit4ClassRunner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7" name="Rectangle 6">
            <a:hlinkClick r:id="rId5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6248400"/>
            <a:ext cx="2667000" cy="4550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sz="1400" u="sng" dirty="0">
                <a:solidFill>
                  <a:srgbClr val="1A8CFF"/>
                </a:solidFill>
                <a:cs typeface="Tahoma" charset="0"/>
              </a:rPr>
              <a:t>Spring Framework API 2.5</a:t>
            </a:r>
            <a:endParaRPr lang="ru-RU" sz="1400" u="sng" dirty="0">
              <a:solidFill>
                <a:srgbClr val="1A8CFF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88388"/>
            <a:ext cx="3168984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JUnit4 support: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1867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7253" y="1447800"/>
            <a:ext cx="72390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 бы воспользоваться этими классами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нам надо д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обавить артефакт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spring-test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pom.xml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7" name="Rectangle 6">
            <a:hlinkClick r:id="rId4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6248400"/>
            <a:ext cx="2667000" cy="4550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sz="1400" u="sng" dirty="0">
                <a:solidFill>
                  <a:srgbClr val="1A8CFF"/>
                </a:solidFill>
                <a:cs typeface="Tahoma" charset="0"/>
              </a:rPr>
              <a:t>Spring Framework API 2.5</a:t>
            </a:r>
            <a:endParaRPr lang="ru-RU" sz="1400" u="sng" dirty="0">
              <a:solidFill>
                <a:srgbClr val="1A8CFF"/>
              </a:solidFill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116" y="3161436"/>
            <a:ext cx="826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Menlo"/>
              </a:rPr>
              <a:t>&lt;dependency&gt;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en-US" sz="1600" b="1" dirty="0" err="1">
                <a:solidFill>
                  <a:srgbClr val="004080"/>
                </a:solidFill>
                <a:latin typeface="Menlo"/>
              </a:rPr>
              <a:t>groupId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org.springframework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&lt;/</a:t>
            </a:r>
            <a:r>
              <a:rPr lang="en-US" sz="1600" b="1" dirty="0" err="1">
                <a:solidFill>
                  <a:srgbClr val="004080"/>
                </a:solidFill>
                <a:latin typeface="Menlo"/>
              </a:rPr>
              <a:t>groupId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is-I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is-IS" sz="1600" b="1" dirty="0">
                <a:solidFill>
                  <a:srgbClr val="004080"/>
                </a:solidFill>
                <a:latin typeface="Menlo"/>
              </a:rPr>
              <a:t>artifactId&gt;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spring-test</a:t>
            </a:r>
            <a:r>
              <a:rPr lang="is-IS" sz="1600" b="1" dirty="0">
                <a:solidFill>
                  <a:srgbClr val="004080"/>
                </a:solidFill>
                <a:latin typeface="Menlo"/>
              </a:rPr>
              <a:t>&lt;/artifactId&gt;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version&gt;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org.springframework.version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&lt;/version&gt;</a:t>
            </a:r>
          </a:p>
          <a:p>
            <a:r>
              <a:rPr lang="en-US" sz="1600" b="1" dirty="0">
                <a:solidFill>
                  <a:srgbClr val="004080"/>
                </a:solidFill>
                <a:latin typeface="Menlo"/>
              </a:rPr>
              <a:t>&lt;/dependency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&gt;</a:t>
            </a:r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</a:t>
            </a:r>
            <a:endParaRPr lang="en-US" sz="1600" b="1" dirty="0">
              <a:solidFill>
                <a:srgbClr val="00408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877319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008759"/>
            <a:ext cx="8152442" cy="600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ContextConfiguration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(locations = {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classpath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:/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applicationContext.xml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TransferServiceContextTest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extends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AbstractJUnit4SpringContextTests {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context;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200" dirty="0">
                <a:latin typeface="Menlo"/>
              </a:rPr>
              <a:t>    </a:t>
            </a:r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639194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Типичный шаблон интеграционного</a:t>
            </a:r>
            <a:br>
              <a:rPr lang="ru-RU" dirty="0" smtClean="0"/>
            </a:b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616696"/>
            <a:ext cx="65532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Перепишем тест с использованием </a:t>
            </a:r>
            <a:r>
              <a:rPr lang="ro-RO" b="1" dirty="0" smtClean="0">
                <a:solidFill>
                  <a:schemeClr val="accent6"/>
                </a:solidFill>
                <a:cs typeface="Tahoma" charset="0"/>
              </a:rPr>
              <a:t>SpringJUnit4ClassRunner</a:t>
            </a:r>
            <a:r>
              <a:rPr lang="ru-RU" dirty="0" smtClean="0">
                <a:solidFill>
                  <a:schemeClr val="accent6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декомпозицией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метода </a:t>
            </a:r>
            <a:r>
              <a:rPr lang="fi-FI" b="1" dirty="0">
                <a:solidFill>
                  <a:srgbClr val="212167"/>
                </a:solidFill>
                <a:cs typeface="Tahoma" charset="0"/>
              </a:rPr>
              <a:t>transfer100Dollars</a:t>
            </a:r>
            <a:r>
              <a:rPr lang="ru-RU" dirty="0">
                <a:solidFill>
                  <a:srgbClr val="212167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 отдельные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Use Cases. 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А также вынесем логику по созданию и добавлению счетов в </a:t>
            </a:r>
            <a:r>
              <a:rPr lang="en-US" b="1" dirty="0" err="1">
                <a:solidFill>
                  <a:srgbClr val="212167"/>
                </a:solidFill>
                <a:cs typeface="Tahoma" charset="0"/>
              </a:rPr>
              <a:t>AccountRepository</a:t>
            </a:r>
            <a:r>
              <a:rPr lang="ru-RU" dirty="0">
                <a:solidFill>
                  <a:srgbClr val="212167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отдельный метод </a:t>
            </a:r>
            <a:r>
              <a:rPr lang="en-US" b="1" dirty="0" err="1">
                <a:solidFill>
                  <a:srgbClr val="212167"/>
                </a:solidFill>
                <a:cs typeface="Tahoma" charset="0"/>
              </a:rPr>
              <a:t>setUp</a:t>
            </a:r>
            <a:endParaRPr lang="ru-RU" b="1" dirty="0">
              <a:solidFill>
                <a:srgbClr val="212167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4024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0"/>
            <a:ext cx="8152442" cy="6924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RunWith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(SpringJUnit4ClassRunner.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ContextConfiguration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(locations = {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classpath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:/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applicationContext.xml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TransferServiceClassRunnerTest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@Before</a:t>
            </a:r>
          </a:p>
          <a:p>
            <a:r>
              <a:rPr lang="fi-FI" sz="1200" dirty="0">
                <a:latin typeface="Menlo"/>
              </a:rPr>
              <a:t>    </a:t>
            </a:r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@After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accountRepository.clear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shouldHaveCorrectInitialState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 smtClean="0">
                <a:solidFill>
                  <a:srgbClr val="000000"/>
                </a:solidFill>
                <a:latin typeface="Menlo"/>
              </a:rPr>
              <a:t>shouldTransferMoneyBetweenAccounts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" y="1828800"/>
            <a:ext cx="5257800" cy="9906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72000" y="3038742"/>
            <a:ext cx="3505200" cy="923658"/>
          </a:xfrm>
          <a:prstGeom prst="wedgeRoundRectCallout">
            <a:avLst>
              <a:gd name="adj1" fmla="val -55642"/>
              <a:gd name="adj2" fmla="val -88132"/>
              <a:gd name="adj3" fmla="val 16667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Инициализация и отчистка данных для каждого тестового метода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" y="3048000"/>
            <a:ext cx="2971800" cy="914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906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Интеграционные тесты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Black-box </a:t>
              </a:r>
              <a:r>
                <a:rPr lang="ru-RU" dirty="0" smtClean="0">
                  <a:solidFill>
                    <a:srgbClr val="004080"/>
                  </a:solidFill>
                </a:rPr>
                <a:t>тестирование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DB layer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UI layer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Workshop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</a:t>
              </a:r>
              <a:r>
                <a:rPr lang="en-US" dirty="0" smtClean="0">
                  <a:solidFill>
                    <a:srgbClr val="004080"/>
                  </a:solidFill>
                </a:rPr>
                <a:t>API layer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интеграционных тестов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Test-driving DB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" y="3170694"/>
            <a:ext cx="84582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Взаимодействие с источниками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данных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9440"/>
      </p:ext>
    </p:extLst>
  </p:cSld>
  <p:clrMapOvr>
    <a:masterClrMapping/>
  </p:clrMapOvr>
  <p:transition xmlns:p14="http://schemas.microsoft.com/office/powerpoint/2010/main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источниками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4582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Интеграционные тесты, которые изменяют данные в базе данных, должны откатывать состоянии базы данных к тому, которое было до запуска теста, даже если тест не прошёл.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этого часто применяются следующие техники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: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124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Метод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TearDown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присутствующий в большинстве библиотек для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ry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catch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finally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структуры обработки исключений, там где они доступны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Транзакции баз данных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Создание снимка (англ.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snapshot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) базы данных перед запуском тестов и откат к нему после окончания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Сброс базы данных в чистое состояние перед тестом, а не после них. Это может быть удобно, если интересно посмотреть состояние базы данных, оставшееся после не прошедшего теста.</a:t>
            </a:r>
          </a:p>
        </p:txBody>
      </p:sp>
    </p:spTree>
    <p:extLst>
      <p:ext uri="{BB962C8B-B14F-4D97-AF65-F5344CB8AC3E}">
        <p14:creationId xmlns:p14="http://schemas.microsoft.com/office/powerpoint/2010/main" val="289466298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893695"/>
            <a:ext cx="59436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поведение класса в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приложении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взаимодействующим с базой данных,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дополнительно необходимо вручную управлять транзакциями.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1724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ермины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647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Application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context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config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конфигурационный файл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XML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формате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описания структуры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приложения.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solidFill>
                  <a:srgbClr val="004080"/>
                </a:solidFill>
                <a:cs typeface="Tahoma" charset="0"/>
              </a:rPr>
              <a:t>DAO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— объект доступа к данным или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ata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cess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bject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. Основное предназначение этого шаблона проектирования: связать вместе БД и наше приложение.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Транзакция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группа последовательных операций,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эффекта. 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390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в приложении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647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Application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context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config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конфигурационный файл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XML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формате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описания структуры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приложения.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solidFill>
                  <a:srgbClr val="004080"/>
                </a:solidFill>
                <a:cs typeface="Tahoma" charset="0"/>
              </a:rPr>
              <a:t>DAO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— объект доступа к данным или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ata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cess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bject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. Основное предназначение этого шаблона проектирования: связать вместе БД и наше приложение.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Транзакция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группа последовательных операций,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эффекта. 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0843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Asynchronous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5174" y="2654082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http://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stackoverflow.com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/questions/631598/how-to-use-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junit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-to-test-asynchronous-processes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70300"/>
      </p:ext>
    </p:extLst>
  </p:cSld>
  <p:clrMapOvr>
    <a:masterClrMapping/>
  </p:clrMapOvr>
  <p:transition xmlns:p14="http://schemas.microsoft.com/office/powerpoint/2010/main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Интеграционное тестирование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 —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одна из фаз тестирования программного обеспечения, при которой отдельные программные модули объединяются и тестируются в группе.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53634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ru-RU" dirty="0"/>
              <a:t>архитектуры системы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478197"/>
            <a:ext cx="7252368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Интеграционное тестирование называют еще тестированием архитектуры системы.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Результаты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выполнения интеграционных тестов – один из основных источников информации для процесса улучшения и уточнения архитектуры системы, межмодульных и межкомпонентных интерфейсов. Т.е. с интеграционные тесты проверяют корректность взаимодействия компонент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605313394"/>
      </p:ext>
    </p:extLst>
  </p:cSld>
  <p:clrMapOvr>
    <a:masterClrMapping/>
  </p:clrMapOvr>
  <p:transition xmlns:p14="http://schemas.microsoft.com/office/powerpoint/2010/main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И</a:t>
            </a:r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теративный </a:t>
            </a:r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процесс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тестирование, как правило, представляет собой итеративный процесс, при котором проверяется функциональность все более и более увеличивающейся в размерах совокупности модулей.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2875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05" y="4800600"/>
            <a:ext cx="4203700" cy="3683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643655" y="1508126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68425" y="3443288"/>
            <a:ext cx="640715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</a:rPr>
              <a:t>TransferService</a:t>
            </a:r>
            <a:r>
              <a:rPr lang="en-US" dirty="0" smtClean="0">
                <a:solidFill>
                  <a:srgbClr val="004080"/>
                </a:solidFill>
              </a:rPr>
              <a:t> – </a:t>
            </a:r>
            <a:r>
              <a:rPr lang="ru-RU" dirty="0" smtClean="0">
                <a:solidFill>
                  <a:srgbClr val="004080"/>
                </a:solidFill>
              </a:rPr>
              <a:t>сервис для перевода средств с одного счета на другой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14980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06764" y="153272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6764" y="3605994"/>
            <a:ext cx="3962399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TransferServiceImpl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cxnSp>
        <p:nvCxnSpPr>
          <p:cNvPr id="17" name="Straight Arrow Connector 16"/>
          <p:cNvCxnSpPr>
            <a:stCxn id="15" idx="0"/>
            <a:endCxn id="36" idx="2"/>
          </p:cNvCxnSpPr>
          <p:nvPr/>
        </p:nvCxnSpPr>
        <p:spPr>
          <a:xfrm flipV="1">
            <a:off x="3087964" y="2828120"/>
            <a:ext cx="0" cy="7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944406" y="2850484"/>
            <a:ext cx="3810000" cy="1103173"/>
          </a:xfrm>
          <a:prstGeom prst="wedgeRoundRectCallout">
            <a:avLst>
              <a:gd name="adj1" fmla="val -48617"/>
              <a:gd name="adj2" fmla="val 90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TransferServiceImpl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конкретная реализация</a:t>
            </a: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3973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248" y="1533673"/>
            <a:ext cx="2827894" cy="1869927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03208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226904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AccountRepository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55580" y="1862354"/>
              <a:ext cx="2491305" cy="716362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/>
                <a:t>findById</a:t>
              </a:r>
              <a:r>
                <a:rPr lang="cs-CZ" sz="1800" b="0" dirty="0" smtClean="0"/>
                <a:t>(</a:t>
              </a:r>
              <a:r>
                <a:rPr lang="it-IT" sz="1800" b="0" dirty="0" err="1" smtClean="0"/>
                <a:t>String</a:t>
              </a:r>
              <a:r>
                <a:rPr lang="it-IT" sz="1800" b="0" dirty="0" smtClean="0"/>
                <a:t>):Account</a:t>
              </a:r>
              <a:endParaRPr lang="cs-CZ" sz="1800" b="0" dirty="0" smtClean="0"/>
            </a:p>
            <a:p>
              <a:r>
                <a:rPr lang="en-US" sz="1800" b="0" dirty="0" smtClean="0">
                  <a:latin typeface="+mn-lt"/>
                </a:rPr>
                <a:t>update(Account) a</a:t>
              </a:r>
              <a:r>
                <a:rPr lang="nb-NO" sz="1800" b="0" dirty="0" err="1" smtClean="0">
                  <a:latin typeface="+mn-lt"/>
                </a:rPr>
                <a:t>dd</a:t>
              </a:r>
              <a:r>
                <a:rPr lang="nb-NO" sz="1800" b="0" dirty="0" smtClean="0">
                  <a:latin typeface="+mn-lt"/>
                </a:rPr>
                <a:t>(</a:t>
              </a:r>
              <a:r>
                <a:rPr lang="nb-NO" sz="1800" b="0" dirty="0" err="1" smtClean="0">
                  <a:latin typeface="+mn-lt"/>
                </a:rPr>
                <a:t>Account</a:t>
              </a:r>
              <a:r>
                <a:rPr lang="nb-NO" sz="1800" b="0" dirty="0" smtClean="0">
                  <a:latin typeface="+mn-lt"/>
                </a:rPr>
                <a:t>) </a:t>
              </a:r>
            </a:p>
            <a:p>
              <a:r>
                <a:rPr lang="da-DK" sz="1800" b="0" dirty="0" err="1" smtClean="0">
                  <a:latin typeface="+mn-lt"/>
                </a:rPr>
                <a:t>findAll</a:t>
              </a:r>
              <a:r>
                <a:rPr lang="da-DK" sz="1800" b="0" dirty="0" smtClean="0">
                  <a:latin typeface="+mn-lt"/>
                </a:rPr>
                <a:t>():Set&lt;</a:t>
              </a:r>
              <a:r>
                <a:rPr lang="da-DK" sz="1800" b="0" dirty="0" err="1" smtClean="0">
                  <a:latin typeface="+mn-lt"/>
                </a:rPr>
                <a:t>Account</a:t>
              </a:r>
              <a:r>
                <a:rPr lang="da-DK" sz="1800" b="0" dirty="0" smtClean="0">
                  <a:latin typeface="+mn-lt"/>
                </a:rPr>
                <a:t>&gt;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6156" y="152400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TransferServiceImpl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Transfer(double, String, String)</a:t>
              </a:r>
              <a:endParaRPr lang="en-US" sz="1800" b="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3465142" y="2362200"/>
            <a:ext cx="1401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4114801" y="3581400"/>
            <a:ext cx="4370854" cy="1103173"/>
          </a:xfrm>
          <a:prstGeom prst="wedgeRoundRectCallout">
            <a:avLst>
              <a:gd name="adj1" fmla="val 7002"/>
              <a:gd name="adj2" fmla="val -100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TransferServiceImpl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использует 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для работы со счетами (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88516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3118</Words>
  <Application>Microsoft Macintosh PowerPoint</Application>
  <PresentationFormat>On-screen Show (4:3)</PresentationFormat>
  <Paragraphs>412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Lux_new</vt:lpstr>
      <vt:lpstr>_LuxTraining2012_v4</vt:lpstr>
      <vt:lpstr>Разработка через тестирование Integration Tests</vt:lpstr>
      <vt:lpstr>Для кого этот тренинг?</vt:lpstr>
      <vt:lpstr>Содержание</vt:lpstr>
      <vt:lpstr>Интеграционное тестирование</vt:lpstr>
      <vt:lpstr>Тестирование архитектуры системы</vt:lpstr>
      <vt:lpstr>Итеративный процесс</vt:lpstr>
      <vt:lpstr>Пример</vt:lpstr>
      <vt:lpstr>Пример</vt:lpstr>
      <vt:lpstr>Пример</vt:lpstr>
      <vt:lpstr>Пример</vt:lpstr>
      <vt:lpstr>Необходимо</vt:lpstr>
      <vt:lpstr>Как тестировать?</vt:lpstr>
      <vt:lpstr>JUnit</vt:lpstr>
      <vt:lpstr>Пишем тест</vt:lpstr>
      <vt:lpstr>Пишем тест</vt:lpstr>
      <vt:lpstr>Пишем тест</vt:lpstr>
      <vt:lpstr>Пишем тест</vt:lpstr>
      <vt:lpstr>Пишем тест</vt:lpstr>
      <vt:lpstr>Пишем тест</vt:lpstr>
      <vt:lpstr>AnnotationConfigApplicationContext</vt:lpstr>
      <vt:lpstr>AppConfig</vt:lpstr>
      <vt:lpstr>Пишем тест</vt:lpstr>
      <vt:lpstr>Black Box Tesitng</vt:lpstr>
      <vt:lpstr>Spring Integration Testing</vt:lpstr>
      <vt:lpstr>Специализированные классы</vt:lpstr>
      <vt:lpstr>Spring Testing</vt:lpstr>
      <vt:lpstr>Пишем тест</vt:lpstr>
      <vt:lpstr>Типичный шаблон интеграционного теста</vt:lpstr>
      <vt:lpstr>PowerPoint Presentation</vt:lpstr>
      <vt:lpstr>Test-driving DB layer</vt:lpstr>
      <vt:lpstr>Взаимодействие с источниками  данных</vt:lpstr>
      <vt:lpstr>Цель</vt:lpstr>
      <vt:lpstr>Термины</vt:lpstr>
      <vt:lpstr>Технологии в приложении </vt:lpstr>
      <vt:lpstr>Test Asynchronous Processes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176</cp:revision>
  <dcterms:created xsi:type="dcterms:W3CDTF">2012-04-24T17:52:52Z</dcterms:created>
  <dcterms:modified xsi:type="dcterms:W3CDTF">2012-10-14T12:00:32Z</dcterms:modified>
  <cp:category/>
</cp:coreProperties>
</file>