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9"/>
  </p:notesMasterIdLst>
  <p:sldIdLst>
    <p:sldId id="355" r:id="rId4"/>
    <p:sldId id="37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13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4" r:id="rId26"/>
    <p:sldId id="357" r:id="rId27"/>
    <p:sldId id="35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192"/>
      </p:cViewPr>
      <p:guideLst>
        <p:guide orient="horz" pos="76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slideLayout" Target="../slideLayouts/slideLayout44.xml"/><Relationship Id="rId9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Mock &amp; Stub, </a:t>
            </a:r>
            <a:r>
              <a:rPr lang="en-US" dirty="0" err="1" smtClean="0">
                <a:latin typeface="Arial" charset="0"/>
              </a:rPr>
              <a:t>EasyMock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BFBFBF"/>
                </a:solidFill>
                <a:latin typeface="Menlo"/>
              </a:rPr>
              <a:t>//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добавляем методы </a:t>
            </a:r>
            <a:r>
              <a:rPr lang="ru-RU" i="1" dirty="0" err="1" smtClean="0">
                <a:solidFill>
                  <a:srgbClr val="BFBFBF"/>
                </a:solidFill>
                <a:latin typeface="Menlo"/>
              </a:rPr>
              <a:t>EasyMock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org.easymock.EasyMock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.*;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// объявляем объект-реализацию нужного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интерфейса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метод </a:t>
            </a:r>
            <a:r>
              <a:rPr lang="ru-RU" i="1" dirty="0" err="1">
                <a:solidFill>
                  <a:srgbClr val="BFBFBF"/>
                </a:solidFill>
                <a:latin typeface="Menlo"/>
              </a:rPr>
              <a:t>createMock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() налету создает экземпляр класса, 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</a:t>
            </a:r>
            <a:r>
              <a:rPr lang="en-US" i="1" dirty="0" smtClean="0">
                <a:solidFill>
                  <a:srgbClr val="BFBFBF"/>
                </a:solidFill>
                <a:latin typeface="Menlo"/>
              </a:rPr>
              <a:t>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реализующий указанный интерфейс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878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testValidConstructor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и теперь у нас есть валидный экземпляр,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 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который мы можем передать в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конструктор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407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26900"/>
            <a:ext cx="7696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575" y="2644676"/>
            <a:ext cx="8937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== null)</a:t>
            </a:r>
          </a:p>
          <a:p>
            <a:r>
              <a:rPr lang="en-US" sz="1600" dirty="0"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1417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5685"/>
            <a:ext cx="75438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Перейдём к тестированию метода getEpisode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()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Здесь нам понадобится заглушки как для ISimpsonService, так и для IEpisode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7432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5530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9021" y="3505200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expext(), мы задаем, какие методы объекта и с какими параметрами должны быть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вызваны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andReturn() можно задать возвращаемый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021" y="1259175"/>
            <a:ext cx="8610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fi-FI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616696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replay() завершает настройку («запись») заглушки и переводит ее в режим использования («воспроизведения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режиме записи, mock-объект еще не является заглушкой, а лишь «записывает», что он должен делать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524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EasyMock.replay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502611"/>
            <a:ext cx="6096000" cy="4572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7239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После вызова replay(), он начинает работать как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заглушка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verify() как правило, завершает сценарий использования объекта и проверяет, действительно ли были сделаны требуемые вызовы с нужными параметрами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013501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EasyMock.verify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t-IT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)</a:t>
            </a:r>
            <a:r>
              <a:rPr lang="it-IT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2937301"/>
            <a:ext cx="5943600" cy="872699"/>
          </a:xfrm>
          <a:prstGeom prst="roundRect">
            <a:avLst>
              <a:gd name="adj" fmla="val 9008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2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5977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Поскольку у нас еще нет реализации метода getEpisode(), тест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провалится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Дополним реализацию нужным методом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01350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987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56297"/>
            <a:ext cx="7143122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схема использования mock-фреймворка выглядит следующим образом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Задаем ожидания вызовов и возвращаемые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значения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Переводим mock 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режим «воспроизведения»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Вызываем методы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объекта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Проверяем, что наши ожидания соответствуют реальному поведению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9418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8038" y="1785699"/>
            <a:ext cx="7838761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Если метод должен выполниться несколько раз, то задается это следующим образом: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Для указания количества вызовов так же могут использоваться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setter’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ы: </a:t>
            </a:r>
            <a:r>
              <a:rPr lang="en-US" b="1" dirty="0" err="1" smtClean="0">
                <a:solidFill>
                  <a:srgbClr val="161645"/>
                </a:solidFill>
                <a:latin typeface="Arial"/>
                <a:cs typeface="Arial"/>
              </a:rPr>
              <a:t>atLeastOnce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err="1" smtClean="0">
                <a:latin typeface="Arial"/>
                <a:cs typeface="Arial"/>
              </a:rPr>
              <a:t>anyTimes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smtClean="0">
                <a:solidFill>
                  <a:srgbClr val="161645"/>
                </a:solidFill>
                <a:latin typeface="Arial"/>
                <a:cs typeface="Arial"/>
              </a:rPr>
              <a:t>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(from, to)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819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).times(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4239" y="2819400"/>
            <a:ext cx="7838761" cy="1066800"/>
          </a:xfrm>
          <a:prstGeom prst="roundRect">
            <a:avLst>
              <a:gd name="adj" fmla="val 7895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EasyMock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Пример </a:t>
              </a:r>
              <a:r>
                <a:rPr lang="fr-FR" dirty="0" err="1">
                  <a:solidFill>
                    <a:srgbClr val="004080"/>
                  </a:solidFill>
                </a:rPr>
                <a:t>ISimpsonService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Создание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expect, reply, verify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Тестирование исключений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times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Типы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478197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Стоит помнить, что после вызова EasyMock.verify() для mock-объекта, он считается «отработанным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того, чтобы снова использовать этот объект нужно вызвать EasyMock.reset() и заново установить поведение mock-объекта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5025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EasyMock</a:t>
            </a:r>
            <a:r>
              <a:rPr lang="en-US" dirty="0" smtClean="0"/>
              <a:t> - </a:t>
            </a:r>
            <a:r>
              <a:rPr lang="ru-RU" dirty="0" smtClean="0"/>
              <a:t>Тестируем </a:t>
            </a:r>
            <a:r>
              <a:rPr lang="ru-RU" dirty="0"/>
              <a:t>исключения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726" y="1219200"/>
            <a:ext cx="106902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testGetEpisodeException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expect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serverSimpsonServiceMock.getEpisode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)).</a:t>
            </a:r>
          </a:p>
          <a:p>
            <a:r>
              <a:rPr lang="en-US" sz="1600" dirty="0">
                <a:latin typeface="Menlo"/>
              </a:rPr>
              <a:t>    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andThrow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replay(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		  		    </a:t>
            </a:r>
          </a:p>
          <a:p>
            <a:r>
              <a:rPr lang="en-US" sz="1600" dirty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clientSimpsonService.getEpisode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e)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 smtClean="0">
                <a:latin typeface="Menlo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fail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"Expected </a:t>
            </a:r>
            <a:r>
              <a:rPr lang="en-US" sz="1600" b="1" dirty="0" err="1">
                <a:solidFill>
                  <a:srgbClr val="009900"/>
                </a:solidFill>
                <a:latin typeface="Menlo"/>
              </a:rPr>
              <a:t>EpisodeNotFoundException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verify(serverSimpsonServiceMock);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44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Nice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mock’а, не вызывает AssertionError на незапланированные вызовы, а возвращает значение по умолчанию (0, null или false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EasyMock.createNiceMock()</a:t>
            </a:r>
          </a:p>
        </p:txBody>
      </p:sp>
    </p:spTree>
    <p:extLst>
      <p:ext uri="{BB962C8B-B14F-4D97-AF65-F5344CB8AC3E}">
        <p14:creationId xmlns:p14="http://schemas.microsoft.com/office/powerpoint/2010/main" val="10182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mock’а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проверяет не только вызовы методов, но и 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последовательность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EasyMock.createStrictMock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Переключаться между обычной и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заглушкой можно «налету»,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EasyMock.checkOrder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Object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boolean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enableOrderCheck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1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Одним из самых популярных инструментов, применяемых при interaction тестировании, является </a:t>
            </a:r>
            <a:r>
              <a:rPr lang="ru-RU" b="1" dirty="0">
                <a:latin typeface="Arial"/>
                <a:cs typeface="Arial"/>
              </a:rPr>
              <a:t>EasyMock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использование mock-объектов на примере простого клиент-серверного приложения </a:t>
            </a:r>
            <a:r>
              <a:rPr lang="ru-RU" b="1" dirty="0">
                <a:solidFill>
                  <a:srgbClr val="161645"/>
                </a:solidFill>
                <a:latin typeface="Arial"/>
                <a:cs typeface="Arial"/>
              </a:rPr>
              <a:t>SimpsonViewer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используемого для просмотра эпизодов Симпсонов</a:t>
            </a:r>
          </a:p>
        </p:txBody>
      </p:sp>
    </p:spTree>
    <p:extLst>
      <p:ext uri="{BB962C8B-B14F-4D97-AF65-F5344CB8AC3E}">
        <p14:creationId xmlns:p14="http://schemas.microsoft.com/office/powerpoint/2010/main" val="189993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95400"/>
            <a:ext cx="752241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 нас есть web-сервис, возвращающий требуемый эпизод </a:t>
            </a:r>
            <a:r>
              <a:rPr lang="ru-RU" dirty="0" err="1" smtClean="0">
                <a:solidFill>
                  <a:srgbClr val="161645"/>
                </a:solidFill>
                <a:latin typeface="Arial"/>
                <a:cs typeface="Arial"/>
              </a:rPr>
              <a:t>ISimpsonService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7467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number);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dirty="0">
                <a:solidFill>
                  <a:srgbClr val="0000B3"/>
                </a:solidFill>
                <a:latin typeface="Menlo"/>
              </a:rPr>
              <a:t>String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getTitle();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InputStream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getDataAsStream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0605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86868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Клиентская часть используется для получения эпизодов с сервера и </a:t>
            </a:r>
            <a:r>
              <a:rPr lang="ru-RU" dirty="0" smtClean="0">
                <a:solidFill>
                  <a:schemeClr val="accent4"/>
                </a:solidFill>
              </a:rPr>
              <a:t>показ</a:t>
            </a:r>
            <a:r>
              <a:rPr lang="ru-RU" dirty="0" smtClean="0">
                <a:solidFill>
                  <a:schemeClr val="accent4"/>
                </a:solidFill>
              </a:rPr>
              <a:t>ывает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accent4"/>
                </a:solidFill>
              </a:rPr>
              <a:t>их пользователю, являясь, по сути, клиентским прокси для web-сервиса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183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4770" y="2724212"/>
            <a:ext cx="3942229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7948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1607" y="22265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User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226588"/>
            <a:ext cx="44337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1407" y="2226588"/>
            <a:ext cx="20715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1350683" y="3105212"/>
            <a:ext cx="6724" cy="36003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9588" y="3164582"/>
            <a:ext cx="0" cy="3541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8207" y="3103718"/>
            <a:ext cx="0" cy="36018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05007" y="4651624"/>
            <a:ext cx="281562" cy="1672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9600" y="36811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35288" y="4956424"/>
            <a:ext cx="273424" cy="9871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8219" y="51278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50683" y="3791012"/>
            <a:ext cx="3068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86569" y="4114800"/>
            <a:ext cx="294871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78431" y="5150553"/>
            <a:ext cx="2941169" cy="17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08712" y="5585012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08712" y="5266895"/>
            <a:ext cx="2912783" cy="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293388"/>
            <a:ext cx="42385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new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(…)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6982" y="46516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5007" y="36800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447800" y="5791200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00200" y="5379271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601" y="48040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45601" y="5277275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512" y="1295400"/>
            <a:ext cx="90637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is-IS" sz="1600" dirty="0">
                <a:latin typeface="Menlo"/>
              </a:rPr>
              <a:t>    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null;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1993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5063" y="1219200"/>
            <a:ext cx="7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Напишем первый тест, который инициализирует наш сервис с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null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-параметром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063" y="2667000"/>
            <a:ext cx="7900737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testNullConstructor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(null);</a:t>
            </a:r>
          </a:p>
          <a:p>
            <a:r>
              <a:rPr lang="fr-FR" dirty="0">
                <a:latin typeface="Menlo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fail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b="1" dirty="0">
                <a:solidFill>
                  <a:srgbClr val="009900"/>
                </a:solidFill>
                <a:latin typeface="Menlo"/>
              </a:rPr>
              <a:t>Ожидаемое исключение не получено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e)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expected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4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83389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042" y="2971800"/>
            <a:ext cx="8763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){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555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1100" y="2062698"/>
            <a:ext cx="6781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конструктор не должен постоянно «кидать» исключение, а только в том случае, когда в качестве параметра передается </a:t>
            </a:r>
            <a:r>
              <a:rPr lang="ru-RU" dirty="0" smtClean="0">
                <a:solidFill>
                  <a:schemeClr val="accent4"/>
                </a:solidFill>
              </a:rPr>
              <a:t>null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Напишем тест, который не должен падать, если мы передадим в конструктор реализацию </a:t>
            </a:r>
            <a:r>
              <a:rPr lang="ru-RU" dirty="0" smtClean="0">
                <a:solidFill>
                  <a:schemeClr val="accent4"/>
                </a:solidFill>
              </a:rPr>
              <a:t>ISimpsonService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нет реализации сервиса (кроме используемой в приложении), будем использовать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1093</Words>
  <Application>Microsoft Macintosh PowerPoint</Application>
  <PresentationFormat>On-screen Show (4:3)</PresentationFormat>
  <Paragraphs>250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Lux_new</vt:lpstr>
      <vt:lpstr>_LuxTraining2012_v4</vt:lpstr>
      <vt:lpstr>Разработка через тестирование Mock &amp; Stub, EasyMock</vt:lpstr>
      <vt:lpstr>Содержание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 - Тестируем исключения:</vt:lpstr>
      <vt:lpstr>EasyMock</vt:lpstr>
      <vt:lpstr>EasyMock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168</cp:revision>
  <dcterms:created xsi:type="dcterms:W3CDTF">2012-04-24T17:52:52Z</dcterms:created>
  <dcterms:modified xsi:type="dcterms:W3CDTF">2012-12-16T18:48:36Z</dcterms:modified>
  <cp:category/>
</cp:coreProperties>
</file>